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35"/>
  </p:notesMasterIdLst>
  <p:sldIdLst>
    <p:sldId id="314" r:id="rId3"/>
    <p:sldId id="313" r:id="rId4"/>
    <p:sldId id="308" r:id="rId5"/>
    <p:sldId id="309" r:id="rId6"/>
    <p:sldId id="311" r:id="rId7"/>
    <p:sldId id="312" r:id="rId8"/>
    <p:sldId id="307" r:id="rId9"/>
    <p:sldId id="267" r:id="rId10"/>
    <p:sldId id="304" r:id="rId11"/>
    <p:sldId id="285" r:id="rId12"/>
    <p:sldId id="338" r:id="rId13"/>
    <p:sldId id="284" r:id="rId14"/>
    <p:sldId id="326" r:id="rId15"/>
    <p:sldId id="319" r:id="rId16"/>
    <p:sldId id="330" r:id="rId17"/>
    <p:sldId id="320" r:id="rId18"/>
    <p:sldId id="321" r:id="rId19"/>
    <p:sldId id="328" r:id="rId20"/>
    <p:sldId id="329" r:id="rId21"/>
    <p:sldId id="322" r:id="rId22"/>
    <p:sldId id="327" r:id="rId23"/>
    <p:sldId id="325" r:id="rId24"/>
    <p:sldId id="283" r:id="rId25"/>
    <p:sldId id="282" r:id="rId26"/>
    <p:sldId id="323" r:id="rId27"/>
    <p:sldId id="324" r:id="rId28"/>
    <p:sldId id="281" r:id="rId29"/>
    <p:sldId id="280" r:id="rId30"/>
    <p:sldId id="279" r:id="rId31"/>
    <p:sldId id="278" r:id="rId32"/>
    <p:sldId id="277" r:id="rId33"/>
    <p:sldId id="276" r:id="rId34"/>
  </p:sldIdLst>
  <p:sldSz cx="9144000" cy="6858000" type="screen4x3"/>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0000"/>
    <a:srgbClr val="64CECE"/>
    <a:srgbClr val="D60000"/>
    <a:srgbClr val="660066"/>
    <a:srgbClr val="FFD5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8" d="100"/>
          <a:sy n="98" d="100"/>
        </p:scale>
        <p:origin x="1164" y="90"/>
      </p:cViewPr>
      <p:guideLst>
        <p:guide orient="horz" pos="2160"/>
        <p:guide pos="2880"/>
      </p:guideLst>
    </p:cSldViewPr>
  </p:slideViewPr>
  <p:notesTextViewPr>
    <p:cViewPr>
      <p:scale>
        <a:sx n="1" d="1"/>
        <a:sy n="1" d="1"/>
      </p:scale>
      <p:origin x="0" y="0"/>
    </p:cViewPr>
  </p:notesTextViewPr>
  <p:sorterViewPr>
    <p:cViewPr>
      <p:scale>
        <a:sx n="100" d="100"/>
        <a:sy n="100" d="100"/>
      </p:scale>
      <p:origin x="0" y="806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n-US" sz="2400" dirty="0" smtClean="0">
                <a:latin typeface="Calibri" pitchFamily="34" charset="0"/>
                <a:cs typeface="Calibri" pitchFamily="34" charset="0"/>
              </a:rPr>
              <a:t>Growth Scenario with Academic</a:t>
            </a:r>
            <a:r>
              <a:rPr lang="en-US" sz="2400" baseline="0" dirty="0" smtClean="0">
                <a:latin typeface="Calibri" pitchFamily="34" charset="0"/>
                <a:cs typeface="Calibri" pitchFamily="34" charset="0"/>
              </a:rPr>
              <a:t> Strategic Initiatives</a:t>
            </a:r>
            <a:endParaRPr lang="en-US" sz="2400" dirty="0">
              <a:latin typeface="Calibri" pitchFamily="34" charset="0"/>
              <a:cs typeface="Calibri" pitchFamily="34" charset="0"/>
            </a:endParaRPr>
          </a:p>
        </c:rich>
      </c:tx>
      <c:layout/>
      <c:overlay val="0"/>
    </c:title>
    <c:autoTitleDeleted val="0"/>
    <c:plotArea>
      <c:layout>
        <c:manualLayout>
          <c:layoutTarget val="inner"/>
          <c:xMode val="edge"/>
          <c:yMode val="edge"/>
          <c:x val="6.8493150684931503E-2"/>
          <c:y val="0.11538461538461539"/>
          <c:w val="0.74429223744292239"/>
          <c:h val="0.77195385116334148"/>
        </c:manualLayout>
      </c:layout>
      <c:barChart>
        <c:barDir val="col"/>
        <c:grouping val="stacked"/>
        <c:varyColors val="0"/>
        <c:ser>
          <c:idx val="0"/>
          <c:order val="0"/>
          <c:tx>
            <c:strRef>
              <c:f>Sheet1!$B$1</c:f>
              <c:strCache>
                <c:ptCount val="1"/>
                <c:pt idx="0">
                  <c:v>CAS</c:v>
                </c:pt>
              </c:strCache>
            </c:strRef>
          </c:tx>
          <c:spPr>
            <a:solidFill>
              <a:srgbClr val="FFFF99"/>
            </a:solidFill>
            <a:ln w="54428">
              <a:noFill/>
            </a:ln>
          </c:spPr>
          <c:invertIfNegative val="0"/>
          <c:dLbls>
            <c:spPr>
              <a:noFill/>
              <a:ln w="54428">
                <a:noFill/>
              </a:ln>
            </c:spPr>
            <c:txPr>
              <a:bodyPr/>
              <a:lstStyle/>
              <a:p>
                <a:pPr>
                  <a:defRPr sz="911" b="0" i="0" u="none" strike="noStrike" baseline="0">
                    <a:solidFill>
                      <a:srgbClr val="000000"/>
                    </a:solidFill>
                    <a:latin typeface="Arial Narrow"/>
                    <a:ea typeface="Arial Narrow"/>
                    <a:cs typeface="Arial Narrow"/>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2012</c:v>
                </c:pt>
                <c:pt idx="1">
                  <c:v>YEAR ONE</c:v>
                </c:pt>
                <c:pt idx="2">
                  <c:v>YEAR TWO</c:v>
                </c:pt>
                <c:pt idx="3">
                  <c:v>YEAR THREE</c:v>
                </c:pt>
              </c:strCache>
            </c:strRef>
          </c:cat>
          <c:val>
            <c:numRef>
              <c:f>Sheet1!$B$2:$B$5</c:f>
              <c:numCache>
                <c:formatCode>General</c:formatCode>
                <c:ptCount val="4"/>
                <c:pt idx="0">
                  <c:v>1038</c:v>
                </c:pt>
                <c:pt idx="1">
                  <c:v>1038</c:v>
                </c:pt>
                <c:pt idx="2">
                  <c:v>1038</c:v>
                </c:pt>
                <c:pt idx="3">
                  <c:v>1038</c:v>
                </c:pt>
              </c:numCache>
            </c:numRef>
          </c:val>
        </c:ser>
        <c:ser>
          <c:idx val="4"/>
          <c:order val="1"/>
          <c:tx>
            <c:strRef>
              <c:f>Sheet1!$C$1</c:f>
              <c:strCache>
                <c:ptCount val="1"/>
                <c:pt idx="0">
                  <c:v>CAS RETENTION</c:v>
                </c:pt>
              </c:strCache>
            </c:strRef>
          </c:tx>
          <c:spPr>
            <a:solidFill>
              <a:srgbClr val="FFCC00"/>
            </a:solidFill>
            <a:ln w="54428">
              <a:noFill/>
            </a:ln>
          </c:spPr>
          <c:invertIfNegative val="0"/>
          <c:cat>
            <c:strRef>
              <c:f>Sheet1!$A$2:$A$5</c:f>
              <c:strCache>
                <c:ptCount val="4"/>
                <c:pt idx="0">
                  <c:v>2012</c:v>
                </c:pt>
                <c:pt idx="1">
                  <c:v>YEAR ONE</c:v>
                </c:pt>
                <c:pt idx="2">
                  <c:v>YEAR TWO</c:v>
                </c:pt>
                <c:pt idx="3">
                  <c:v>YEAR THREE</c:v>
                </c:pt>
              </c:strCache>
            </c:strRef>
          </c:cat>
          <c:val>
            <c:numRef>
              <c:f>Sheet1!$C$2:$C$5</c:f>
              <c:numCache>
                <c:formatCode>General</c:formatCode>
                <c:ptCount val="4"/>
                <c:pt idx="1">
                  <c:v>20</c:v>
                </c:pt>
                <c:pt idx="2">
                  <c:v>40</c:v>
                </c:pt>
                <c:pt idx="3">
                  <c:v>60</c:v>
                </c:pt>
              </c:numCache>
            </c:numRef>
          </c:val>
        </c:ser>
        <c:ser>
          <c:idx val="5"/>
          <c:order val="2"/>
          <c:tx>
            <c:strRef>
              <c:f>Sheet1!$D$1</c:f>
              <c:strCache>
                <c:ptCount val="1"/>
                <c:pt idx="0">
                  <c:v>CAS FORENSIC</c:v>
                </c:pt>
              </c:strCache>
            </c:strRef>
          </c:tx>
          <c:spPr>
            <a:solidFill>
              <a:srgbClr val="FFFF00"/>
            </a:solidFill>
            <a:ln w="54428">
              <a:noFill/>
            </a:ln>
          </c:spPr>
          <c:invertIfNegative val="0"/>
          <c:cat>
            <c:strRef>
              <c:f>Sheet1!$A$2:$A$5</c:f>
              <c:strCache>
                <c:ptCount val="4"/>
                <c:pt idx="0">
                  <c:v>2012</c:v>
                </c:pt>
                <c:pt idx="1">
                  <c:v>YEAR ONE</c:v>
                </c:pt>
                <c:pt idx="2">
                  <c:v>YEAR TWO</c:v>
                </c:pt>
                <c:pt idx="3">
                  <c:v>YEAR THREE</c:v>
                </c:pt>
              </c:strCache>
            </c:strRef>
          </c:cat>
          <c:val>
            <c:numRef>
              <c:f>Sheet1!$D$2:$D$5</c:f>
              <c:numCache>
                <c:formatCode>General</c:formatCode>
                <c:ptCount val="4"/>
                <c:pt idx="1">
                  <c:v>10</c:v>
                </c:pt>
                <c:pt idx="2">
                  <c:v>20</c:v>
                </c:pt>
                <c:pt idx="3">
                  <c:v>30</c:v>
                </c:pt>
              </c:numCache>
            </c:numRef>
          </c:val>
        </c:ser>
        <c:ser>
          <c:idx val="6"/>
          <c:order val="3"/>
          <c:tx>
            <c:strRef>
              <c:f>Sheet1!$E$1</c:f>
              <c:strCache>
                <c:ptCount val="1"/>
                <c:pt idx="0">
                  <c:v>CAS MEDIA</c:v>
                </c:pt>
              </c:strCache>
            </c:strRef>
          </c:tx>
          <c:spPr>
            <a:solidFill>
              <a:srgbClr val="FFCC99"/>
            </a:solidFill>
            <a:ln w="54428">
              <a:noFill/>
            </a:ln>
          </c:spPr>
          <c:invertIfNegative val="0"/>
          <c:cat>
            <c:strRef>
              <c:f>Sheet1!$A$2:$A$5</c:f>
              <c:strCache>
                <c:ptCount val="4"/>
                <c:pt idx="0">
                  <c:v>2012</c:v>
                </c:pt>
                <c:pt idx="1">
                  <c:v>YEAR ONE</c:v>
                </c:pt>
                <c:pt idx="2">
                  <c:v>YEAR TWO</c:v>
                </c:pt>
                <c:pt idx="3">
                  <c:v>YEAR THREE</c:v>
                </c:pt>
              </c:strCache>
            </c:strRef>
          </c:cat>
          <c:val>
            <c:numRef>
              <c:f>Sheet1!$E$2:$E$5</c:f>
              <c:numCache>
                <c:formatCode>General</c:formatCode>
                <c:ptCount val="4"/>
                <c:pt idx="1">
                  <c:v>15</c:v>
                </c:pt>
                <c:pt idx="2">
                  <c:v>30</c:v>
                </c:pt>
                <c:pt idx="3">
                  <c:v>45</c:v>
                </c:pt>
              </c:numCache>
            </c:numRef>
          </c:val>
        </c:ser>
        <c:ser>
          <c:idx val="7"/>
          <c:order val="4"/>
          <c:tx>
            <c:strRef>
              <c:f>Sheet1!$F$1</c:f>
              <c:strCache>
                <c:ptCount val="1"/>
                <c:pt idx="0">
                  <c:v>CAS CRIMJUST</c:v>
                </c:pt>
              </c:strCache>
            </c:strRef>
          </c:tx>
          <c:spPr>
            <a:solidFill>
              <a:srgbClr val="FFFF99"/>
            </a:solidFill>
            <a:ln w="54428">
              <a:noFill/>
            </a:ln>
          </c:spPr>
          <c:invertIfNegative val="0"/>
          <c:cat>
            <c:strRef>
              <c:f>Sheet1!$A$2:$A$5</c:f>
              <c:strCache>
                <c:ptCount val="4"/>
                <c:pt idx="0">
                  <c:v>2012</c:v>
                </c:pt>
                <c:pt idx="1">
                  <c:v>YEAR ONE</c:v>
                </c:pt>
                <c:pt idx="2">
                  <c:v>YEAR TWO</c:v>
                </c:pt>
                <c:pt idx="3">
                  <c:v>YEAR THREE</c:v>
                </c:pt>
              </c:strCache>
            </c:strRef>
          </c:cat>
          <c:val>
            <c:numRef>
              <c:f>Sheet1!$F$2:$F$5</c:f>
              <c:numCache>
                <c:formatCode>General</c:formatCode>
                <c:ptCount val="4"/>
                <c:pt idx="1">
                  <c:v>10</c:v>
                </c:pt>
                <c:pt idx="2">
                  <c:v>20</c:v>
                </c:pt>
                <c:pt idx="3">
                  <c:v>20</c:v>
                </c:pt>
              </c:numCache>
            </c:numRef>
          </c:val>
        </c:ser>
        <c:ser>
          <c:idx val="8"/>
          <c:order val="5"/>
          <c:tx>
            <c:strRef>
              <c:f>Sheet1!$G$1</c:f>
              <c:strCache>
                <c:ptCount val="1"/>
                <c:pt idx="0">
                  <c:v>CAS PSYCH</c:v>
                </c:pt>
              </c:strCache>
            </c:strRef>
          </c:tx>
          <c:spPr>
            <a:solidFill>
              <a:srgbClr val="FFCC00"/>
            </a:solidFill>
            <a:ln w="54428">
              <a:noFill/>
            </a:ln>
          </c:spPr>
          <c:invertIfNegative val="0"/>
          <c:cat>
            <c:strRef>
              <c:f>Sheet1!$A$2:$A$5</c:f>
              <c:strCache>
                <c:ptCount val="4"/>
                <c:pt idx="0">
                  <c:v>2012</c:v>
                </c:pt>
                <c:pt idx="1">
                  <c:v>YEAR ONE</c:v>
                </c:pt>
                <c:pt idx="2">
                  <c:v>YEAR TWO</c:v>
                </c:pt>
                <c:pt idx="3">
                  <c:v>YEAR THREE</c:v>
                </c:pt>
              </c:strCache>
            </c:strRef>
          </c:cat>
          <c:val>
            <c:numRef>
              <c:f>Sheet1!$G$2:$G$5</c:f>
              <c:numCache>
                <c:formatCode>General</c:formatCode>
                <c:ptCount val="4"/>
                <c:pt idx="1">
                  <c:v>10</c:v>
                </c:pt>
                <c:pt idx="2">
                  <c:v>20</c:v>
                </c:pt>
                <c:pt idx="3">
                  <c:v>20</c:v>
                </c:pt>
              </c:numCache>
            </c:numRef>
          </c:val>
        </c:ser>
        <c:ser>
          <c:idx val="9"/>
          <c:order val="6"/>
          <c:tx>
            <c:strRef>
              <c:f>Sheet1!$H$1</c:f>
              <c:strCache>
                <c:ptCount val="1"/>
                <c:pt idx="0">
                  <c:v>CAS HRL</c:v>
                </c:pt>
              </c:strCache>
            </c:strRef>
          </c:tx>
          <c:spPr>
            <a:solidFill>
              <a:srgbClr val="FFFF00"/>
            </a:solidFill>
            <a:ln w="54428">
              <a:noFill/>
            </a:ln>
          </c:spPr>
          <c:invertIfNegative val="0"/>
          <c:cat>
            <c:strRef>
              <c:f>Sheet1!$A$2:$A$5</c:f>
              <c:strCache>
                <c:ptCount val="4"/>
                <c:pt idx="0">
                  <c:v>2012</c:v>
                </c:pt>
                <c:pt idx="1">
                  <c:v>YEAR ONE</c:v>
                </c:pt>
                <c:pt idx="2">
                  <c:v>YEAR TWO</c:v>
                </c:pt>
                <c:pt idx="3">
                  <c:v>YEAR THREE</c:v>
                </c:pt>
              </c:strCache>
            </c:strRef>
          </c:cat>
          <c:val>
            <c:numRef>
              <c:f>Sheet1!$H$2:$H$5</c:f>
              <c:numCache>
                <c:formatCode>General</c:formatCode>
                <c:ptCount val="4"/>
                <c:pt idx="1">
                  <c:v>20</c:v>
                </c:pt>
                <c:pt idx="2">
                  <c:v>20</c:v>
                </c:pt>
                <c:pt idx="3">
                  <c:v>20</c:v>
                </c:pt>
              </c:numCache>
            </c:numRef>
          </c:val>
        </c:ser>
        <c:ser>
          <c:idx val="10"/>
          <c:order val="7"/>
          <c:tx>
            <c:strRef>
              <c:f>Sheet1!$I$1</c:f>
              <c:strCache>
                <c:ptCount val="1"/>
                <c:pt idx="0">
                  <c:v>CAS INAF</c:v>
                </c:pt>
              </c:strCache>
            </c:strRef>
          </c:tx>
          <c:spPr>
            <a:solidFill>
              <a:srgbClr val="FFCC99"/>
            </a:solidFill>
            <a:ln w="54428">
              <a:noFill/>
            </a:ln>
          </c:spPr>
          <c:invertIfNegative val="0"/>
          <c:cat>
            <c:strRef>
              <c:f>Sheet1!$A$2:$A$5</c:f>
              <c:strCache>
                <c:ptCount val="4"/>
                <c:pt idx="0">
                  <c:v>2012</c:v>
                </c:pt>
                <c:pt idx="1">
                  <c:v>YEAR ONE</c:v>
                </c:pt>
                <c:pt idx="2">
                  <c:v>YEAR TWO</c:v>
                </c:pt>
                <c:pt idx="3">
                  <c:v>YEAR THREE</c:v>
                </c:pt>
              </c:strCache>
            </c:strRef>
          </c:cat>
          <c:val>
            <c:numRef>
              <c:f>Sheet1!$I$2:$I$5</c:f>
              <c:numCache>
                <c:formatCode>General</c:formatCode>
                <c:ptCount val="4"/>
                <c:pt idx="1">
                  <c:v>10</c:v>
                </c:pt>
                <c:pt idx="2">
                  <c:v>20</c:v>
                </c:pt>
                <c:pt idx="3">
                  <c:v>25</c:v>
                </c:pt>
              </c:numCache>
            </c:numRef>
          </c:val>
        </c:ser>
        <c:ser>
          <c:idx val="11"/>
          <c:order val="8"/>
          <c:tx>
            <c:strRef>
              <c:f>Sheet1!$J$1</c:f>
              <c:strCache>
                <c:ptCount val="1"/>
                <c:pt idx="0">
                  <c:v>CAS BUA</c:v>
                </c:pt>
              </c:strCache>
            </c:strRef>
          </c:tx>
          <c:spPr>
            <a:solidFill>
              <a:srgbClr val="FFCC00"/>
            </a:solidFill>
            <a:ln w="54428">
              <a:noFill/>
            </a:ln>
          </c:spPr>
          <c:invertIfNegative val="0"/>
          <c:cat>
            <c:strRef>
              <c:f>Sheet1!$A$2:$A$5</c:f>
              <c:strCache>
                <c:ptCount val="4"/>
                <c:pt idx="0">
                  <c:v>2012</c:v>
                </c:pt>
                <c:pt idx="1">
                  <c:v>YEAR ONE</c:v>
                </c:pt>
                <c:pt idx="2">
                  <c:v>YEAR TWO</c:v>
                </c:pt>
                <c:pt idx="3">
                  <c:v>YEAR THREE</c:v>
                </c:pt>
              </c:strCache>
            </c:strRef>
          </c:cat>
          <c:val>
            <c:numRef>
              <c:f>Sheet1!$J$2:$J$5</c:f>
              <c:numCache>
                <c:formatCode>General</c:formatCode>
                <c:ptCount val="4"/>
                <c:pt idx="1">
                  <c:v>10</c:v>
                </c:pt>
                <c:pt idx="2">
                  <c:v>20</c:v>
                </c:pt>
                <c:pt idx="3">
                  <c:v>25</c:v>
                </c:pt>
              </c:numCache>
            </c:numRef>
          </c:val>
        </c:ser>
        <c:ser>
          <c:idx val="3"/>
          <c:order val="9"/>
          <c:tx>
            <c:strRef>
              <c:f>Sheet1!$K$1</c:f>
              <c:strCache>
                <c:ptCount val="1"/>
                <c:pt idx="0">
                  <c:v>EDU</c:v>
                </c:pt>
              </c:strCache>
            </c:strRef>
          </c:tx>
          <c:spPr>
            <a:solidFill>
              <a:srgbClr val="00CCFF"/>
            </a:solidFill>
            <a:ln w="54428">
              <a:noFill/>
            </a:ln>
          </c:spPr>
          <c:invertIfNegative val="0"/>
          <c:dLbls>
            <c:spPr>
              <a:noFill/>
              <a:ln w="54428">
                <a:noFill/>
              </a:ln>
            </c:spPr>
            <c:txPr>
              <a:bodyPr/>
              <a:lstStyle/>
              <a:p>
                <a:pPr>
                  <a:defRPr sz="964" b="0" i="0" u="none" strike="noStrike" baseline="0">
                    <a:solidFill>
                      <a:srgbClr val="000000"/>
                    </a:solidFill>
                    <a:latin typeface="Arial Narrow"/>
                    <a:ea typeface="Arial Narrow"/>
                    <a:cs typeface="Arial Narrow"/>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2012</c:v>
                </c:pt>
                <c:pt idx="1">
                  <c:v>YEAR ONE</c:v>
                </c:pt>
                <c:pt idx="2">
                  <c:v>YEAR TWO</c:v>
                </c:pt>
                <c:pt idx="3">
                  <c:v>YEAR THREE</c:v>
                </c:pt>
              </c:strCache>
            </c:strRef>
          </c:cat>
          <c:val>
            <c:numRef>
              <c:f>Sheet1!$K$2:$K$5</c:f>
              <c:numCache>
                <c:formatCode>General</c:formatCode>
                <c:ptCount val="4"/>
                <c:pt idx="0">
                  <c:v>434</c:v>
                </c:pt>
                <c:pt idx="1">
                  <c:v>434</c:v>
                </c:pt>
                <c:pt idx="2">
                  <c:v>434</c:v>
                </c:pt>
                <c:pt idx="3">
                  <c:v>434</c:v>
                </c:pt>
              </c:numCache>
            </c:numRef>
          </c:val>
        </c:ser>
        <c:ser>
          <c:idx val="12"/>
          <c:order val="10"/>
          <c:tx>
            <c:strRef>
              <c:f>Sheet1!$L$1</c:f>
              <c:strCache>
                <c:ptCount val="1"/>
                <c:pt idx="0">
                  <c:v>EDUCOUN</c:v>
                </c:pt>
              </c:strCache>
            </c:strRef>
          </c:tx>
          <c:spPr>
            <a:solidFill>
              <a:srgbClr val="00FFFF"/>
            </a:solidFill>
            <a:ln w="54428">
              <a:noFill/>
            </a:ln>
          </c:spPr>
          <c:invertIfNegative val="0"/>
          <c:cat>
            <c:strRef>
              <c:f>Sheet1!$A$2:$A$5</c:f>
              <c:strCache>
                <c:ptCount val="4"/>
                <c:pt idx="0">
                  <c:v>2012</c:v>
                </c:pt>
                <c:pt idx="1">
                  <c:v>YEAR ONE</c:v>
                </c:pt>
                <c:pt idx="2">
                  <c:v>YEAR TWO</c:v>
                </c:pt>
                <c:pt idx="3">
                  <c:v>YEAR THREE</c:v>
                </c:pt>
              </c:strCache>
            </c:strRef>
          </c:cat>
          <c:val>
            <c:numRef>
              <c:f>Sheet1!$L$2:$L$5</c:f>
              <c:numCache>
                <c:formatCode>General</c:formatCode>
                <c:ptCount val="4"/>
                <c:pt idx="1">
                  <c:v>25</c:v>
                </c:pt>
                <c:pt idx="2">
                  <c:v>30</c:v>
                </c:pt>
                <c:pt idx="3">
                  <c:v>50</c:v>
                </c:pt>
              </c:numCache>
            </c:numRef>
          </c:val>
        </c:ser>
        <c:ser>
          <c:idx val="13"/>
          <c:order val="11"/>
          <c:tx>
            <c:strRef>
              <c:f>Sheet1!$M$1</c:f>
              <c:strCache>
                <c:ptCount val="1"/>
                <c:pt idx="0">
                  <c:v>EDUECE</c:v>
                </c:pt>
              </c:strCache>
            </c:strRef>
          </c:tx>
          <c:spPr>
            <a:solidFill>
              <a:srgbClr val="0000FF"/>
            </a:solidFill>
            <a:ln w="54428">
              <a:noFill/>
            </a:ln>
          </c:spPr>
          <c:invertIfNegative val="0"/>
          <c:cat>
            <c:strRef>
              <c:f>Sheet1!$A$2:$A$5</c:f>
              <c:strCache>
                <c:ptCount val="4"/>
                <c:pt idx="0">
                  <c:v>2012</c:v>
                </c:pt>
                <c:pt idx="1">
                  <c:v>YEAR ONE</c:v>
                </c:pt>
                <c:pt idx="2">
                  <c:v>YEAR TWO</c:v>
                </c:pt>
                <c:pt idx="3">
                  <c:v>YEAR THREE</c:v>
                </c:pt>
              </c:strCache>
            </c:strRef>
          </c:cat>
          <c:val>
            <c:numRef>
              <c:f>Sheet1!$M$2:$M$5</c:f>
              <c:numCache>
                <c:formatCode>General</c:formatCode>
                <c:ptCount val="4"/>
                <c:pt idx="1">
                  <c:v>20</c:v>
                </c:pt>
                <c:pt idx="2">
                  <c:v>25</c:v>
                </c:pt>
                <c:pt idx="3">
                  <c:v>30</c:v>
                </c:pt>
              </c:numCache>
            </c:numRef>
          </c:val>
        </c:ser>
        <c:ser>
          <c:idx val="16"/>
          <c:order val="12"/>
          <c:tx>
            <c:strRef>
              <c:f>Sheet1!$N$1</c:f>
              <c:strCache>
                <c:ptCount val="1"/>
                <c:pt idx="0">
                  <c:v>EDUMEP</c:v>
                </c:pt>
              </c:strCache>
            </c:strRef>
          </c:tx>
          <c:spPr>
            <a:solidFill>
              <a:srgbClr val="99CCFF"/>
            </a:solidFill>
            <a:ln w="54428">
              <a:noFill/>
            </a:ln>
          </c:spPr>
          <c:invertIfNegative val="0"/>
          <c:cat>
            <c:strRef>
              <c:f>Sheet1!$A$2:$A$5</c:f>
              <c:strCache>
                <c:ptCount val="4"/>
                <c:pt idx="0">
                  <c:v>2012</c:v>
                </c:pt>
                <c:pt idx="1">
                  <c:v>YEAR ONE</c:v>
                </c:pt>
                <c:pt idx="2">
                  <c:v>YEAR TWO</c:v>
                </c:pt>
                <c:pt idx="3">
                  <c:v>YEAR THREE</c:v>
                </c:pt>
              </c:strCache>
            </c:strRef>
          </c:cat>
          <c:val>
            <c:numRef>
              <c:f>Sheet1!$N$2:$N$5</c:f>
              <c:numCache>
                <c:formatCode>General</c:formatCode>
                <c:ptCount val="4"/>
                <c:pt idx="1">
                  <c:v>20</c:v>
                </c:pt>
                <c:pt idx="2">
                  <c:v>20</c:v>
                </c:pt>
                <c:pt idx="3">
                  <c:v>25</c:v>
                </c:pt>
              </c:numCache>
            </c:numRef>
          </c:val>
        </c:ser>
        <c:ser>
          <c:idx val="17"/>
          <c:order val="13"/>
          <c:tx>
            <c:strRef>
              <c:f>Sheet1!$O$1</c:f>
              <c:strCache>
                <c:ptCount val="1"/>
                <c:pt idx="0">
                  <c:v>EDUADM</c:v>
                </c:pt>
              </c:strCache>
            </c:strRef>
          </c:tx>
          <c:spPr>
            <a:solidFill>
              <a:srgbClr val="3366FF"/>
            </a:solidFill>
            <a:ln w="54428">
              <a:noFill/>
            </a:ln>
          </c:spPr>
          <c:invertIfNegative val="0"/>
          <c:cat>
            <c:strRef>
              <c:f>Sheet1!$A$2:$A$5</c:f>
              <c:strCache>
                <c:ptCount val="4"/>
                <c:pt idx="0">
                  <c:v>2012</c:v>
                </c:pt>
                <c:pt idx="1">
                  <c:v>YEAR ONE</c:v>
                </c:pt>
                <c:pt idx="2">
                  <c:v>YEAR TWO</c:v>
                </c:pt>
                <c:pt idx="3">
                  <c:v>YEAR THREE</c:v>
                </c:pt>
              </c:strCache>
            </c:strRef>
          </c:cat>
          <c:val>
            <c:numRef>
              <c:f>Sheet1!$O$2:$O$5</c:f>
              <c:numCache>
                <c:formatCode>General</c:formatCode>
                <c:ptCount val="4"/>
                <c:pt idx="1">
                  <c:v>20</c:v>
                </c:pt>
                <c:pt idx="2">
                  <c:v>20</c:v>
                </c:pt>
                <c:pt idx="3">
                  <c:v>30</c:v>
                </c:pt>
              </c:numCache>
            </c:numRef>
          </c:val>
        </c:ser>
        <c:ser>
          <c:idx val="18"/>
          <c:order val="14"/>
          <c:tx>
            <c:strRef>
              <c:f>Sheet1!$P$1</c:f>
              <c:strCache>
                <c:ptCount val="1"/>
                <c:pt idx="0">
                  <c:v>EDUHUMS</c:v>
                </c:pt>
              </c:strCache>
            </c:strRef>
          </c:tx>
          <c:spPr>
            <a:solidFill>
              <a:srgbClr val="CCFFFF"/>
            </a:solidFill>
            <a:ln w="54428">
              <a:noFill/>
            </a:ln>
          </c:spPr>
          <c:invertIfNegative val="0"/>
          <c:cat>
            <c:strRef>
              <c:f>Sheet1!$A$2:$A$5</c:f>
              <c:strCache>
                <c:ptCount val="4"/>
                <c:pt idx="0">
                  <c:v>2012</c:v>
                </c:pt>
                <c:pt idx="1">
                  <c:v>YEAR ONE</c:v>
                </c:pt>
                <c:pt idx="2">
                  <c:v>YEAR TWO</c:v>
                </c:pt>
                <c:pt idx="3">
                  <c:v>YEAR THREE</c:v>
                </c:pt>
              </c:strCache>
            </c:strRef>
          </c:cat>
          <c:val>
            <c:numRef>
              <c:f>Sheet1!$P$2:$P$5</c:f>
              <c:numCache>
                <c:formatCode>General</c:formatCode>
                <c:ptCount val="4"/>
                <c:pt idx="1">
                  <c:v>25</c:v>
                </c:pt>
                <c:pt idx="2">
                  <c:v>25</c:v>
                </c:pt>
                <c:pt idx="3">
                  <c:v>50</c:v>
                </c:pt>
              </c:numCache>
            </c:numRef>
          </c:val>
        </c:ser>
        <c:ser>
          <c:idx val="1"/>
          <c:order val="15"/>
          <c:tx>
            <c:strRef>
              <c:f>Sheet1!$Q$1</c:f>
              <c:strCache>
                <c:ptCount val="1"/>
                <c:pt idx="0">
                  <c:v>SPS</c:v>
                </c:pt>
              </c:strCache>
            </c:strRef>
          </c:tx>
          <c:spPr>
            <a:solidFill>
              <a:srgbClr val="FF99CC"/>
            </a:solidFill>
            <a:ln w="54428">
              <a:noFill/>
            </a:ln>
          </c:spPr>
          <c:invertIfNegative val="0"/>
          <c:dLbls>
            <c:spPr>
              <a:noFill/>
              <a:ln w="54428">
                <a:noFill/>
              </a:ln>
            </c:spPr>
            <c:txPr>
              <a:bodyPr/>
              <a:lstStyle/>
              <a:p>
                <a:pPr>
                  <a:defRPr sz="911" b="0" i="0" u="none" strike="noStrike" baseline="0">
                    <a:solidFill>
                      <a:srgbClr val="000000"/>
                    </a:solidFill>
                    <a:latin typeface="Arial Narrow"/>
                    <a:ea typeface="Arial Narrow"/>
                    <a:cs typeface="Arial Narrow"/>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2012</c:v>
                </c:pt>
                <c:pt idx="1">
                  <c:v>YEAR ONE</c:v>
                </c:pt>
                <c:pt idx="2">
                  <c:v>YEAR TWO</c:v>
                </c:pt>
                <c:pt idx="3">
                  <c:v>YEAR THREE</c:v>
                </c:pt>
              </c:strCache>
            </c:strRef>
          </c:cat>
          <c:val>
            <c:numRef>
              <c:f>Sheet1!$Q$2:$Q$5</c:f>
              <c:numCache>
                <c:formatCode>General</c:formatCode>
                <c:ptCount val="4"/>
                <c:pt idx="0">
                  <c:v>944</c:v>
                </c:pt>
                <c:pt idx="1">
                  <c:v>944</c:v>
                </c:pt>
                <c:pt idx="2">
                  <c:v>944</c:v>
                </c:pt>
                <c:pt idx="3">
                  <c:v>944</c:v>
                </c:pt>
              </c:numCache>
            </c:numRef>
          </c:val>
        </c:ser>
        <c:ser>
          <c:idx val="14"/>
          <c:order val="16"/>
          <c:tx>
            <c:strRef>
              <c:f>Sheet1!$R$1</c:f>
              <c:strCache>
                <c:ptCount val="1"/>
                <c:pt idx="0">
                  <c:v>SPSMBA</c:v>
                </c:pt>
              </c:strCache>
            </c:strRef>
          </c:tx>
          <c:spPr>
            <a:solidFill>
              <a:srgbClr val="FF0000"/>
            </a:solidFill>
            <a:ln w="54428">
              <a:noFill/>
            </a:ln>
          </c:spPr>
          <c:invertIfNegative val="0"/>
          <c:cat>
            <c:strRef>
              <c:f>Sheet1!$A$2:$A$5</c:f>
              <c:strCache>
                <c:ptCount val="4"/>
                <c:pt idx="0">
                  <c:v>2012</c:v>
                </c:pt>
                <c:pt idx="1">
                  <c:v>YEAR ONE</c:v>
                </c:pt>
                <c:pt idx="2">
                  <c:v>YEAR TWO</c:v>
                </c:pt>
                <c:pt idx="3">
                  <c:v>YEAR THREE</c:v>
                </c:pt>
              </c:strCache>
            </c:strRef>
          </c:cat>
          <c:val>
            <c:numRef>
              <c:f>Sheet1!$R$2:$R$5</c:f>
              <c:numCache>
                <c:formatCode>General</c:formatCode>
                <c:ptCount val="4"/>
                <c:pt idx="1">
                  <c:v>10</c:v>
                </c:pt>
                <c:pt idx="2">
                  <c:v>25</c:v>
                </c:pt>
                <c:pt idx="3">
                  <c:v>30</c:v>
                </c:pt>
              </c:numCache>
            </c:numRef>
          </c:val>
        </c:ser>
        <c:ser>
          <c:idx val="15"/>
          <c:order val="17"/>
          <c:tx>
            <c:strRef>
              <c:f>Sheet1!$S$1</c:f>
              <c:strCache>
                <c:ptCount val="1"/>
                <c:pt idx="0">
                  <c:v>SPSBUA</c:v>
                </c:pt>
              </c:strCache>
            </c:strRef>
          </c:tx>
          <c:spPr>
            <a:solidFill>
              <a:srgbClr val="FF00FF"/>
            </a:solidFill>
            <a:ln w="54428">
              <a:noFill/>
            </a:ln>
          </c:spPr>
          <c:invertIfNegative val="0"/>
          <c:cat>
            <c:strRef>
              <c:f>Sheet1!$A$2:$A$5</c:f>
              <c:strCache>
                <c:ptCount val="4"/>
                <c:pt idx="0">
                  <c:v>2012</c:v>
                </c:pt>
                <c:pt idx="1">
                  <c:v>YEAR ONE</c:v>
                </c:pt>
                <c:pt idx="2">
                  <c:v>YEAR TWO</c:v>
                </c:pt>
                <c:pt idx="3">
                  <c:v>YEAR THREE</c:v>
                </c:pt>
              </c:strCache>
            </c:strRef>
          </c:cat>
          <c:val>
            <c:numRef>
              <c:f>Sheet1!$S$2:$S$5</c:f>
              <c:numCache>
                <c:formatCode>General</c:formatCode>
                <c:ptCount val="4"/>
                <c:pt idx="1">
                  <c:v>10</c:v>
                </c:pt>
                <c:pt idx="2">
                  <c:v>30</c:v>
                </c:pt>
                <c:pt idx="3">
                  <c:v>50</c:v>
                </c:pt>
              </c:numCache>
            </c:numRef>
          </c:val>
        </c:ser>
        <c:ser>
          <c:idx val="19"/>
          <c:order val="18"/>
          <c:tx>
            <c:strRef>
              <c:f>Sheet1!$T$1</c:f>
              <c:strCache>
                <c:ptCount val="1"/>
                <c:pt idx="0">
                  <c:v>SPSMEDIA</c:v>
                </c:pt>
              </c:strCache>
            </c:strRef>
          </c:tx>
          <c:spPr>
            <a:solidFill>
              <a:srgbClr val="800000"/>
            </a:solidFill>
            <a:ln w="54428">
              <a:noFill/>
            </a:ln>
          </c:spPr>
          <c:invertIfNegative val="0"/>
          <c:cat>
            <c:strRef>
              <c:f>Sheet1!$A$2:$A$5</c:f>
              <c:strCache>
                <c:ptCount val="4"/>
                <c:pt idx="0">
                  <c:v>2012</c:v>
                </c:pt>
                <c:pt idx="1">
                  <c:v>YEAR ONE</c:v>
                </c:pt>
                <c:pt idx="2">
                  <c:v>YEAR TWO</c:v>
                </c:pt>
                <c:pt idx="3">
                  <c:v>YEAR THREE</c:v>
                </c:pt>
              </c:strCache>
            </c:strRef>
          </c:cat>
          <c:val>
            <c:numRef>
              <c:f>Sheet1!$T$2:$T$5</c:f>
              <c:numCache>
                <c:formatCode>General</c:formatCode>
                <c:ptCount val="4"/>
                <c:pt idx="1">
                  <c:v>20</c:v>
                </c:pt>
                <c:pt idx="2">
                  <c:v>45</c:v>
                </c:pt>
                <c:pt idx="3">
                  <c:v>45</c:v>
                </c:pt>
              </c:numCache>
            </c:numRef>
          </c:val>
        </c:ser>
        <c:ser>
          <c:idx val="20"/>
          <c:order val="19"/>
          <c:tx>
            <c:strRef>
              <c:f>Sheet1!$U$1</c:f>
              <c:strCache>
                <c:ptCount val="1"/>
                <c:pt idx="0">
                  <c:v>SPSISS</c:v>
                </c:pt>
              </c:strCache>
            </c:strRef>
          </c:tx>
          <c:spPr>
            <a:solidFill>
              <a:srgbClr val="FF0000"/>
            </a:solidFill>
            <a:ln w="54428">
              <a:noFill/>
            </a:ln>
          </c:spPr>
          <c:invertIfNegative val="0"/>
          <c:cat>
            <c:strRef>
              <c:f>Sheet1!$A$2:$A$5</c:f>
              <c:strCache>
                <c:ptCount val="4"/>
                <c:pt idx="0">
                  <c:v>2012</c:v>
                </c:pt>
                <c:pt idx="1">
                  <c:v>YEAR ONE</c:v>
                </c:pt>
                <c:pt idx="2">
                  <c:v>YEAR TWO</c:v>
                </c:pt>
                <c:pt idx="3">
                  <c:v>YEAR THREE</c:v>
                </c:pt>
              </c:strCache>
            </c:strRef>
          </c:cat>
          <c:val>
            <c:numRef>
              <c:f>Sheet1!$U$2:$U$5</c:f>
              <c:numCache>
                <c:formatCode>General</c:formatCode>
                <c:ptCount val="4"/>
                <c:pt idx="1">
                  <c:v>10</c:v>
                </c:pt>
                <c:pt idx="2">
                  <c:v>20</c:v>
                </c:pt>
                <c:pt idx="3">
                  <c:v>20</c:v>
                </c:pt>
              </c:numCache>
            </c:numRef>
          </c:val>
        </c:ser>
        <c:ser>
          <c:idx val="21"/>
          <c:order val="20"/>
          <c:tx>
            <c:strRef>
              <c:f>Sheet1!$V$1</c:f>
              <c:strCache>
                <c:ptCount val="1"/>
                <c:pt idx="0">
                  <c:v>SPSMSA</c:v>
                </c:pt>
              </c:strCache>
            </c:strRef>
          </c:tx>
          <c:spPr>
            <a:solidFill>
              <a:srgbClr val="FF00FF"/>
            </a:solidFill>
            <a:ln w="54428">
              <a:noFill/>
            </a:ln>
          </c:spPr>
          <c:invertIfNegative val="0"/>
          <c:cat>
            <c:strRef>
              <c:f>Sheet1!$A$2:$A$5</c:f>
              <c:strCache>
                <c:ptCount val="4"/>
                <c:pt idx="0">
                  <c:v>2012</c:v>
                </c:pt>
                <c:pt idx="1">
                  <c:v>YEAR ONE</c:v>
                </c:pt>
                <c:pt idx="2">
                  <c:v>YEAR TWO</c:v>
                </c:pt>
                <c:pt idx="3">
                  <c:v>YEAR THREE</c:v>
                </c:pt>
              </c:strCache>
            </c:strRef>
          </c:cat>
          <c:val>
            <c:numRef>
              <c:f>Sheet1!$V$2:$V$5</c:f>
              <c:numCache>
                <c:formatCode>General</c:formatCode>
                <c:ptCount val="4"/>
                <c:pt idx="1">
                  <c:v>20</c:v>
                </c:pt>
                <c:pt idx="2">
                  <c:v>20</c:v>
                </c:pt>
                <c:pt idx="3">
                  <c:v>30</c:v>
                </c:pt>
              </c:numCache>
            </c:numRef>
          </c:val>
        </c:ser>
        <c:ser>
          <c:idx val="2"/>
          <c:order val="21"/>
          <c:tx>
            <c:strRef>
              <c:f>Sheet1!$W$1</c:f>
              <c:strCache>
                <c:ptCount val="1"/>
                <c:pt idx="0">
                  <c:v>NHP</c:v>
                </c:pt>
              </c:strCache>
            </c:strRef>
          </c:tx>
          <c:spPr>
            <a:solidFill>
              <a:srgbClr val="00FF00"/>
            </a:solidFill>
            <a:ln w="54428">
              <a:noFill/>
            </a:ln>
          </c:spPr>
          <c:invertIfNegative val="0"/>
          <c:dLbls>
            <c:spPr>
              <a:noFill/>
              <a:ln w="54428">
                <a:noFill/>
              </a:ln>
            </c:spPr>
            <c:txPr>
              <a:bodyPr/>
              <a:lstStyle/>
              <a:p>
                <a:pPr>
                  <a:defRPr sz="911" b="0" i="0" u="none" strike="noStrike" baseline="0">
                    <a:solidFill>
                      <a:srgbClr val="000000"/>
                    </a:solidFill>
                    <a:latin typeface="Arial Narrow"/>
                    <a:ea typeface="Arial Narrow"/>
                    <a:cs typeface="Arial Narrow"/>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2012</c:v>
                </c:pt>
                <c:pt idx="1">
                  <c:v>YEAR ONE</c:v>
                </c:pt>
                <c:pt idx="2">
                  <c:v>YEAR TWO</c:v>
                </c:pt>
                <c:pt idx="3">
                  <c:v>YEAR THREE</c:v>
                </c:pt>
              </c:strCache>
            </c:strRef>
          </c:cat>
          <c:val>
            <c:numRef>
              <c:f>Sheet1!$W$2:$W$5</c:f>
              <c:numCache>
                <c:formatCode>General</c:formatCode>
                <c:ptCount val="4"/>
                <c:pt idx="0">
                  <c:v>248</c:v>
                </c:pt>
                <c:pt idx="1">
                  <c:v>248</c:v>
                </c:pt>
                <c:pt idx="2">
                  <c:v>248</c:v>
                </c:pt>
                <c:pt idx="3">
                  <c:v>248</c:v>
                </c:pt>
              </c:numCache>
            </c:numRef>
          </c:val>
        </c:ser>
        <c:ser>
          <c:idx val="22"/>
          <c:order val="22"/>
          <c:tx>
            <c:strRef>
              <c:f>Sheet1!$X$1</c:f>
              <c:strCache>
                <c:ptCount val="1"/>
                <c:pt idx="0">
                  <c:v>NHPRNBSN</c:v>
                </c:pt>
              </c:strCache>
            </c:strRef>
          </c:tx>
          <c:spPr>
            <a:solidFill>
              <a:srgbClr val="CCFFCC"/>
            </a:solidFill>
            <a:ln w="54428">
              <a:noFill/>
            </a:ln>
          </c:spPr>
          <c:invertIfNegative val="0"/>
          <c:cat>
            <c:strRef>
              <c:f>Sheet1!$A$2:$A$5</c:f>
              <c:strCache>
                <c:ptCount val="4"/>
                <c:pt idx="0">
                  <c:v>2012</c:v>
                </c:pt>
                <c:pt idx="1">
                  <c:v>YEAR ONE</c:v>
                </c:pt>
                <c:pt idx="2">
                  <c:v>YEAR TWO</c:v>
                </c:pt>
                <c:pt idx="3">
                  <c:v>YEAR THREE</c:v>
                </c:pt>
              </c:strCache>
            </c:strRef>
          </c:cat>
          <c:val>
            <c:numRef>
              <c:f>Sheet1!$X$2:$X$5</c:f>
              <c:numCache>
                <c:formatCode>General</c:formatCode>
                <c:ptCount val="4"/>
                <c:pt idx="1">
                  <c:v>25</c:v>
                </c:pt>
                <c:pt idx="2">
                  <c:v>25</c:v>
                </c:pt>
                <c:pt idx="3">
                  <c:v>25</c:v>
                </c:pt>
              </c:numCache>
            </c:numRef>
          </c:val>
        </c:ser>
        <c:ser>
          <c:idx val="23"/>
          <c:order val="23"/>
          <c:tx>
            <c:strRef>
              <c:f>Sheet1!$Y$1</c:f>
              <c:strCache>
                <c:ptCount val="1"/>
                <c:pt idx="0">
                  <c:v>NHPMSN</c:v>
                </c:pt>
              </c:strCache>
            </c:strRef>
          </c:tx>
          <c:spPr>
            <a:solidFill>
              <a:srgbClr val="339966"/>
            </a:solidFill>
            <a:ln w="54428">
              <a:noFill/>
            </a:ln>
          </c:spPr>
          <c:invertIfNegative val="0"/>
          <c:cat>
            <c:strRef>
              <c:f>Sheet1!$A$2:$A$5</c:f>
              <c:strCache>
                <c:ptCount val="4"/>
                <c:pt idx="0">
                  <c:v>2012</c:v>
                </c:pt>
                <c:pt idx="1">
                  <c:v>YEAR ONE</c:v>
                </c:pt>
                <c:pt idx="2">
                  <c:v>YEAR TWO</c:v>
                </c:pt>
                <c:pt idx="3">
                  <c:v>YEAR THREE</c:v>
                </c:pt>
              </c:strCache>
            </c:strRef>
          </c:cat>
          <c:val>
            <c:numRef>
              <c:f>Sheet1!$Y$2:$Y$5</c:f>
              <c:numCache>
                <c:formatCode>General</c:formatCode>
                <c:ptCount val="4"/>
                <c:pt idx="1">
                  <c:v>30</c:v>
                </c:pt>
                <c:pt idx="2">
                  <c:v>30</c:v>
                </c:pt>
                <c:pt idx="3">
                  <c:v>50</c:v>
                </c:pt>
              </c:numCache>
            </c:numRef>
          </c:val>
        </c:ser>
        <c:ser>
          <c:idx val="24"/>
          <c:order val="24"/>
          <c:tx>
            <c:strRef>
              <c:f>Sheet1!$Z$1</c:f>
              <c:strCache>
                <c:ptCount val="1"/>
                <c:pt idx="0">
                  <c:v>NHPOTA</c:v>
                </c:pt>
              </c:strCache>
            </c:strRef>
          </c:tx>
          <c:spPr>
            <a:solidFill>
              <a:srgbClr val="99CC00"/>
            </a:solidFill>
            <a:ln w="54428">
              <a:noFill/>
            </a:ln>
          </c:spPr>
          <c:invertIfNegative val="0"/>
          <c:cat>
            <c:strRef>
              <c:f>Sheet1!$A$2:$A$5</c:f>
              <c:strCache>
                <c:ptCount val="4"/>
                <c:pt idx="0">
                  <c:v>2012</c:v>
                </c:pt>
                <c:pt idx="1">
                  <c:v>YEAR ONE</c:v>
                </c:pt>
                <c:pt idx="2">
                  <c:v>YEAR TWO</c:v>
                </c:pt>
                <c:pt idx="3">
                  <c:v>YEAR THREE</c:v>
                </c:pt>
              </c:strCache>
            </c:strRef>
          </c:cat>
          <c:val>
            <c:numRef>
              <c:f>Sheet1!$Z$2:$Z$5</c:f>
              <c:numCache>
                <c:formatCode>General</c:formatCode>
                <c:ptCount val="4"/>
                <c:pt idx="1">
                  <c:v>20</c:v>
                </c:pt>
                <c:pt idx="2">
                  <c:v>30</c:v>
                </c:pt>
                <c:pt idx="3">
                  <c:v>30</c:v>
                </c:pt>
              </c:numCache>
            </c:numRef>
          </c:val>
        </c:ser>
        <c:ser>
          <c:idx val="25"/>
          <c:order val="25"/>
          <c:tx>
            <c:strRef>
              <c:f>Sheet1!$AA$1</c:f>
              <c:strCache>
                <c:ptCount val="1"/>
                <c:pt idx="0">
                  <c:v>NHPOTM</c:v>
                </c:pt>
              </c:strCache>
            </c:strRef>
          </c:tx>
          <c:spPr>
            <a:solidFill>
              <a:srgbClr val="008000"/>
            </a:solidFill>
            <a:ln w="54428">
              <a:noFill/>
            </a:ln>
          </c:spPr>
          <c:invertIfNegative val="0"/>
          <c:cat>
            <c:strRef>
              <c:f>Sheet1!$A$2:$A$5</c:f>
              <c:strCache>
                <c:ptCount val="4"/>
                <c:pt idx="0">
                  <c:v>2012</c:v>
                </c:pt>
                <c:pt idx="1">
                  <c:v>YEAR ONE</c:v>
                </c:pt>
                <c:pt idx="2">
                  <c:v>YEAR TWO</c:v>
                </c:pt>
                <c:pt idx="3">
                  <c:v>YEAR THREE</c:v>
                </c:pt>
              </c:strCache>
            </c:strRef>
          </c:cat>
          <c:val>
            <c:numRef>
              <c:f>Sheet1!$AA$2:$AA$5</c:f>
              <c:numCache>
                <c:formatCode>General</c:formatCode>
                <c:ptCount val="4"/>
                <c:pt idx="1">
                  <c:v>30</c:v>
                </c:pt>
                <c:pt idx="2">
                  <c:v>30</c:v>
                </c:pt>
                <c:pt idx="3">
                  <c:v>30</c:v>
                </c:pt>
              </c:numCache>
            </c:numRef>
          </c:val>
        </c:ser>
        <c:dLbls>
          <c:showLegendKey val="0"/>
          <c:showVal val="0"/>
          <c:showCatName val="0"/>
          <c:showSerName val="0"/>
          <c:showPercent val="0"/>
          <c:showBubbleSize val="0"/>
        </c:dLbls>
        <c:gapWidth val="40"/>
        <c:overlap val="100"/>
        <c:axId val="411688832"/>
        <c:axId val="411689616"/>
      </c:barChart>
      <c:catAx>
        <c:axId val="411688832"/>
        <c:scaling>
          <c:orientation val="minMax"/>
        </c:scaling>
        <c:delete val="0"/>
        <c:axPos val="b"/>
        <c:numFmt formatCode="General" sourceLinked="1"/>
        <c:majorTickMark val="out"/>
        <c:minorTickMark val="none"/>
        <c:tickLblPos val="nextTo"/>
        <c:spPr>
          <a:ln w="6804">
            <a:solidFill>
              <a:srgbClr val="000000"/>
            </a:solidFill>
            <a:prstDash val="solid"/>
          </a:ln>
        </c:spPr>
        <c:txPr>
          <a:bodyPr rot="0" vert="horz"/>
          <a:lstStyle/>
          <a:p>
            <a:pPr>
              <a:defRPr sz="1000" b="0" i="0" u="none" strike="noStrike" baseline="0">
                <a:solidFill>
                  <a:srgbClr val="000000"/>
                </a:solidFill>
                <a:latin typeface="Arial Narrow"/>
                <a:ea typeface="Arial Narrow"/>
                <a:cs typeface="Arial Narrow"/>
              </a:defRPr>
            </a:pPr>
            <a:endParaRPr lang="en-US"/>
          </a:p>
        </c:txPr>
        <c:crossAx val="411689616"/>
        <c:crosses val="autoZero"/>
        <c:auto val="1"/>
        <c:lblAlgn val="ctr"/>
        <c:lblOffset val="100"/>
        <c:tickLblSkip val="1"/>
        <c:tickMarkSkip val="1"/>
        <c:noMultiLvlLbl val="0"/>
      </c:catAx>
      <c:valAx>
        <c:axId val="411689616"/>
        <c:scaling>
          <c:orientation val="minMax"/>
          <c:max val="3500"/>
        </c:scaling>
        <c:delete val="0"/>
        <c:axPos val="l"/>
        <c:majorGridlines>
          <c:spPr>
            <a:ln w="6804">
              <a:solidFill>
                <a:srgbClr val="C0C0C0"/>
              </a:solidFill>
              <a:prstDash val="sysDash"/>
            </a:ln>
          </c:spPr>
        </c:majorGridlines>
        <c:numFmt formatCode="General" sourceLinked="1"/>
        <c:majorTickMark val="out"/>
        <c:minorTickMark val="none"/>
        <c:tickLblPos val="nextTo"/>
        <c:spPr>
          <a:ln w="6804">
            <a:solidFill>
              <a:srgbClr val="000000"/>
            </a:solidFill>
            <a:prstDash val="solid"/>
          </a:ln>
        </c:spPr>
        <c:txPr>
          <a:bodyPr rot="0" vert="horz"/>
          <a:lstStyle/>
          <a:p>
            <a:pPr>
              <a:defRPr sz="964" b="0" i="0" u="none" strike="noStrike" baseline="0">
                <a:solidFill>
                  <a:srgbClr val="000000"/>
                </a:solidFill>
                <a:latin typeface="Arial"/>
                <a:ea typeface="Arial"/>
                <a:cs typeface="Arial"/>
              </a:defRPr>
            </a:pPr>
            <a:endParaRPr lang="en-US"/>
          </a:p>
        </c:txPr>
        <c:crossAx val="411688832"/>
        <c:crosses val="autoZero"/>
        <c:crossBetween val="between"/>
        <c:majorUnit val="500"/>
        <c:minorUnit val="100"/>
      </c:valAx>
      <c:spPr>
        <a:noFill/>
        <a:ln w="6804">
          <a:solidFill>
            <a:srgbClr val="000000"/>
          </a:solidFill>
          <a:prstDash val="solid"/>
        </a:ln>
      </c:spPr>
    </c:plotArea>
    <c:legend>
      <c:legendPos val="r"/>
      <c:layout>
        <c:manualLayout>
          <c:xMode val="edge"/>
          <c:yMode val="edge"/>
          <c:x val="0.85965307882862951"/>
          <c:y val="0.1315927120951986"/>
          <c:w val="0.11085253914889852"/>
          <c:h val="0.75561156829080578"/>
        </c:manualLayout>
      </c:layout>
      <c:overlay val="0"/>
      <c:spPr>
        <a:noFill/>
        <a:ln w="6804">
          <a:solidFill>
            <a:srgbClr val="000000"/>
          </a:solidFill>
          <a:prstDash val="solid"/>
        </a:ln>
      </c:spPr>
      <c:txPr>
        <a:bodyPr/>
        <a:lstStyle/>
        <a:p>
          <a:pPr>
            <a:defRPr sz="800" b="0" i="0" u="none" strike="noStrike" baseline="0">
              <a:solidFill>
                <a:srgbClr val="000000"/>
              </a:solidFill>
              <a:latin typeface="Arial"/>
              <a:ea typeface="Arial"/>
              <a:cs typeface="Arial"/>
            </a:defRPr>
          </a:pPr>
          <a:endParaRPr lang="en-US"/>
        </a:p>
      </c:txPr>
    </c:legend>
    <c:plotVisOnly val="1"/>
    <c:dispBlanksAs val="gap"/>
    <c:showDLblsOverMax val="0"/>
  </c:chart>
  <c:spPr>
    <a:noFill/>
    <a:ln>
      <a:noFill/>
    </a:ln>
  </c:spPr>
  <c:txPr>
    <a:bodyPr/>
    <a:lstStyle/>
    <a:p>
      <a:pPr>
        <a:defRPr sz="2679" b="1" i="0" u="none" strike="noStrike" baseline="0">
          <a:solidFill>
            <a:srgbClr val="000000"/>
          </a:solidFill>
          <a:latin typeface="Times New Roman"/>
          <a:ea typeface="Times New Roman"/>
          <a:cs typeface="Times New Roman"/>
        </a:defRPr>
      </a:pPr>
      <a:endParaRPr lang="en-US"/>
    </a:p>
  </c:txPr>
  <c:externalData r:id="rId2">
    <c:autoUpdate val="0"/>
  </c:externalData>
  <c:userShapes r:id="rId3"/>
</c:chartSpace>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drawing1.xml><?xml version="1.0" encoding="utf-8"?>
<c:userShapes xmlns:c="http://schemas.openxmlformats.org/drawingml/2006/chart">
  <cdr:relSizeAnchor xmlns:cdr="http://schemas.openxmlformats.org/drawingml/2006/chartDrawing">
    <cdr:from>
      <cdr:x>0.4328</cdr:x>
      <cdr:y>0.62695</cdr:y>
    </cdr:from>
    <cdr:to>
      <cdr:x>0.47494</cdr:x>
      <cdr:y>0.65884</cdr:y>
    </cdr:to>
    <cdr:sp macro="" textlink="">
      <cdr:nvSpPr>
        <cdr:cNvPr id="2" name="TextBox 3"/>
        <cdr:cNvSpPr txBox="1"/>
      </cdr:nvSpPr>
      <cdr:spPr>
        <a:xfrm xmlns:a="http://schemas.openxmlformats.org/drawingml/2006/main">
          <a:off x="3913554" y="4235938"/>
          <a:ext cx="381000" cy="215444"/>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800" dirty="0" smtClean="0"/>
            <a:t>190</a:t>
          </a:r>
          <a:endParaRPr lang="en-US" sz="800" dirty="0"/>
        </a:p>
      </cdr:txBody>
    </cdr:sp>
  </cdr:relSizeAnchor>
  <cdr:relSizeAnchor xmlns:cdr="http://schemas.openxmlformats.org/drawingml/2006/chartDrawing">
    <cdr:from>
      <cdr:x>0.60977</cdr:x>
      <cdr:y>0.61621</cdr:y>
    </cdr:from>
    <cdr:to>
      <cdr:x>0.6519</cdr:x>
      <cdr:y>0.6481</cdr:y>
    </cdr:to>
    <cdr:sp macro="" textlink="">
      <cdr:nvSpPr>
        <cdr:cNvPr id="4" name="TextBox 3"/>
        <cdr:cNvSpPr txBox="1"/>
      </cdr:nvSpPr>
      <cdr:spPr>
        <a:xfrm xmlns:a="http://schemas.openxmlformats.org/drawingml/2006/main">
          <a:off x="5513754" y="4163385"/>
          <a:ext cx="381000" cy="215444"/>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800" dirty="0" smtClean="0"/>
            <a:t>245</a:t>
          </a:r>
          <a:endParaRPr lang="en-US" sz="800" dirty="0"/>
        </a:p>
      </cdr:txBody>
    </cdr:sp>
  </cdr:relSizeAnchor>
  <cdr:relSizeAnchor xmlns:cdr="http://schemas.openxmlformats.org/drawingml/2006/chartDrawing">
    <cdr:from>
      <cdr:x>0.23898</cdr:x>
      <cdr:y>0.6391</cdr:y>
    </cdr:from>
    <cdr:to>
      <cdr:x>0.28111</cdr:x>
      <cdr:y>0.67099</cdr:y>
    </cdr:to>
    <cdr:sp macro="" textlink="">
      <cdr:nvSpPr>
        <cdr:cNvPr id="6" name="TextBox 3"/>
        <cdr:cNvSpPr txBox="1"/>
      </cdr:nvSpPr>
      <cdr:spPr>
        <a:xfrm xmlns:a="http://schemas.openxmlformats.org/drawingml/2006/main">
          <a:off x="2160954" y="4318000"/>
          <a:ext cx="381000" cy="215444"/>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800" dirty="0" smtClean="0"/>
            <a:t>105</a:t>
          </a:r>
          <a:endParaRPr lang="en-US" sz="8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69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5693"/>
          </a:xfrm>
          <a:prstGeom prst="rect">
            <a:avLst/>
          </a:prstGeom>
        </p:spPr>
        <p:txBody>
          <a:bodyPr vert="horz" lIns="91440" tIns="45720" rIns="91440" bIns="45720" rtlCol="0"/>
          <a:lstStyle>
            <a:lvl1pPr algn="r">
              <a:defRPr sz="1200"/>
            </a:lvl1pPr>
          </a:lstStyle>
          <a:p>
            <a:fld id="{1CCA712E-EA12-4F70-AB29-E5848EC48E68}" type="datetimeFigureOut">
              <a:rPr lang="en-US" smtClean="0"/>
              <a:t>3/16/2016</a:t>
            </a:fld>
            <a:endParaRPr lang="en-US"/>
          </a:p>
        </p:txBody>
      </p:sp>
      <p:sp>
        <p:nvSpPr>
          <p:cNvPr id="4" name="Slide Image Placeholder 3"/>
          <p:cNvSpPr>
            <a:spLocks noGrp="1" noRot="1" noChangeAspect="1"/>
          </p:cNvSpPr>
          <p:nvPr>
            <p:ph type="sldImg" idx="2"/>
          </p:nvPr>
        </p:nvSpPr>
        <p:spPr>
          <a:xfrm>
            <a:off x="1101725" y="698500"/>
            <a:ext cx="4654550" cy="34925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24085"/>
            <a:ext cx="5486400" cy="41912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6553"/>
            <a:ext cx="2971800" cy="46569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6553"/>
            <a:ext cx="2971800" cy="465693"/>
          </a:xfrm>
          <a:prstGeom prst="rect">
            <a:avLst/>
          </a:prstGeom>
        </p:spPr>
        <p:txBody>
          <a:bodyPr vert="horz" lIns="91440" tIns="45720" rIns="91440" bIns="45720" rtlCol="0" anchor="b"/>
          <a:lstStyle>
            <a:lvl1pPr algn="r">
              <a:defRPr sz="1200"/>
            </a:lvl1pPr>
          </a:lstStyle>
          <a:p>
            <a:fld id="{E8378155-F348-4DEC-A045-685C92A2CFC5}" type="slidenum">
              <a:rPr lang="en-US" smtClean="0"/>
              <a:t>‹#›</a:t>
            </a:fld>
            <a:endParaRPr lang="en-US"/>
          </a:p>
        </p:txBody>
      </p:sp>
    </p:spTree>
    <p:extLst>
      <p:ext uri="{BB962C8B-B14F-4D97-AF65-F5344CB8AC3E}">
        <p14:creationId xmlns:p14="http://schemas.microsoft.com/office/powerpoint/2010/main" val="197218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3CBBEB6-FC4D-4988-A4F0-F426384BC41D}" type="slidenum">
              <a:rPr lang="en-US">
                <a:solidFill>
                  <a:prstClr val="black"/>
                </a:solidFill>
              </a:rPr>
              <a:pPr/>
              <a:t>3</a:t>
            </a:fld>
            <a:endParaRPr lang="en-US">
              <a:solidFill>
                <a:prstClr val="black"/>
              </a:solidFill>
            </a:endParaRPr>
          </a:p>
        </p:txBody>
      </p:sp>
      <p:sp>
        <p:nvSpPr>
          <p:cNvPr id="14338" name="Rectangle 2"/>
          <p:cNvSpPr>
            <a:spLocks noGrp="1" noRot="1" noChangeAspect="1" noChangeArrowheads="1" noTextEdit="1"/>
          </p:cNvSpPr>
          <p:nvPr>
            <p:ph type="sldImg"/>
          </p:nvPr>
        </p:nvSpPr>
        <p:spPr>
          <a:ln/>
        </p:spPr>
      </p:sp>
      <p:sp>
        <p:nvSpPr>
          <p:cNvPr id="14339" name="Rectangle 3"/>
          <p:cNvSpPr>
            <a:spLocks noGrp="1" noChangeArrowheads="1"/>
          </p:cNvSpPr>
          <p:nvPr>
            <p:ph type="body" idx="1"/>
          </p:nvPr>
        </p:nvSpPr>
        <p:spPr>
          <a:xfrm>
            <a:off x="685800" y="4425703"/>
            <a:ext cx="5486400" cy="4189621"/>
          </a:xfrm>
        </p:spPr>
        <p:txBody>
          <a:bodyPr/>
          <a:lstStyle/>
          <a:p>
            <a:endParaRPr lang="en-US"/>
          </a:p>
        </p:txBody>
      </p:sp>
    </p:spTree>
    <p:extLst>
      <p:ext uri="{BB962C8B-B14F-4D97-AF65-F5344CB8AC3E}">
        <p14:creationId xmlns:p14="http://schemas.microsoft.com/office/powerpoint/2010/main" val="7565645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Garamond"/>
            </a:endParaRPr>
          </a:p>
        </p:txBody>
      </p:sp>
      <p:sp>
        <p:nvSpPr>
          <p:cNvPr id="27652" name="Footer Placeholder 3"/>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rgbClr val="46166B"/>
                </a:solidFill>
                <a:latin typeface="AGaramond"/>
              </a:defRPr>
            </a:lvl1pPr>
            <a:lvl2pPr marL="729353" indent="-279560" eaLnBrk="0" hangingPunct="0">
              <a:spcBef>
                <a:spcPct val="30000"/>
              </a:spcBef>
              <a:defRPr sz="1200">
                <a:solidFill>
                  <a:srgbClr val="46166B"/>
                </a:solidFill>
                <a:latin typeface="AGaramond"/>
              </a:defRPr>
            </a:lvl2pPr>
            <a:lvl3pPr marL="1122922" indent="-223335" eaLnBrk="0" hangingPunct="0">
              <a:spcBef>
                <a:spcPct val="30000"/>
              </a:spcBef>
              <a:defRPr sz="1200">
                <a:solidFill>
                  <a:srgbClr val="46166B"/>
                </a:solidFill>
                <a:latin typeface="AGaramond"/>
              </a:defRPr>
            </a:lvl3pPr>
            <a:lvl4pPr marL="1572715" indent="-223335" eaLnBrk="0" hangingPunct="0">
              <a:spcBef>
                <a:spcPct val="30000"/>
              </a:spcBef>
              <a:defRPr sz="1200">
                <a:solidFill>
                  <a:srgbClr val="46166B"/>
                </a:solidFill>
                <a:latin typeface="AGaramond"/>
              </a:defRPr>
            </a:lvl4pPr>
            <a:lvl5pPr marL="2022509" indent="-223335" eaLnBrk="0" hangingPunct="0">
              <a:spcBef>
                <a:spcPct val="30000"/>
              </a:spcBef>
              <a:defRPr sz="1200">
                <a:solidFill>
                  <a:srgbClr val="46166B"/>
                </a:solidFill>
                <a:latin typeface="AGaramond"/>
              </a:defRPr>
            </a:lvl5pPr>
            <a:lvl6pPr marL="2472302" indent="-223335" eaLnBrk="0" fontAlgn="base" hangingPunct="0">
              <a:spcBef>
                <a:spcPct val="30000"/>
              </a:spcBef>
              <a:spcAft>
                <a:spcPct val="0"/>
              </a:spcAft>
              <a:defRPr sz="1200">
                <a:solidFill>
                  <a:srgbClr val="46166B"/>
                </a:solidFill>
                <a:latin typeface="AGaramond"/>
              </a:defRPr>
            </a:lvl6pPr>
            <a:lvl7pPr marL="2922096" indent="-223335" eaLnBrk="0" fontAlgn="base" hangingPunct="0">
              <a:spcBef>
                <a:spcPct val="30000"/>
              </a:spcBef>
              <a:spcAft>
                <a:spcPct val="0"/>
              </a:spcAft>
              <a:defRPr sz="1200">
                <a:solidFill>
                  <a:srgbClr val="46166B"/>
                </a:solidFill>
                <a:latin typeface="AGaramond"/>
              </a:defRPr>
            </a:lvl7pPr>
            <a:lvl8pPr marL="3371889" indent="-223335" eaLnBrk="0" fontAlgn="base" hangingPunct="0">
              <a:spcBef>
                <a:spcPct val="30000"/>
              </a:spcBef>
              <a:spcAft>
                <a:spcPct val="0"/>
              </a:spcAft>
              <a:defRPr sz="1200">
                <a:solidFill>
                  <a:srgbClr val="46166B"/>
                </a:solidFill>
                <a:latin typeface="AGaramond"/>
              </a:defRPr>
            </a:lvl8pPr>
            <a:lvl9pPr marL="3821682" indent="-223335" eaLnBrk="0" fontAlgn="base" hangingPunct="0">
              <a:spcBef>
                <a:spcPct val="30000"/>
              </a:spcBef>
              <a:spcAft>
                <a:spcPct val="0"/>
              </a:spcAft>
              <a:defRPr sz="1200">
                <a:solidFill>
                  <a:srgbClr val="46166B"/>
                </a:solidFill>
                <a:latin typeface="AGaramond"/>
              </a:defRPr>
            </a:lvl9pPr>
          </a:lstStyle>
          <a:p>
            <a:pPr eaLnBrk="1" hangingPunct="1">
              <a:spcBef>
                <a:spcPct val="0"/>
              </a:spcBef>
            </a:pPr>
            <a:r>
              <a:rPr lang="en-US" altLang="en-US" smtClean="0"/>
              <a:t>Trinity Washington University</a:t>
            </a:r>
          </a:p>
        </p:txBody>
      </p:sp>
      <p:sp>
        <p:nvSpPr>
          <p:cNvPr id="27653"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rgbClr val="46166B"/>
                </a:solidFill>
                <a:latin typeface="AGaramond"/>
              </a:defRPr>
            </a:lvl1pPr>
            <a:lvl2pPr marL="729353" indent="-279560" eaLnBrk="0" hangingPunct="0">
              <a:spcBef>
                <a:spcPct val="30000"/>
              </a:spcBef>
              <a:defRPr sz="1200">
                <a:solidFill>
                  <a:srgbClr val="46166B"/>
                </a:solidFill>
                <a:latin typeface="AGaramond"/>
              </a:defRPr>
            </a:lvl2pPr>
            <a:lvl3pPr marL="1122922" indent="-223335" eaLnBrk="0" hangingPunct="0">
              <a:spcBef>
                <a:spcPct val="30000"/>
              </a:spcBef>
              <a:defRPr sz="1200">
                <a:solidFill>
                  <a:srgbClr val="46166B"/>
                </a:solidFill>
                <a:latin typeface="AGaramond"/>
              </a:defRPr>
            </a:lvl3pPr>
            <a:lvl4pPr marL="1572715" indent="-223335" eaLnBrk="0" hangingPunct="0">
              <a:spcBef>
                <a:spcPct val="30000"/>
              </a:spcBef>
              <a:defRPr sz="1200">
                <a:solidFill>
                  <a:srgbClr val="46166B"/>
                </a:solidFill>
                <a:latin typeface="AGaramond"/>
              </a:defRPr>
            </a:lvl4pPr>
            <a:lvl5pPr marL="2022509" indent="-223335" eaLnBrk="0" hangingPunct="0">
              <a:spcBef>
                <a:spcPct val="30000"/>
              </a:spcBef>
              <a:defRPr sz="1200">
                <a:solidFill>
                  <a:srgbClr val="46166B"/>
                </a:solidFill>
                <a:latin typeface="AGaramond"/>
              </a:defRPr>
            </a:lvl5pPr>
            <a:lvl6pPr marL="2472302" indent="-223335" eaLnBrk="0" fontAlgn="base" hangingPunct="0">
              <a:spcBef>
                <a:spcPct val="30000"/>
              </a:spcBef>
              <a:spcAft>
                <a:spcPct val="0"/>
              </a:spcAft>
              <a:defRPr sz="1200">
                <a:solidFill>
                  <a:srgbClr val="46166B"/>
                </a:solidFill>
                <a:latin typeface="AGaramond"/>
              </a:defRPr>
            </a:lvl6pPr>
            <a:lvl7pPr marL="2922096" indent="-223335" eaLnBrk="0" fontAlgn="base" hangingPunct="0">
              <a:spcBef>
                <a:spcPct val="30000"/>
              </a:spcBef>
              <a:spcAft>
                <a:spcPct val="0"/>
              </a:spcAft>
              <a:defRPr sz="1200">
                <a:solidFill>
                  <a:srgbClr val="46166B"/>
                </a:solidFill>
                <a:latin typeface="AGaramond"/>
              </a:defRPr>
            </a:lvl7pPr>
            <a:lvl8pPr marL="3371889" indent="-223335" eaLnBrk="0" fontAlgn="base" hangingPunct="0">
              <a:spcBef>
                <a:spcPct val="30000"/>
              </a:spcBef>
              <a:spcAft>
                <a:spcPct val="0"/>
              </a:spcAft>
              <a:defRPr sz="1200">
                <a:solidFill>
                  <a:srgbClr val="46166B"/>
                </a:solidFill>
                <a:latin typeface="AGaramond"/>
              </a:defRPr>
            </a:lvl8pPr>
            <a:lvl9pPr marL="3821682" indent="-223335" eaLnBrk="0" fontAlgn="base" hangingPunct="0">
              <a:spcBef>
                <a:spcPct val="30000"/>
              </a:spcBef>
              <a:spcAft>
                <a:spcPct val="0"/>
              </a:spcAft>
              <a:defRPr sz="1200">
                <a:solidFill>
                  <a:srgbClr val="46166B"/>
                </a:solidFill>
                <a:latin typeface="AGaramond"/>
              </a:defRPr>
            </a:lvl9pPr>
          </a:lstStyle>
          <a:p>
            <a:pPr eaLnBrk="1" hangingPunct="1">
              <a:spcBef>
                <a:spcPct val="0"/>
              </a:spcBef>
            </a:pPr>
            <a:fld id="{D4BF511F-05DB-41DE-9F69-0D9B6B71443F}" type="slidenum">
              <a:rPr lang="en-US" altLang="en-US" smtClean="0"/>
              <a:pPr eaLnBrk="1" hangingPunct="1">
                <a:spcBef>
                  <a:spcPct val="0"/>
                </a:spcBef>
              </a:pPr>
              <a:t>13</a:t>
            </a:fld>
            <a:endParaRPr lang="en-US" altLang="en-US" smtClean="0"/>
          </a:p>
        </p:txBody>
      </p:sp>
    </p:spTree>
    <p:extLst>
      <p:ext uri="{BB962C8B-B14F-4D97-AF65-F5344CB8AC3E}">
        <p14:creationId xmlns:p14="http://schemas.microsoft.com/office/powerpoint/2010/main" val="200607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C29584C-7ADF-4E6F-91C4-507F594E78E6}" type="slidenum">
              <a:rPr lang="en-US">
                <a:solidFill>
                  <a:prstClr val="black"/>
                </a:solidFill>
              </a:rPr>
              <a:pPr/>
              <a:t>14</a:t>
            </a:fld>
            <a:endParaRPr lang="en-US">
              <a:solidFill>
                <a:prstClr val="black"/>
              </a:solidFill>
            </a:endParaRPr>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6140266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C29584C-7ADF-4E6F-91C4-507F594E78E6}" type="slidenum">
              <a:rPr lang="en-US">
                <a:solidFill>
                  <a:prstClr val="black"/>
                </a:solidFill>
              </a:rPr>
              <a:pPr/>
              <a:t>16</a:t>
            </a:fld>
            <a:endParaRPr lang="en-US">
              <a:solidFill>
                <a:prstClr val="black"/>
              </a:solidFill>
            </a:endParaRPr>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6140266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C29584C-7ADF-4E6F-91C4-507F594E78E6}" type="slidenum">
              <a:rPr lang="en-US">
                <a:solidFill>
                  <a:prstClr val="black"/>
                </a:solidFill>
              </a:rPr>
              <a:pPr/>
              <a:t>17</a:t>
            </a:fld>
            <a:endParaRPr lang="en-US">
              <a:solidFill>
                <a:prstClr val="black"/>
              </a:solidFill>
            </a:endParaRPr>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6140266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C29584C-7ADF-4E6F-91C4-507F594E78E6}" type="slidenum">
              <a:rPr lang="en-US">
                <a:solidFill>
                  <a:prstClr val="black"/>
                </a:solidFill>
              </a:rPr>
              <a:pPr/>
              <a:t>20</a:t>
            </a:fld>
            <a:endParaRPr lang="en-US">
              <a:solidFill>
                <a:prstClr val="black"/>
              </a:solidFill>
            </a:endParaRPr>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6140266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Garamond"/>
            </a:endParaRPr>
          </a:p>
        </p:txBody>
      </p:sp>
      <p:sp>
        <p:nvSpPr>
          <p:cNvPr id="26628" name="Footer Placeholder 3"/>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rgbClr val="46166B"/>
                </a:solidFill>
                <a:latin typeface="AGaramond"/>
              </a:defRPr>
            </a:lvl1pPr>
            <a:lvl2pPr marL="730914" indent="-281121" eaLnBrk="0" hangingPunct="0">
              <a:spcBef>
                <a:spcPct val="30000"/>
              </a:spcBef>
              <a:defRPr sz="1200">
                <a:solidFill>
                  <a:srgbClr val="46166B"/>
                </a:solidFill>
                <a:latin typeface="AGaramond"/>
              </a:defRPr>
            </a:lvl2pPr>
            <a:lvl3pPr marL="1124483" indent="-224897" eaLnBrk="0" hangingPunct="0">
              <a:spcBef>
                <a:spcPct val="30000"/>
              </a:spcBef>
              <a:defRPr sz="1200">
                <a:solidFill>
                  <a:srgbClr val="46166B"/>
                </a:solidFill>
                <a:latin typeface="AGaramond"/>
              </a:defRPr>
            </a:lvl3pPr>
            <a:lvl4pPr marL="1574277" indent="-224897" eaLnBrk="0" hangingPunct="0">
              <a:spcBef>
                <a:spcPct val="30000"/>
              </a:spcBef>
              <a:defRPr sz="1200">
                <a:solidFill>
                  <a:srgbClr val="46166B"/>
                </a:solidFill>
                <a:latin typeface="AGaramond"/>
              </a:defRPr>
            </a:lvl4pPr>
            <a:lvl5pPr marL="2024070" indent="-224897" eaLnBrk="0" hangingPunct="0">
              <a:spcBef>
                <a:spcPct val="30000"/>
              </a:spcBef>
              <a:defRPr sz="1200">
                <a:solidFill>
                  <a:srgbClr val="46166B"/>
                </a:solidFill>
                <a:latin typeface="AGaramond"/>
              </a:defRPr>
            </a:lvl5pPr>
            <a:lvl6pPr marL="2473863" indent="-224897" eaLnBrk="0" fontAlgn="base" hangingPunct="0">
              <a:spcBef>
                <a:spcPct val="30000"/>
              </a:spcBef>
              <a:spcAft>
                <a:spcPct val="0"/>
              </a:spcAft>
              <a:defRPr sz="1200">
                <a:solidFill>
                  <a:srgbClr val="46166B"/>
                </a:solidFill>
                <a:latin typeface="AGaramond"/>
              </a:defRPr>
            </a:lvl6pPr>
            <a:lvl7pPr marL="2923657" indent="-224897" eaLnBrk="0" fontAlgn="base" hangingPunct="0">
              <a:spcBef>
                <a:spcPct val="30000"/>
              </a:spcBef>
              <a:spcAft>
                <a:spcPct val="0"/>
              </a:spcAft>
              <a:defRPr sz="1200">
                <a:solidFill>
                  <a:srgbClr val="46166B"/>
                </a:solidFill>
                <a:latin typeface="AGaramond"/>
              </a:defRPr>
            </a:lvl7pPr>
            <a:lvl8pPr marL="3373450" indent="-224897" eaLnBrk="0" fontAlgn="base" hangingPunct="0">
              <a:spcBef>
                <a:spcPct val="30000"/>
              </a:spcBef>
              <a:spcAft>
                <a:spcPct val="0"/>
              </a:spcAft>
              <a:defRPr sz="1200">
                <a:solidFill>
                  <a:srgbClr val="46166B"/>
                </a:solidFill>
                <a:latin typeface="AGaramond"/>
              </a:defRPr>
            </a:lvl8pPr>
            <a:lvl9pPr marL="3823244" indent="-224897" eaLnBrk="0" fontAlgn="base" hangingPunct="0">
              <a:spcBef>
                <a:spcPct val="30000"/>
              </a:spcBef>
              <a:spcAft>
                <a:spcPct val="0"/>
              </a:spcAft>
              <a:defRPr sz="1200">
                <a:solidFill>
                  <a:srgbClr val="46166B"/>
                </a:solidFill>
                <a:latin typeface="AGaramond"/>
              </a:defRPr>
            </a:lvl9pPr>
          </a:lstStyle>
          <a:p>
            <a:pPr eaLnBrk="1" hangingPunct="1">
              <a:spcBef>
                <a:spcPct val="0"/>
              </a:spcBef>
            </a:pPr>
            <a:r>
              <a:rPr lang="en-US" altLang="en-US" smtClean="0"/>
              <a:t>Trinity Washington University</a:t>
            </a:r>
          </a:p>
        </p:txBody>
      </p:sp>
      <p:sp>
        <p:nvSpPr>
          <p:cNvPr id="26629"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rgbClr val="46166B"/>
                </a:solidFill>
                <a:latin typeface="AGaramond"/>
              </a:defRPr>
            </a:lvl1pPr>
            <a:lvl2pPr marL="730914" indent="-281121" eaLnBrk="0" hangingPunct="0">
              <a:spcBef>
                <a:spcPct val="30000"/>
              </a:spcBef>
              <a:defRPr sz="1200">
                <a:solidFill>
                  <a:srgbClr val="46166B"/>
                </a:solidFill>
                <a:latin typeface="AGaramond"/>
              </a:defRPr>
            </a:lvl2pPr>
            <a:lvl3pPr marL="1124483" indent="-224897" eaLnBrk="0" hangingPunct="0">
              <a:spcBef>
                <a:spcPct val="30000"/>
              </a:spcBef>
              <a:defRPr sz="1200">
                <a:solidFill>
                  <a:srgbClr val="46166B"/>
                </a:solidFill>
                <a:latin typeface="AGaramond"/>
              </a:defRPr>
            </a:lvl3pPr>
            <a:lvl4pPr marL="1574277" indent="-224897" eaLnBrk="0" hangingPunct="0">
              <a:spcBef>
                <a:spcPct val="30000"/>
              </a:spcBef>
              <a:defRPr sz="1200">
                <a:solidFill>
                  <a:srgbClr val="46166B"/>
                </a:solidFill>
                <a:latin typeface="AGaramond"/>
              </a:defRPr>
            </a:lvl4pPr>
            <a:lvl5pPr marL="2024070" indent="-224897" eaLnBrk="0" hangingPunct="0">
              <a:spcBef>
                <a:spcPct val="30000"/>
              </a:spcBef>
              <a:defRPr sz="1200">
                <a:solidFill>
                  <a:srgbClr val="46166B"/>
                </a:solidFill>
                <a:latin typeface="AGaramond"/>
              </a:defRPr>
            </a:lvl5pPr>
            <a:lvl6pPr marL="2473863" indent="-224897" eaLnBrk="0" fontAlgn="base" hangingPunct="0">
              <a:spcBef>
                <a:spcPct val="30000"/>
              </a:spcBef>
              <a:spcAft>
                <a:spcPct val="0"/>
              </a:spcAft>
              <a:defRPr sz="1200">
                <a:solidFill>
                  <a:srgbClr val="46166B"/>
                </a:solidFill>
                <a:latin typeface="AGaramond"/>
              </a:defRPr>
            </a:lvl6pPr>
            <a:lvl7pPr marL="2923657" indent="-224897" eaLnBrk="0" fontAlgn="base" hangingPunct="0">
              <a:spcBef>
                <a:spcPct val="30000"/>
              </a:spcBef>
              <a:spcAft>
                <a:spcPct val="0"/>
              </a:spcAft>
              <a:defRPr sz="1200">
                <a:solidFill>
                  <a:srgbClr val="46166B"/>
                </a:solidFill>
                <a:latin typeface="AGaramond"/>
              </a:defRPr>
            </a:lvl7pPr>
            <a:lvl8pPr marL="3373450" indent="-224897" eaLnBrk="0" fontAlgn="base" hangingPunct="0">
              <a:spcBef>
                <a:spcPct val="30000"/>
              </a:spcBef>
              <a:spcAft>
                <a:spcPct val="0"/>
              </a:spcAft>
              <a:defRPr sz="1200">
                <a:solidFill>
                  <a:srgbClr val="46166B"/>
                </a:solidFill>
                <a:latin typeface="AGaramond"/>
              </a:defRPr>
            </a:lvl8pPr>
            <a:lvl9pPr marL="3823244" indent="-224897" eaLnBrk="0" fontAlgn="base" hangingPunct="0">
              <a:spcBef>
                <a:spcPct val="30000"/>
              </a:spcBef>
              <a:spcAft>
                <a:spcPct val="0"/>
              </a:spcAft>
              <a:defRPr sz="1200">
                <a:solidFill>
                  <a:srgbClr val="46166B"/>
                </a:solidFill>
                <a:latin typeface="AGaramond"/>
              </a:defRPr>
            </a:lvl9pPr>
          </a:lstStyle>
          <a:p>
            <a:pPr eaLnBrk="1" hangingPunct="1">
              <a:spcBef>
                <a:spcPct val="0"/>
              </a:spcBef>
            </a:pPr>
            <a:fld id="{A775F0C9-1122-422B-9B16-70B4E8A530A6}" type="slidenum">
              <a:rPr lang="en-US" altLang="en-US" smtClean="0"/>
              <a:pPr eaLnBrk="1" hangingPunct="1">
                <a:spcBef>
                  <a:spcPct val="0"/>
                </a:spcBef>
              </a:pPr>
              <a:t>22</a:t>
            </a:fld>
            <a:endParaRPr lang="en-US" altLang="en-US" smtClean="0"/>
          </a:p>
        </p:txBody>
      </p:sp>
    </p:spTree>
    <p:extLst>
      <p:ext uri="{BB962C8B-B14F-4D97-AF65-F5344CB8AC3E}">
        <p14:creationId xmlns:p14="http://schemas.microsoft.com/office/powerpoint/2010/main" val="7514508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lvl1pPr defTabSz="923925" eaLnBrk="0" hangingPunct="0">
              <a:defRPr>
                <a:solidFill>
                  <a:schemeClr val="tx1"/>
                </a:solidFill>
                <a:latin typeface="Arial" charset="0"/>
              </a:defRPr>
            </a:lvl1pPr>
            <a:lvl2pPr marL="742950" indent="-285750" defTabSz="923925" eaLnBrk="0" hangingPunct="0">
              <a:defRPr>
                <a:solidFill>
                  <a:schemeClr val="tx1"/>
                </a:solidFill>
                <a:latin typeface="Arial" charset="0"/>
              </a:defRPr>
            </a:lvl2pPr>
            <a:lvl3pPr marL="1143000" indent="-228600" defTabSz="923925" eaLnBrk="0" hangingPunct="0">
              <a:defRPr>
                <a:solidFill>
                  <a:schemeClr val="tx1"/>
                </a:solidFill>
                <a:latin typeface="Arial" charset="0"/>
              </a:defRPr>
            </a:lvl3pPr>
            <a:lvl4pPr marL="1600200" indent="-228600" defTabSz="923925" eaLnBrk="0" hangingPunct="0">
              <a:defRPr>
                <a:solidFill>
                  <a:schemeClr val="tx1"/>
                </a:solidFill>
                <a:latin typeface="Arial" charset="0"/>
              </a:defRPr>
            </a:lvl4pPr>
            <a:lvl5pPr marL="2057400" indent="-228600" defTabSz="923925" eaLnBrk="0" hangingPunct="0">
              <a:defRPr>
                <a:solidFill>
                  <a:schemeClr val="tx1"/>
                </a:solidFill>
                <a:latin typeface="Arial" charset="0"/>
              </a:defRPr>
            </a:lvl5pPr>
            <a:lvl6pPr marL="2514600" indent="-228600" defTabSz="923925" eaLnBrk="0" fontAlgn="base" hangingPunct="0">
              <a:spcBef>
                <a:spcPct val="0"/>
              </a:spcBef>
              <a:spcAft>
                <a:spcPct val="0"/>
              </a:spcAft>
              <a:defRPr>
                <a:solidFill>
                  <a:schemeClr val="tx1"/>
                </a:solidFill>
                <a:latin typeface="Arial" charset="0"/>
              </a:defRPr>
            </a:lvl6pPr>
            <a:lvl7pPr marL="2971800" indent="-228600" defTabSz="923925" eaLnBrk="0" fontAlgn="base" hangingPunct="0">
              <a:spcBef>
                <a:spcPct val="0"/>
              </a:spcBef>
              <a:spcAft>
                <a:spcPct val="0"/>
              </a:spcAft>
              <a:defRPr>
                <a:solidFill>
                  <a:schemeClr val="tx1"/>
                </a:solidFill>
                <a:latin typeface="Arial" charset="0"/>
              </a:defRPr>
            </a:lvl7pPr>
            <a:lvl8pPr marL="3429000" indent="-228600" defTabSz="923925" eaLnBrk="0" fontAlgn="base" hangingPunct="0">
              <a:spcBef>
                <a:spcPct val="0"/>
              </a:spcBef>
              <a:spcAft>
                <a:spcPct val="0"/>
              </a:spcAft>
              <a:defRPr>
                <a:solidFill>
                  <a:schemeClr val="tx1"/>
                </a:solidFill>
                <a:latin typeface="Arial" charset="0"/>
              </a:defRPr>
            </a:lvl8pPr>
            <a:lvl9pPr marL="3886200" indent="-228600" defTabSz="923925" eaLnBrk="0" fontAlgn="base" hangingPunct="0">
              <a:spcBef>
                <a:spcPct val="0"/>
              </a:spcBef>
              <a:spcAft>
                <a:spcPct val="0"/>
              </a:spcAft>
              <a:defRPr>
                <a:solidFill>
                  <a:schemeClr val="tx1"/>
                </a:solidFill>
                <a:latin typeface="Arial" charset="0"/>
              </a:defRPr>
            </a:lvl9pPr>
          </a:lstStyle>
          <a:p>
            <a:pPr eaLnBrk="1" hangingPunct="1"/>
            <a:fld id="{039EA182-5AE8-4754-A4CF-7BD4EC9B5985}" type="slidenum">
              <a:rPr lang="en-US">
                <a:solidFill>
                  <a:prstClr val="black"/>
                </a:solidFill>
              </a:rPr>
              <a:pPr eaLnBrk="1" hangingPunct="1"/>
              <a:t>23</a:t>
            </a:fld>
            <a:endParaRPr lang="en-US">
              <a:solidFill>
                <a:prstClr val="black"/>
              </a:solidFill>
            </a:endParaRPr>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p:spPr>
        <p:txBody>
          <a:bodyPr/>
          <a:lstStyle/>
          <a:p>
            <a:pPr eaLnBrk="1" hangingPunct="1"/>
            <a:endParaRPr lang="en-US" smtClean="0"/>
          </a:p>
        </p:txBody>
      </p:sp>
    </p:spTree>
    <p:extLst>
      <p:ext uri="{BB962C8B-B14F-4D97-AF65-F5344CB8AC3E}">
        <p14:creationId xmlns:p14="http://schemas.microsoft.com/office/powerpoint/2010/main" val="20690750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77338B1-D362-4558-84FC-1C255C4AFE97}" type="slidenum">
              <a:rPr lang="en-US">
                <a:solidFill>
                  <a:prstClr val="black"/>
                </a:solidFill>
              </a:rPr>
              <a:pPr/>
              <a:t>24</a:t>
            </a:fld>
            <a:endParaRPr lang="en-US">
              <a:solidFill>
                <a:prstClr val="black"/>
              </a:solidFill>
            </a:endParaRPr>
          </a:p>
        </p:txBody>
      </p:sp>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299934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77338B1-D362-4558-84FC-1C255C4AFE97}" type="slidenum">
              <a:rPr lang="en-US">
                <a:solidFill>
                  <a:prstClr val="black"/>
                </a:solidFill>
              </a:rPr>
              <a:pPr/>
              <a:t>25</a:t>
            </a:fld>
            <a:endParaRPr lang="en-US">
              <a:solidFill>
                <a:prstClr val="black"/>
              </a:solidFill>
            </a:endParaRPr>
          </a:p>
        </p:txBody>
      </p:sp>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299934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77338B1-D362-4558-84FC-1C255C4AFE97}" type="slidenum">
              <a:rPr lang="en-US">
                <a:solidFill>
                  <a:prstClr val="black"/>
                </a:solidFill>
              </a:rPr>
              <a:pPr/>
              <a:t>26</a:t>
            </a:fld>
            <a:endParaRPr lang="en-US">
              <a:solidFill>
                <a:prstClr val="black"/>
              </a:solidFill>
            </a:endParaRPr>
          </a:p>
        </p:txBody>
      </p:sp>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299934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91C95CC-3407-4CEC-A225-32BA6C86B322}" type="slidenum">
              <a:rPr lang="en-US">
                <a:solidFill>
                  <a:prstClr val="black"/>
                </a:solidFill>
              </a:rPr>
              <a:pPr/>
              <a:t>4</a:t>
            </a:fld>
            <a:endParaRPr lang="en-US">
              <a:solidFill>
                <a:prstClr val="black"/>
              </a:solidFill>
            </a:endParaRPr>
          </a:p>
        </p:txBody>
      </p:sp>
      <p:sp>
        <p:nvSpPr>
          <p:cNvPr id="10242" name="Rectangle 2"/>
          <p:cNvSpPr>
            <a:spLocks noGrp="1" noRot="1" noChangeAspect="1" noChangeArrowheads="1" noTextEdit="1"/>
          </p:cNvSpPr>
          <p:nvPr>
            <p:ph type="sldImg"/>
          </p:nvPr>
        </p:nvSpPr>
        <p:spPr>
          <a:xfrm>
            <a:off x="1104900" y="698500"/>
            <a:ext cx="4652963" cy="3490913"/>
          </a:xfrm>
          <a:ln/>
        </p:spPr>
      </p:sp>
      <p:sp>
        <p:nvSpPr>
          <p:cNvPr id="1024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4916639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E1C9576-AFB2-49D2-BD17-50046EABC3B6}" type="slidenum">
              <a:rPr lang="en-US">
                <a:solidFill>
                  <a:prstClr val="black"/>
                </a:solidFill>
              </a:rPr>
              <a:pPr/>
              <a:t>27</a:t>
            </a:fld>
            <a:endParaRPr lang="en-US">
              <a:solidFill>
                <a:prstClr val="black"/>
              </a:solidFill>
            </a:endParaRPr>
          </a:p>
        </p:txBody>
      </p:sp>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9658930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0F7101E-2A10-427E-B861-B0245C1FF5FE}" type="slidenum">
              <a:rPr lang="en-US">
                <a:solidFill>
                  <a:prstClr val="black"/>
                </a:solidFill>
              </a:rPr>
              <a:pPr/>
              <a:t>28</a:t>
            </a:fld>
            <a:endParaRPr lang="en-US">
              <a:solidFill>
                <a:prstClr val="black"/>
              </a:solidFill>
            </a:endParaRPr>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6333940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FDF0B3-383F-4F2F-BD9B-64D88D4EFE69}" type="slidenum">
              <a:rPr lang="en-US">
                <a:solidFill>
                  <a:prstClr val="black"/>
                </a:solidFill>
              </a:rPr>
              <a:pPr/>
              <a:t>29</a:t>
            </a:fld>
            <a:endParaRPr lang="en-US">
              <a:solidFill>
                <a:prstClr val="black"/>
              </a:solidFill>
            </a:endParaRPr>
          </a:p>
        </p:txBody>
      </p:sp>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4348846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BD85CEB-B926-474A-AF10-D98FFB2C1589}" type="slidenum">
              <a:rPr lang="en-US">
                <a:solidFill>
                  <a:prstClr val="black"/>
                </a:solidFill>
              </a:rPr>
              <a:pPr/>
              <a:t>30</a:t>
            </a:fld>
            <a:endParaRPr lang="en-US">
              <a:solidFill>
                <a:prstClr val="black"/>
              </a:solidFill>
            </a:endParaRPr>
          </a:p>
        </p:txBody>
      </p:sp>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1322831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B4CF6ED-239D-4A58-9FCE-F6950FE0FA96}" type="slidenum">
              <a:rPr lang="en-US">
                <a:solidFill>
                  <a:prstClr val="black"/>
                </a:solidFill>
              </a:rPr>
              <a:pPr/>
              <a:t>31</a:t>
            </a:fld>
            <a:endParaRPr lang="en-US">
              <a:solidFill>
                <a:prstClr val="black"/>
              </a:solidFill>
            </a:endParaRPr>
          </a:p>
        </p:txBody>
      </p:sp>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1090111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F0ACA66-14A0-4642-B76B-F4A7CFF66657}" type="slidenum">
              <a:rPr lang="en-US">
                <a:solidFill>
                  <a:prstClr val="black"/>
                </a:solidFill>
              </a:rPr>
              <a:pPr/>
              <a:t>32</a:t>
            </a:fld>
            <a:endParaRPr lang="en-US">
              <a:solidFill>
                <a:prstClr val="black"/>
              </a:solidFill>
            </a:endParaRPr>
          </a:p>
        </p:txBody>
      </p:sp>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8127292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F291989-461C-4FFC-99D6-E10590772660}" type="slidenum">
              <a:rPr lang="en-US">
                <a:solidFill>
                  <a:prstClr val="black"/>
                </a:solidFill>
              </a:rPr>
              <a:pPr/>
              <a:t>5</a:t>
            </a:fld>
            <a:endParaRPr lang="en-US">
              <a:solidFill>
                <a:prstClr val="black"/>
              </a:solidFill>
            </a:endParaRPr>
          </a:p>
        </p:txBody>
      </p:sp>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6491068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DECEFD4-B586-4847-ABEA-446842AE4A61}" type="slidenum">
              <a:rPr lang="en-US">
                <a:solidFill>
                  <a:prstClr val="black"/>
                </a:solidFill>
              </a:rPr>
              <a:pPr eaLnBrk="1" hangingPunct="1"/>
              <a:t>6</a:t>
            </a:fld>
            <a:endParaRPr lang="en-US">
              <a:solidFill>
                <a:prstClr val="black"/>
              </a:solidFill>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xfrm>
            <a:off x="685800" y="4424363"/>
            <a:ext cx="5486400" cy="4191000"/>
          </a:xfrm>
          <a:noFill/>
        </p:spPr>
        <p:txBody>
          <a:bodyPr/>
          <a:lstStyle/>
          <a:p>
            <a:pPr eaLnBrk="1" hangingPunct="1"/>
            <a:endParaRPr lang="en-US" smtClean="0"/>
          </a:p>
        </p:txBody>
      </p:sp>
    </p:spTree>
    <p:extLst>
      <p:ext uri="{BB962C8B-B14F-4D97-AF65-F5344CB8AC3E}">
        <p14:creationId xmlns:p14="http://schemas.microsoft.com/office/powerpoint/2010/main" val="40846087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DF7CC04-C89A-4552-A2B1-D8FF16D9C5FA}" type="slidenum">
              <a:rPr lang="en-US">
                <a:solidFill>
                  <a:prstClr val="black"/>
                </a:solidFill>
              </a:rPr>
              <a:pPr/>
              <a:t>7</a:t>
            </a:fld>
            <a:endParaRPr lang="en-US">
              <a:solidFill>
                <a:prstClr val="black"/>
              </a:solidFill>
            </a:endParaRPr>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010766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lvl1pPr defTabSz="923925" eaLnBrk="0" hangingPunct="0">
              <a:defRPr>
                <a:solidFill>
                  <a:schemeClr val="tx1"/>
                </a:solidFill>
                <a:latin typeface="Arial" charset="0"/>
              </a:defRPr>
            </a:lvl1pPr>
            <a:lvl2pPr marL="742950" indent="-285750" defTabSz="923925" eaLnBrk="0" hangingPunct="0">
              <a:defRPr>
                <a:solidFill>
                  <a:schemeClr val="tx1"/>
                </a:solidFill>
                <a:latin typeface="Arial" charset="0"/>
              </a:defRPr>
            </a:lvl2pPr>
            <a:lvl3pPr marL="1143000" indent="-228600" defTabSz="923925" eaLnBrk="0" hangingPunct="0">
              <a:defRPr>
                <a:solidFill>
                  <a:schemeClr val="tx1"/>
                </a:solidFill>
                <a:latin typeface="Arial" charset="0"/>
              </a:defRPr>
            </a:lvl3pPr>
            <a:lvl4pPr marL="1600200" indent="-228600" defTabSz="923925" eaLnBrk="0" hangingPunct="0">
              <a:defRPr>
                <a:solidFill>
                  <a:schemeClr val="tx1"/>
                </a:solidFill>
                <a:latin typeface="Arial" charset="0"/>
              </a:defRPr>
            </a:lvl4pPr>
            <a:lvl5pPr marL="2057400" indent="-228600" defTabSz="923925" eaLnBrk="0" hangingPunct="0">
              <a:defRPr>
                <a:solidFill>
                  <a:schemeClr val="tx1"/>
                </a:solidFill>
                <a:latin typeface="Arial" charset="0"/>
              </a:defRPr>
            </a:lvl5pPr>
            <a:lvl6pPr marL="2514600" indent="-228600" defTabSz="923925" eaLnBrk="0" fontAlgn="base" hangingPunct="0">
              <a:spcBef>
                <a:spcPct val="0"/>
              </a:spcBef>
              <a:spcAft>
                <a:spcPct val="0"/>
              </a:spcAft>
              <a:defRPr>
                <a:solidFill>
                  <a:schemeClr val="tx1"/>
                </a:solidFill>
                <a:latin typeface="Arial" charset="0"/>
              </a:defRPr>
            </a:lvl6pPr>
            <a:lvl7pPr marL="2971800" indent="-228600" defTabSz="923925" eaLnBrk="0" fontAlgn="base" hangingPunct="0">
              <a:spcBef>
                <a:spcPct val="0"/>
              </a:spcBef>
              <a:spcAft>
                <a:spcPct val="0"/>
              </a:spcAft>
              <a:defRPr>
                <a:solidFill>
                  <a:schemeClr val="tx1"/>
                </a:solidFill>
                <a:latin typeface="Arial" charset="0"/>
              </a:defRPr>
            </a:lvl7pPr>
            <a:lvl8pPr marL="3429000" indent="-228600" defTabSz="923925" eaLnBrk="0" fontAlgn="base" hangingPunct="0">
              <a:spcBef>
                <a:spcPct val="0"/>
              </a:spcBef>
              <a:spcAft>
                <a:spcPct val="0"/>
              </a:spcAft>
              <a:defRPr>
                <a:solidFill>
                  <a:schemeClr val="tx1"/>
                </a:solidFill>
                <a:latin typeface="Arial" charset="0"/>
              </a:defRPr>
            </a:lvl8pPr>
            <a:lvl9pPr marL="3886200" indent="-228600" defTabSz="923925" eaLnBrk="0" fontAlgn="base" hangingPunct="0">
              <a:spcBef>
                <a:spcPct val="0"/>
              </a:spcBef>
              <a:spcAft>
                <a:spcPct val="0"/>
              </a:spcAft>
              <a:defRPr>
                <a:solidFill>
                  <a:schemeClr val="tx1"/>
                </a:solidFill>
                <a:latin typeface="Arial" charset="0"/>
              </a:defRPr>
            </a:lvl9pPr>
          </a:lstStyle>
          <a:p>
            <a:pPr eaLnBrk="1" hangingPunct="1"/>
            <a:fld id="{039EA182-5AE8-4754-A4CF-7BD4EC9B5985}" type="slidenum">
              <a:rPr lang="en-US">
                <a:solidFill>
                  <a:prstClr val="black"/>
                </a:solidFill>
              </a:rPr>
              <a:pPr eaLnBrk="1" hangingPunct="1"/>
              <a:t>8</a:t>
            </a:fld>
            <a:endParaRPr lang="en-US">
              <a:solidFill>
                <a:prstClr val="black"/>
              </a:solidFill>
            </a:endParaRPr>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p:spPr>
        <p:txBody>
          <a:bodyPr/>
          <a:lstStyle/>
          <a:p>
            <a:pPr eaLnBrk="1" hangingPunct="1"/>
            <a:endParaRPr lang="en-US" smtClean="0"/>
          </a:p>
        </p:txBody>
      </p:sp>
    </p:spTree>
    <p:extLst>
      <p:ext uri="{BB962C8B-B14F-4D97-AF65-F5344CB8AC3E}">
        <p14:creationId xmlns:p14="http://schemas.microsoft.com/office/powerpoint/2010/main" val="40876083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64C4A92-0935-4402-AFCA-B942CE740753}" type="slidenum">
              <a:rPr lang="en-US">
                <a:solidFill>
                  <a:prstClr val="black"/>
                </a:solidFill>
              </a:rPr>
              <a:pPr/>
              <a:t>9</a:t>
            </a:fld>
            <a:endParaRPr lang="en-US">
              <a:solidFill>
                <a:prstClr val="black"/>
              </a:solidFill>
            </a:endParaRPr>
          </a:p>
        </p:txBody>
      </p:sp>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802162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3E5B3B0-16F9-471F-B798-CBDC344994BF}" type="slidenum">
              <a:rPr lang="en-US">
                <a:solidFill>
                  <a:prstClr val="black"/>
                </a:solidFill>
              </a:rPr>
              <a:pPr/>
              <a:t>10</a:t>
            </a:fld>
            <a:endParaRPr lang="en-US">
              <a:solidFill>
                <a:prstClr val="black"/>
              </a:solidFill>
            </a:endParaRPr>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9450111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C29584C-7ADF-4E6F-91C4-507F594E78E6}" type="slidenum">
              <a:rPr lang="en-US">
                <a:solidFill>
                  <a:prstClr val="black"/>
                </a:solidFill>
              </a:rPr>
              <a:pPr/>
              <a:t>12</a:t>
            </a:fld>
            <a:endParaRPr lang="en-US">
              <a:solidFill>
                <a:prstClr val="black"/>
              </a:solidFill>
            </a:endParaRPr>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6140266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5469376-2C00-471E-9347-9AE66093F99E}" type="datetime1">
              <a:rPr lang="en-US" smtClean="0"/>
              <a:t>3/16/2016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1E176D-3419-42BA-9424-B3BA3E40CEF6}" type="slidenum">
              <a:rPr lang="en-US" smtClean="0"/>
              <a:t>‹#›</a:t>
            </a:fld>
            <a:endParaRPr lang="en-US"/>
          </a:p>
        </p:txBody>
      </p:sp>
    </p:spTree>
    <p:extLst>
      <p:ext uri="{BB962C8B-B14F-4D97-AF65-F5344CB8AC3E}">
        <p14:creationId xmlns:p14="http://schemas.microsoft.com/office/powerpoint/2010/main" val="24155010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6EAE17F-BA9A-4764-A8DA-10ABC7C37FF4}" type="datetime1">
              <a:rPr lang="en-US" smtClean="0"/>
              <a:t>3/16/2016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1E176D-3419-42BA-9424-B3BA3E40CEF6}" type="slidenum">
              <a:rPr lang="en-US" smtClean="0"/>
              <a:t>‹#›</a:t>
            </a:fld>
            <a:endParaRPr lang="en-US"/>
          </a:p>
        </p:txBody>
      </p:sp>
    </p:spTree>
    <p:extLst>
      <p:ext uri="{BB962C8B-B14F-4D97-AF65-F5344CB8AC3E}">
        <p14:creationId xmlns:p14="http://schemas.microsoft.com/office/powerpoint/2010/main" val="3465777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686FC3-39E6-4F10-9090-2384486CCB47}" type="datetime1">
              <a:rPr lang="en-US" smtClean="0"/>
              <a:t>3/16/2016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1E176D-3419-42BA-9424-B3BA3E40CEF6}" type="slidenum">
              <a:rPr lang="en-US" smtClean="0"/>
              <a:t>‹#›</a:t>
            </a:fld>
            <a:endParaRPr lang="en-US"/>
          </a:p>
        </p:txBody>
      </p:sp>
    </p:spTree>
    <p:extLst>
      <p:ext uri="{BB962C8B-B14F-4D97-AF65-F5344CB8AC3E}">
        <p14:creationId xmlns:p14="http://schemas.microsoft.com/office/powerpoint/2010/main" val="20665924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5FDFAC9B-EFE6-4C2F-A5E2-9A44631DF7D5}" type="datetime1">
              <a:rPr lang="en-US" smtClean="0">
                <a:solidFill>
                  <a:srgbClr val="000000"/>
                </a:solidFill>
              </a:rPr>
              <a:t>3/16/2016</a:t>
            </a:fld>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D6221F0F-E1DB-4A2C-9BB5-3A4B5E2A903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8830812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EFC0F4ED-3045-4D75-9FA0-3CBDA75C409D}" type="datetime1">
              <a:rPr lang="en-US" smtClean="0">
                <a:solidFill>
                  <a:srgbClr val="000000"/>
                </a:solidFill>
              </a:rPr>
              <a:t>3/16/2016</a:t>
            </a:fld>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3CA321A5-D7C5-4E13-A36F-207A9E1CFCB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32160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5B019CFE-0E5C-4C26-91E3-CD0092855CA9}" type="datetime1">
              <a:rPr lang="en-US" smtClean="0">
                <a:solidFill>
                  <a:srgbClr val="000000"/>
                </a:solidFill>
              </a:rPr>
              <a:t>3/16/2016</a:t>
            </a:fld>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36618B62-35D1-42B1-8D91-FAEEE87A4B6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0136446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A936C2B-DF40-4552-A134-4B6C7694098E}" type="datetime1">
              <a:rPr lang="en-US" smtClean="0">
                <a:solidFill>
                  <a:srgbClr val="000000"/>
                </a:solidFill>
              </a:rPr>
              <a:t>3/16/2016</a:t>
            </a:fld>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DFA829F-6CD1-422A-B2C0-5D339F7819C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9716839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E6D126-CCDA-4D91-82BD-6DB15B488091}" type="datetime1">
              <a:rPr lang="en-US" smtClean="0"/>
              <a:t>3/16/2016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1E176D-3419-42BA-9424-B3BA3E40CEF6}" type="slidenum">
              <a:rPr lang="en-US" smtClean="0"/>
              <a:t>‹#›</a:t>
            </a:fld>
            <a:endParaRPr lang="en-US"/>
          </a:p>
        </p:txBody>
      </p:sp>
    </p:spTree>
    <p:extLst>
      <p:ext uri="{BB962C8B-B14F-4D97-AF65-F5344CB8AC3E}">
        <p14:creationId xmlns:p14="http://schemas.microsoft.com/office/powerpoint/2010/main" val="2480588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75643D9-0235-4FA3-9605-D7BAE44406A1}" type="datetime1">
              <a:rPr lang="en-US" smtClean="0"/>
              <a:t>3/16/2016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1E176D-3419-42BA-9424-B3BA3E40CEF6}" type="slidenum">
              <a:rPr lang="en-US" smtClean="0"/>
              <a:t>‹#›</a:t>
            </a:fld>
            <a:endParaRPr lang="en-US"/>
          </a:p>
        </p:txBody>
      </p:sp>
    </p:spTree>
    <p:extLst>
      <p:ext uri="{BB962C8B-B14F-4D97-AF65-F5344CB8AC3E}">
        <p14:creationId xmlns:p14="http://schemas.microsoft.com/office/powerpoint/2010/main" val="4156390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72A30EA-4512-4F48-8175-CB320C9162FB}" type="datetime1">
              <a:rPr lang="en-US" smtClean="0"/>
              <a:t>3/16/2016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1E176D-3419-42BA-9424-B3BA3E40CEF6}" type="slidenum">
              <a:rPr lang="en-US" smtClean="0"/>
              <a:t>‹#›</a:t>
            </a:fld>
            <a:endParaRPr lang="en-US"/>
          </a:p>
        </p:txBody>
      </p:sp>
    </p:spTree>
    <p:extLst>
      <p:ext uri="{BB962C8B-B14F-4D97-AF65-F5344CB8AC3E}">
        <p14:creationId xmlns:p14="http://schemas.microsoft.com/office/powerpoint/2010/main" val="2174476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9EBC177-C492-415E-9EB5-76B709F9121B}" type="datetime1">
              <a:rPr lang="en-US" smtClean="0"/>
              <a:t>3/16/2016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F1E176D-3419-42BA-9424-B3BA3E40CEF6}" type="slidenum">
              <a:rPr lang="en-US" smtClean="0"/>
              <a:t>‹#›</a:t>
            </a:fld>
            <a:endParaRPr lang="en-US"/>
          </a:p>
        </p:txBody>
      </p:sp>
    </p:spTree>
    <p:extLst>
      <p:ext uri="{BB962C8B-B14F-4D97-AF65-F5344CB8AC3E}">
        <p14:creationId xmlns:p14="http://schemas.microsoft.com/office/powerpoint/2010/main" val="28713059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772C676-F5A9-411F-B1BF-CEAEAD965807}" type="datetime1">
              <a:rPr lang="en-US" smtClean="0"/>
              <a:t>3/16/2016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F1E176D-3419-42BA-9424-B3BA3E40CEF6}" type="slidenum">
              <a:rPr lang="en-US" smtClean="0"/>
              <a:t>‹#›</a:t>
            </a:fld>
            <a:endParaRPr lang="en-US"/>
          </a:p>
        </p:txBody>
      </p:sp>
    </p:spTree>
    <p:extLst>
      <p:ext uri="{BB962C8B-B14F-4D97-AF65-F5344CB8AC3E}">
        <p14:creationId xmlns:p14="http://schemas.microsoft.com/office/powerpoint/2010/main" val="4265274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C1215A-DC9B-47D7-92F1-A6947D64D541}" type="datetime1">
              <a:rPr lang="en-US" smtClean="0"/>
              <a:t>3/16/2016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F1E176D-3419-42BA-9424-B3BA3E40CEF6}" type="slidenum">
              <a:rPr lang="en-US" smtClean="0"/>
              <a:t>‹#›</a:t>
            </a:fld>
            <a:endParaRPr lang="en-US"/>
          </a:p>
        </p:txBody>
      </p:sp>
    </p:spTree>
    <p:extLst>
      <p:ext uri="{BB962C8B-B14F-4D97-AF65-F5344CB8AC3E}">
        <p14:creationId xmlns:p14="http://schemas.microsoft.com/office/powerpoint/2010/main" val="3387021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8F6BF8-9F47-415A-9269-C4446D36D5E2}" type="datetime1">
              <a:rPr lang="en-US" smtClean="0"/>
              <a:t>3/16/2016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1E176D-3419-42BA-9424-B3BA3E40CEF6}" type="slidenum">
              <a:rPr lang="en-US" smtClean="0"/>
              <a:t>‹#›</a:t>
            </a:fld>
            <a:endParaRPr lang="en-US"/>
          </a:p>
        </p:txBody>
      </p:sp>
    </p:spTree>
    <p:extLst>
      <p:ext uri="{BB962C8B-B14F-4D97-AF65-F5344CB8AC3E}">
        <p14:creationId xmlns:p14="http://schemas.microsoft.com/office/powerpoint/2010/main" val="12949555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FFEB591-B9B2-4C67-BD2B-E05BA61906E0}" type="datetime1">
              <a:rPr lang="en-US" smtClean="0"/>
              <a:t>3/16/2016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1E176D-3419-42BA-9424-B3BA3E40CEF6}" type="slidenum">
              <a:rPr lang="en-US" smtClean="0"/>
              <a:t>‹#›</a:t>
            </a:fld>
            <a:endParaRPr lang="en-US"/>
          </a:p>
        </p:txBody>
      </p:sp>
    </p:spTree>
    <p:extLst>
      <p:ext uri="{BB962C8B-B14F-4D97-AF65-F5344CB8AC3E}">
        <p14:creationId xmlns:p14="http://schemas.microsoft.com/office/powerpoint/2010/main" val="27968589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D02EA0-2D32-49AE-AEAC-F4B7B49C8F00}" type="datetime1">
              <a:rPr lang="en-US" smtClean="0"/>
              <a:t>3/16/2016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1E176D-3419-42BA-9424-B3BA3E40CEF6}" type="slidenum">
              <a:rPr lang="en-US" smtClean="0"/>
              <a:t>‹#›</a:t>
            </a:fld>
            <a:endParaRPr lang="en-US"/>
          </a:p>
        </p:txBody>
      </p:sp>
    </p:spTree>
    <p:extLst>
      <p:ext uri="{BB962C8B-B14F-4D97-AF65-F5344CB8AC3E}">
        <p14:creationId xmlns:p14="http://schemas.microsoft.com/office/powerpoint/2010/main" val="414657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smtClean="0"/>
            </a:lvl1pPr>
          </a:lstStyle>
          <a:p>
            <a:pPr fontAlgn="base">
              <a:spcBef>
                <a:spcPct val="0"/>
              </a:spcBef>
              <a:spcAft>
                <a:spcPct val="0"/>
              </a:spcAft>
              <a:defRPr/>
            </a:pPr>
            <a:fld id="{ED79EA92-FC4E-4689-8D0E-8FF4FD8D9A9E}" type="datetime1">
              <a:rPr lang="en-US" smtClean="0">
                <a:solidFill>
                  <a:srgbClr val="000000"/>
                </a:solidFill>
              </a:rPr>
              <a:t>3/16/2016</a:t>
            </a:fld>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smtClean="0"/>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lvl1pPr>
          </a:lstStyle>
          <a:p>
            <a:pPr fontAlgn="base">
              <a:spcBef>
                <a:spcPct val="0"/>
              </a:spcBef>
              <a:spcAft>
                <a:spcPct val="0"/>
              </a:spcAft>
              <a:defRPr/>
            </a:pPr>
            <a:fld id="{31AFC9E6-190A-4A69-90D8-32DA345EAB21}" type="slidenum">
              <a:rPr lang="en-US">
                <a:solidFill>
                  <a:srgbClr val="000000"/>
                </a:solidFill>
              </a:rPr>
              <a:pPr fontAlgn="base">
                <a:spcBef>
                  <a:spcPct val="0"/>
                </a:spcBef>
                <a:spcAft>
                  <a:spcPct val="0"/>
                </a:spcAft>
                <a:defRPr/>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5.emf"/><Relationship Id="rId4" Type="http://schemas.openxmlformats.org/officeDocument/2006/relationships/oleObject" Target="../embeddings/oleObject1.bin"/></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duotone>
              <a:schemeClr val="bg2">
                <a:shade val="45000"/>
                <a:satMod val="135000"/>
              </a:schemeClr>
              <a:prstClr val="white"/>
            </a:duotone>
            <a:extLst>
              <a:ext uri="{BEBA8EAE-BF5A-486C-A8C5-ECC9F3942E4B}">
                <a14:imgProps xmlns:a14="http://schemas.microsoft.com/office/drawing/2010/main">
                  <a14:imgLayer r:embed="rId3">
                    <a14:imgEffect>
                      <a14:colorTemperature colorTemp="8275"/>
                    </a14:imgEffect>
                    <a14:imgEffect>
                      <a14:saturation sat="285000"/>
                    </a14:imgEffect>
                  </a14:imgLayer>
                </a14:imgProps>
              </a:ext>
              <a:ext uri="{28A0092B-C50C-407E-A947-70E740481C1C}">
                <a14:useLocalDpi xmlns:a14="http://schemas.microsoft.com/office/drawing/2010/main" val="0"/>
              </a:ext>
            </a:extLst>
          </a:blip>
          <a:stretch>
            <a:fillRect/>
          </a:stretch>
        </p:blipFill>
        <p:spPr>
          <a:xfrm>
            <a:off x="1253613" y="0"/>
            <a:ext cx="6636774" cy="6858000"/>
          </a:xfrm>
          <a:prstGeom prst="rect">
            <a:avLst/>
          </a:prstGeom>
        </p:spPr>
      </p:pic>
      <p:sp>
        <p:nvSpPr>
          <p:cNvPr id="2" name="Title 1"/>
          <p:cNvSpPr>
            <a:spLocks noGrp="1"/>
          </p:cNvSpPr>
          <p:nvPr>
            <p:ph type="ctrTitle"/>
          </p:nvPr>
        </p:nvSpPr>
        <p:spPr>
          <a:solidFill>
            <a:srgbClr val="7030A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r>
              <a:rPr lang="en-US"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Envision Trinity 2020:</a:t>
            </a:r>
            <a:br>
              <a:rPr lang="en-US"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br>
            <a:r>
              <a:rPr lang="en-US" sz="2400"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Strategic Plan 2013-2020</a:t>
            </a:r>
            <a:endParaRPr lang="en-US" sz="2400"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
        <p:nvSpPr>
          <p:cNvPr id="3" name="Slide Number Placeholder 2"/>
          <p:cNvSpPr>
            <a:spLocks noGrp="1"/>
          </p:cNvSpPr>
          <p:nvPr>
            <p:ph type="sldNum" sz="quarter" idx="12"/>
          </p:nvPr>
        </p:nvSpPr>
        <p:spPr/>
        <p:txBody>
          <a:bodyPr/>
          <a:lstStyle/>
          <a:p>
            <a:fld id="{36618B62-35D1-42B1-8D91-FAEEE87A4B62}" type="slidenum">
              <a:rPr lang="en-US" smtClean="0">
                <a:solidFill>
                  <a:srgbClr val="000000"/>
                </a:solidFill>
              </a:rPr>
              <a:pPr/>
              <a:t>1</a:t>
            </a:fld>
            <a:endParaRPr lang="en-US">
              <a:solidFill>
                <a:srgbClr val="000000"/>
              </a:solidFill>
            </a:endParaRPr>
          </a:p>
        </p:txBody>
      </p:sp>
    </p:spTree>
    <p:extLst>
      <p:ext uri="{BB962C8B-B14F-4D97-AF65-F5344CB8AC3E}">
        <p14:creationId xmlns:p14="http://schemas.microsoft.com/office/powerpoint/2010/main" val="14644062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274638"/>
            <a:ext cx="8229600" cy="792162"/>
          </a:xfrm>
          <a:ln>
            <a:solidFill>
              <a:schemeClr val="tx1"/>
            </a:solidFill>
            <a:miter lim="800000"/>
            <a:headEnd/>
            <a:tailEnd/>
          </a:ln>
        </p:spPr>
        <p:txBody>
          <a:bodyPr/>
          <a:lstStyle/>
          <a:p>
            <a:r>
              <a:rPr lang="en-US" sz="3600"/>
              <a:t>Strategic Goal 2: Finances</a:t>
            </a:r>
          </a:p>
        </p:txBody>
      </p:sp>
      <p:sp>
        <p:nvSpPr>
          <p:cNvPr id="17411" name="Rectangle 3"/>
          <p:cNvSpPr>
            <a:spLocks noGrp="1" noChangeArrowheads="1"/>
          </p:cNvSpPr>
          <p:nvPr>
            <p:ph type="body" sz="half" idx="1"/>
          </p:nvPr>
        </p:nvSpPr>
        <p:spPr>
          <a:xfrm>
            <a:off x="457200" y="1219200"/>
            <a:ext cx="4038600" cy="5334000"/>
          </a:xfrm>
          <a:ln>
            <a:solidFill>
              <a:schemeClr val="tx1"/>
            </a:solidFill>
            <a:miter lim="800000"/>
            <a:headEnd/>
            <a:tailEnd/>
          </a:ln>
        </p:spPr>
        <p:txBody>
          <a:bodyPr/>
          <a:lstStyle/>
          <a:p>
            <a:pPr>
              <a:lnSpc>
                <a:spcPct val="80000"/>
              </a:lnSpc>
              <a:buFontTx/>
              <a:buNone/>
            </a:pPr>
            <a:r>
              <a:rPr lang="en-US" sz="1200" b="1" u="sng" dirty="0" smtClean="0"/>
              <a:t>Original Goal</a:t>
            </a:r>
            <a:r>
              <a:rPr lang="en-US" sz="1200" b="1" u="sng" dirty="0"/>
              <a:t>:</a:t>
            </a:r>
          </a:p>
          <a:p>
            <a:pPr>
              <a:lnSpc>
                <a:spcPct val="80000"/>
              </a:lnSpc>
            </a:pPr>
            <a:endParaRPr lang="en-US" sz="1200" b="1" u="sng" dirty="0"/>
          </a:p>
          <a:p>
            <a:pPr>
              <a:lnSpc>
                <a:spcPct val="80000"/>
              </a:lnSpc>
              <a:buFontTx/>
              <a:buNone/>
            </a:pPr>
            <a:r>
              <a:rPr lang="en-US" sz="1200" dirty="0"/>
              <a:t>Coordinate with Strategic Goal 1 – Enrollment, Trinity</a:t>
            </a:r>
          </a:p>
          <a:p>
            <a:pPr>
              <a:lnSpc>
                <a:spcPct val="80000"/>
              </a:lnSpc>
              <a:buFontTx/>
              <a:buNone/>
            </a:pPr>
            <a:r>
              <a:rPr lang="en-US" sz="1200" dirty="0"/>
              <a:t>has created a five-year financial model with analytical</a:t>
            </a:r>
          </a:p>
          <a:p>
            <a:pPr>
              <a:lnSpc>
                <a:spcPct val="80000"/>
              </a:lnSpc>
              <a:buFontTx/>
              <a:buNone/>
            </a:pPr>
            <a:r>
              <a:rPr lang="en-US" sz="1200" dirty="0"/>
              <a:t>detail on revenues and expenses related to the</a:t>
            </a:r>
          </a:p>
          <a:p>
            <a:pPr>
              <a:lnSpc>
                <a:spcPct val="80000"/>
              </a:lnSpc>
              <a:buFontTx/>
              <a:buNone/>
            </a:pPr>
            <a:r>
              <a:rPr lang="en-US" sz="1200" dirty="0"/>
              <a:t>enrollment goals.  This model is a companion document</a:t>
            </a:r>
          </a:p>
          <a:p>
            <a:pPr>
              <a:lnSpc>
                <a:spcPct val="80000"/>
              </a:lnSpc>
              <a:buFontTx/>
              <a:buNone/>
            </a:pPr>
            <a:r>
              <a:rPr lang="en-US" sz="1200" dirty="0"/>
              <a:t>to this strategic plan. Trinity will use the Critical Financial</a:t>
            </a:r>
          </a:p>
          <a:p>
            <a:pPr>
              <a:lnSpc>
                <a:spcPct val="80000"/>
              </a:lnSpc>
              <a:buFontTx/>
              <a:buNone/>
            </a:pPr>
            <a:r>
              <a:rPr lang="en-US" sz="1200" dirty="0"/>
              <a:t>Monitoring System to benchmark financial performance </a:t>
            </a:r>
          </a:p>
          <a:p>
            <a:pPr>
              <a:lnSpc>
                <a:spcPct val="80000"/>
              </a:lnSpc>
              <a:buFontTx/>
              <a:buNone/>
            </a:pPr>
            <a:r>
              <a:rPr lang="en-US" sz="1200" dirty="0"/>
              <a:t>against these strategic financial goals for Trinity 2010:</a:t>
            </a:r>
          </a:p>
          <a:p>
            <a:pPr>
              <a:lnSpc>
                <a:spcPct val="80000"/>
              </a:lnSpc>
              <a:buFontTx/>
              <a:buNone/>
            </a:pPr>
            <a:endParaRPr lang="en-US" sz="1200" dirty="0"/>
          </a:p>
          <a:p>
            <a:pPr>
              <a:lnSpc>
                <a:spcPct val="80000"/>
              </a:lnSpc>
              <a:buFontTx/>
              <a:buNone/>
            </a:pPr>
            <a:r>
              <a:rPr lang="en-US" sz="1200" b="1" u="sng" dirty="0"/>
              <a:t>	Measure                                Benchmark</a:t>
            </a:r>
          </a:p>
          <a:p>
            <a:pPr>
              <a:lnSpc>
                <a:spcPct val="80000"/>
              </a:lnSpc>
              <a:buFontTx/>
              <a:buNone/>
            </a:pPr>
            <a:r>
              <a:rPr lang="en-US" sz="1200" dirty="0"/>
              <a:t>	</a:t>
            </a:r>
          </a:p>
          <a:p>
            <a:pPr>
              <a:lnSpc>
                <a:spcPct val="80000"/>
              </a:lnSpc>
            </a:pPr>
            <a:r>
              <a:rPr lang="en-US" sz="1200" dirty="0"/>
              <a:t>Annual Operating Margin      Greater than 2% (Moody’s)</a:t>
            </a:r>
          </a:p>
          <a:p>
            <a:pPr>
              <a:lnSpc>
                <a:spcPct val="80000"/>
              </a:lnSpc>
            </a:pPr>
            <a:r>
              <a:rPr lang="en-US" sz="1200" dirty="0"/>
              <a:t>Return on Net Assets            Greater than 8% (Moody’s)</a:t>
            </a:r>
          </a:p>
          <a:p>
            <a:pPr>
              <a:lnSpc>
                <a:spcPct val="80000"/>
              </a:lnSpc>
            </a:pPr>
            <a:r>
              <a:rPr lang="en-US" sz="1200" dirty="0"/>
              <a:t>Viability Ratio                        Greater than 1% (Moody’s)</a:t>
            </a:r>
          </a:p>
          <a:p>
            <a:pPr>
              <a:lnSpc>
                <a:spcPct val="80000"/>
              </a:lnSpc>
            </a:pPr>
            <a:r>
              <a:rPr lang="en-US" sz="1200" dirty="0"/>
              <a:t>Direct Debt to </a:t>
            </a:r>
          </a:p>
          <a:p>
            <a:pPr>
              <a:lnSpc>
                <a:spcPct val="80000"/>
              </a:lnSpc>
              <a:buFontTx/>
              <a:buNone/>
            </a:pPr>
            <a:r>
              <a:rPr lang="en-US" sz="1200" dirty="0"/>
              <a:t>	     Total Capitalization     	  Less than .3</a:t>
            </a:r>
          </a:p>
          <a:p>
            <a:pPr>
              <a:lnSpc>
                <a:spcPct val="80000"/>
              </a:lnSpc>
            </a:pPr>
            <a:r>
              <a:rPr lang="en-US" sz="1200" dirty="0"/>
              <a:t>Cushion Ratio                      Not less than 4.0 (Bond Covenant)</a:t>
            </a:r>
          </a:p>
          <a:p>
            <a:pPr>
              <a:lnSpc>
                <a:spcPct val="80000"/>
              </a:lnSpc>
            </a:pPr>
            <a:r>
              <a:rPr lang="en-US" sz="1200" dirty="0"/>
              <a:t>Debt Service Coverage       Not less than 1.0 (Bond Covenant)</a:t>
            </a:r>
          </a:p>
          <a:p>
            <a:pPr>
              <a:lnSpc>
                <a:spcPct val="80000"/>
              </a:lnSpc>
            </a:pPr>
            <a:r>
              <a:rPr lang="en-US" sz="1200" dirty="0"/>
              <a:t>Bad Debt                             Not to Exceed 2.5% of receivables</a:t>
            </a:r>
          </a:p>
          <a:p>
            <a:pPr>
              <a:lnSpc>
                <a:spcPct val="80000"/>
              </a:lnSpc>
            </a:pPr>
            <a:r>
              <a:rPr lang="en-US" sz="1200" dirty="0"/>
              <a:t>Receivables Ratio                5% improvement per year</a:t>
            </a:r>
          </a:p>
          <a:p>
            <a:pPr>
              <a:lnSpc>
                <a:spcPct val="80000"/>
              </a:lnSpc>
            </a:pPr>
            <a:r>
              <a:rPr lang="en-US" sz="1200" dirty="0"/>
              <a:t>Tuition Dependence            Not greater than 80%</a:t>
            </a:r>
          </a:p>
        </p:txBody>
      </p:sp>
      <p:sp>
        <p:nvSpPr>
          <p:cNvPr id="17412" name="Rectangle 4"/>
          <p:cNvSpPr>
            <a:spLocks noGrp="1" noChangeArrowheads="1"/>
          </p:cNvSpPr>
          <p:nvPr>
            <p:ph type="body" sz="half" idx="2"/>
          </p:nvPr>
        </p:nvSpPr>
        <p:spPr>
          <a:xfrm>
            <a:off x="4648200" y="1219200"/>
            <a:ext cx="4038600" cy="5334000"/>
          </a:xfrm>
          <a:ln>
            <a:solidFill>
              <a:schemeClr val="tx1"/>
            </a:solidFill>
            <a:miter lim="800000"/>
            <a:headEnd/>
            <a:tailEnd/>
          </a:ln>
        </p:spPr>
        <p:txBody>
          <a:bodyPr/>
          <a:lstStyle/>
          <a:p>
            <a:pPr marL="0" indent="0">
              <a:lnSpc>
                <a:spcPct val="80000"/>
              </a:lnSpc>
              <a:buNone/>
            </a:pPr>
            <a:r>
              <a:rPr lang="en-US" sz="2000" b="1" i="1" u="sng" dirty="0" smtClean="0">
                <a:solidFill>
                  <a:srgbClr val="00B0F0"/>
                </a:solidFill>
              </a:rPr>
              <a:t>New Goal:</a:t>
            </a:r>
            <a:endParaRPr lang="en-US" sz="2000" b="1" i="1" u="sng" dirty="0">
              <a:solidFill>
                <a:srgbClr val="00B0F0"/>
              </a:solidFill>
            </a:endParaRPr>
          </a:p>
          <a:p>
            <a:pPr>
              <a:lnSpc>
                <a:spcPct val="80000"/>
              </a:lnSpc>
              <a:buFontTx/>
              <a:buNone/>
            </a:pPr>
            <a:endParaRPr lang="en-US" sz="1200" b="1" u="sng" dirty="0"/>
          </a:p>
          <a:p>
            <a:pPr marL="0" indent="0">
              <a:buNone/>
            </a:pPr>
            <a:r>
              <a:rPr lang="en-US" sz="1000" b="1" dirty="0"/>
              <a:t>A.  Financial Performance Goals:  </a:t>
            </a:r>
            <a:endParaRPr lang="en-US" sz="1000" dirty="0"/>
          </a:p>
          <a:p>
            <a:pPr marL="0" indent="0">
              <a:buNone/>
            </a:pPr>
            <a:r>
              <a:rPr lang="en-US" sz="1000" dirty="0" smtClean="0"/>
              <a:t>(</a:t>
            </a:r>
            <a:r>
              <a:rPr lang="en-US" sz="1000" dirty="0"/>
              <a:t>ratios in this section based on academic center financing package covenants and also taken from strategic financial </a:t>
            </a:r>
            <a:r>
              <a:rPr lang="en-US" sz="1000" dirty="0" smtClean="0"/>
              <a:t>ratios and BE CFR, see next page for illustration of one benchmark)</a:t>
            </a:r>
          </a:p>
          <a:p>
            <a:pPr marL="0" indent="0">
              <a:buNone/>
            </a:pPr>
            <a:endParaRPr lang="en-US" sz="1000" b="1" dirty="0"/>
          </a:p>
          <a:p>
            <a:pPr marL="228600" indent="-228600">
              <a:buAutoNum type="alphaUcPeriod" startAt="2"/>
            </a:pPr>
            <a:r>
              <a:rPr lang="en-US" sz="1000" b="1" dirty="0" smtClean="0"/>
              <a:t>Fund </a:t>
            </a:r>
            <a:r>
              <a:rPr lang="en-US" sz="1000" b="1" dirty="0"/>
              <a:t>Raising </a:t>
            </a:r>
            <a:r>
              <a:rPr lang="en-US" sz="1000" b="1" dirty="0" smtClean="0"/>
              <a:t>Goals:</a:t>
            </a:r>
            <a:endParaRPr lang="en-US" sz="1000" dirty="0"/>
          </a:p>
          <a:p>
            <a:pPr marL="228600" indent="-228600">
              <a:buAutoNum type="alphaUcPeriod" startAt="2"/>
            </a:pPr>
            <a:endParaRPr lang="en-US" sz="1000" dirty="0"/>
          </a:p>
          <a:p>
            <a:pPr marL="0" indent="0">
              <a:buNone/>
            </a:pPr>
            <a:r>
              <a:rPr lang="en-US" sz="1000" dirty="0" smtClean="0"/>
              <a:t>1</a:t>
            </a:r>
            <a:r>
              <a:rPr lang="en-US" sz="1000" dirty="0"/>
              <a:t>.   Annual </a:t>
            </a:r>
            <a:r>
              <a:rPr lang="en-US" sz="1000" dirty="0" smtClean="0"/>
              <a:t>Fund</a:t>
            </a:r>
            <a:endParaRPr lang="en-US" sz="1000" dirty="0"/>
          </a:p>
          <a:p>
            <a:pPr marL="0" indent="0">
              <a:buNone/>
            </a:pPr>
            <a:r>
              <a:rPr lang="en-US" sz="1000" dirty="0"/>
              <a:t>	</a:t>
            </a:r>
            <a:r>
              <a:rPr lang="en-US" sz="1000" dirty="0" smtClean="0"/>
              <a:t>a</a:t>
            </a:r>
            <a:r>
              <a:rPr lang="en-US" sz="1000" dirty="0"/>
              <a:t>) Total goals over 5 years</a:t>
            </a:r>
          </a:p>
          <a:p>
            <a:pPr marL="0" indent="0">
              <a:buNone/>
            </a:pPr>
            <a:r>
              <a:rPr lang="en-US" sz="1000" dirty="0"/>
              <a:t>	</a:t>
            </a:r>
            <a:r>
              <a:rPr lang="en-US" sz="1000" dirty="0" smtClean="0"/>
              <a:t>b</a:t>
            </a:r>
            <a:r>
              <a:rPr lang="en-US" sz="1000" dirty="0"/>
              <a:t>) Progressive percentage improvements in </a:t>
            </a:r>
            <a:r>
              <a:rPr lang="en-US" sz="1000" dirty="0" smtClean="0"/>
              <a:t>	participation </a:t>
            </a:r>
            <a:r>
              <a:rPr lang="en-US" sz="1000" dirty="0"/>
              <a:t>rates</a:t>
            </a:r>
          </a:p>
          <a:p>
            <a:pPr marL="0" indent="0">
              <a:buNone/>
            </a:pPr>
            <a:r>
              <a:rPr lang="en-US" sz="1000" dirty="0"/>
              <a:t>	</a:t>
            </a:r>
            <a:r>
              <a:rPr lang="en-US" sz="1000" dirty="0" smtClean="0"/>
              <a:t>c</a:t>
            </a:r>
            <a:r>
              <a:rPr lang="en-US" sz="1000" dirty="0"/>
              <a:t>) Progressive improvements in annual gift sizes</a:t>
            </a:r>
          </a:p>
          <a:p>
            <a:pPr marL="0" indent="0">
              <a:buNone/>
            </a:pPr>
            <a:r>
              <a:rPr lang="en-US" sz="1000" dirty="0"/>
              <a:t>	</a:t>
            </a:r>
            <a:r>
              <a:rPr lang="en-US" sz="1000" dirty="0" smtClean="0"/>
              <a:t>d</a:t>
            </a:r>
            <a:r>
              <a:rPr lang="en-US" sz="1000" dirty="0"/>
              <a:t>) Reunion giving</a:t>
            </a:r>
          </a:p>
          <a:p>
            <a:pPr marL="0" indent="0">
              <a:buNone/>
            </a:pPr>
            <a:r>
              <a:rPr lang="en-US" sz="1000" dirty="0"/>
              <a:t>	</a:t>
            </a:r>
            <a:r>
              <a:rPr lang="en-US" sz="1000" dirty="0" smtClean="0"/>
              <a:t>e</a:t>
            </a:r>
            <a:r>
              <a:rPr lang="en-US" sz="1000" dirty="0"/>
              <a:t>) Volunteer organization</a:t>
            </a:r>
          </a:p>
          <a:p>
            <a:pPr marL="0" indent="0">
              <a:buNone/>
            </a:pPr>
            <a:endParaRPr lang="en-US" sz="1000" dirty="0"/>
          </a:p>
          <a:p>
            <a:pPr marL="0" indent="0">
              <a:buNone/>
            </a:pPr>
            <a:r>
              <a:rPr lang="en-US" sz="1000" dirty="0"/>
              <a:t>2.  Major and Capital Gifts</a:t>
            </a:r>
          </a:p>
          <a:p>
            <a:pPr marL="0" indent="0">
              <a:buNone/>
            </a:pPr>
            <a:endParaRPr lang="en-US" sz="1000" dirty="0"/>
          </a:p>
          <a:p>
            <a:pPr marL="0" indent="0">
              <a:buNone/>
            </a:pPr>
            <a:r>
              <a:rPr lang="en-US" sz="1000" dirty="0"/>
              <a:t>	</a:t>
            </a:r>
            <a:r>
              <a:rPr lang="en-US" sz="1000" dirty="0" smtClean="0"/>
              <a:t>a</a:t>
            </a:r>
            <a:r>
              <a:rPr lang="en-US" sz="1000" dirty="0"/>
              <a:t>) Special Projects</a:t>
            </a:r>
          </a:p>
          <a:p>
            <a:pPr marL="0" indent="0">
              <a:buNone/>
            </a:pPr>
            <a:r>
              <a:rPr lang="en-US" sz="1000" dirty="0"/>
              <a:t>	</a:t>
            </a:r>
            <a:r>
              <a:rPr lang="en-US" sz="1000" dirty="0" smtClean="0"/>
              <a:t>b</a:t>
            </a:r>
            <a:r>
              <a:rPr lang="en-US" sz="1000" dirty="0"/>
              <a:t>) Programs</a:t>
            </a:r>
          </a:p>
          <a:p>
            <a:pPr marL="0" indent="0">
              <a:buNone/>
            </a:pPr>
            <a:r>
              <a:rPr lang="en-US" sz="1000" dirty="0"/>
              <a:t>	</a:t>
            </a:r>
            <a:r>
              <a:rPr lang="en-US" sz="1000" dirty="0" smtClean="0"/>
              <a:t>c</a:t>
            </a:r>
            <a:r>
              <a:rPr lang="en-US" sz="1000" dirty="0"/>
              <a:t>) Scholarships</a:t>
            </a:r>
          </a:p>
          <a:p>
            <a:pPr marL="0" indent="0">
              <a:buNone/>
            </a:pPr>
            <a:r>
              <a:rPr lang="en-US" sz="1000" dirty="0"/>
              <a:t>	</a:t>
            </a:r>
            <a:r>
              <a:rPr lang="en-US" sz="1000" dirty="0" smtClean="0"/>
              <a:t>d</a:t>
            </a:r>
            <a:r>
              <a:rPr lang="en-US" sz="1000" dirty="0"/>
              <a:t>) Infrastructure</a:t>
            </a:r>
          </a:p>
          <a:p>
            <a:pPr marL="0" indent="0">
              <a:buNone/>
            </a:pPr>
            <a:endParaRPr lang="en-US" sz="1000" dirty="0"/>
          </a:p>
          <a:p>
            <a:pPr marL="0" indent="0">
              <a:buNone/>
            </a:pPr>
            <a:r>
              <a:rPr lang="en-US" sz="1000" dirty="0"/>
              <a:t>	</a:t>
            </a:r>
            <a:r>
              <a:rPr lang="en-US" sz="1000" dirty="0" smtClean="0"/>
              <a:t>e</a:t>
            </a:r>
            <a:r>
              <a:rPr lang="en-US" sz="1000" dirty="0"/>
              <a:t>) Private Grants</a:t>
            </a:r>
          </a:p>
          <a:p>
            <a:pPr marL="0" indent="0">
              <a:buNone/>
            </a:pPr>
            <a:r>
              <a:rPr lang="en-US" sz="1000" dirty="0"/>
              <a:t>	</a:t>
            </a:r>
            <a:r>
              <a:rPr lang="en-US" sz="1000" dirty="0" smtClean="0"/>
              <a:t>f</a:t>
            </a:r>
            <a:r>
              <a:rPr lang="en-US" sz="1000" dirty="0"/>
              <a:t>) </a:t>
            </a:r>
            <a:r>
              <a:rPr lang="en-US" sz="1000" dirty="0" smtClean="0"/>
              <a:t>Governmental</a:t>
            </a:r>
          </a:p>
          <a:p>
            <a:pPr marL="0" indent="0">
              <a:buNone/>
            </a:pPr>
            <a:endParaRPr lang="en-US" sz="1000" dirty="0"/>
          </a:p>
          <a:p>
            <a:pPr marL="0" indent="0">
              <a:buNone/>
            </a:pPr>
            <a:r>
              <a:rPr lang="en-US" sz="1000" dirty="0" smtClean="0"/>
              <a:t>(Supplementary materials will show analysis supporting goals statements)</a:t>
            </a:r>
            <a:endParaRPr lang="en-US" sz="1000" dirty="0"/>
          </a:p>
          <a:p>
            <a:pPr>
              <a:lnSpc>
                <a:spcPct val="80000"/>
              </a:lnSpc>
              <a:buFontTx/>
              <a:buNone/>
            </a:pPr>
            <a:endParaRPr lang="en-US" sz="1000" dirty="0"/>
          </a:p>
          <a:p>
            <a:pPr>
              <a:lnSpc>
                <a:spcPct val="80000"/>
              </a:lnSpc>
              <a:buFontTx/>
              <a:buNone/>
            </a:pPr>
            <a:endParaRPr lang="en-US" sz="1000" dirty="0"/>
          </a:p>
        </p:txBody>
      </p:sp>
      <p:sp>
        <p:nvSpPr>
          <p:cNvPr id="3" name="Slide Number Placeholder 2"/>
          <p:cNvSpPr>
            <a:spLocks noGrp="1"/>
          </p:cNvSpPr>
          <p:nvPr>
            <p:ph type="sldNum" sz="quarter" idx="12"/>
          </p:nvPr>
        </p:nvSpPr>
        <p:spPr/>
        <p:txBody>
          <a:bodyPr/>
          <a:lstStyle/>
          <a:p>
            <a:fld id="{D6221F0F-E1DB-4A2C-9BB5-3A4B5E2A9031}" type="slidenum">
              <a:rPr lang="en-US" smtClean="0">
                <a:solidFill>
                  <a:srgbClr val="000000"/>
                </a:solidFill>
              </a:rPr>
              <a:pPr/>
              <a:t>10</a:t>
            </a:fld>
            <a:endParaRPr lang="en-US">
              <a:solidFill>
                <a:srgbClr val="000000"/>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781800" y="6348413"/>
            <a:ext cx="2133600" cy="476250"/>
          </a:xfrm>
        </p:spPr>
        <p:txBody>
          <a:bodyPr/>
          <a:lstStyle/>
          <a:p>
            <a:pPr>
              <a:defRPr/>
            </a:pPr>
            <a:fld id="{3CA321A5-D7C5-4E13-A36F-207A9E1CFCBC}" type="slidenum">
              <a:rPr lang="en-US" smtClean="0">
                <a:solidFill>
                  <a:srgbClr val="000000"/>
                </a:solidFill>
              </a:rPr>
              <a:pPr>
                <a:defRPr/>
              </a:pPr>
              <a:t>11</a:t>
            </a:fld>
            <a:endParaRPr lang="en-US" dirty="0">
              <a:solidFill>
                <a:srgbClr val="000000"/>
              </a:solidFill>
            </a:endParaRPr>
          </a:p>
        </p:txBody>
      </p:sp>
      <p:grpSp>
        <p:nvGrpSpPr>
          <p:cNvPr id="3" name="Group 5"/>
          <p:cNvGrpSpPr>
            <a:grpSpLocks noChangeAspect="1"/>
          </p:cNvGrpSpPr>
          <p:nvPr/>
        </p:nvGrpSpPr>
        <p:grpSpPr bwMode="auto">
          <a:xfrm>
            <a:off x="228600" y="0"/>
            <a:ext cx="8302872" cy="6348413"/>
            <a:chOff x="18" y="240"/>
            <a:chExt cx="5221" cy="3992"/>
          </a:xfrm>
        </p:grpSpPr>
        <p:sp>
          <p:nvSpPr>
            <p:cNvPr id="4" name="AutoShape 4"/>
            <p:cNvSpPr>
              <a:spLocks noChangeAspect="1" noChangeArrowheads="1" noTextEdit="1"/>
            </p:cNvSpPr>
            <p:nvPr/>
          </p:nvSpPr>
          <p:spPr bwMode="auto">
            <a:xfrm>
              <a:off x="18" y="240"/>
              <a:ext cx="5221" cy="3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3078" name="Picture 6"/>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8" y="240"/>
              <a:ext cx="5228" cy="3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6613535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274638"/>
            <a:ext cx="8229600" cy="639762"/>
          </a:xfrm>
          <a:ln>
            <a:solidFill>
              <a:schemeClr val="tx1"/>
            </a:solidFill>
            <a:miter lim="800000"/>
            <a:headEnd/>
            <a:tailEnd/>
          </a:ln>
        </p:spPr>
        <p:txBody>
          <a:bodyPr/>
          <a:lstStyle/>
          <a:p>
            <a:r>
              <a:rPr lang="en-US" sz="3200"/>
              <a:t>Strategic Goal 3: Program Development</a:t>
            </a:r>
          </a:p>
        </p:txBody>
      </p:sp>
      <p:sp>
        <p:nvSpPr>
          <p:cNvPr id="19459" name="Rectangle 3"/>
          <p:cNvSpPr>
            <a:spLocks noGrp="1" noChangeArrowheads="1"/>
          </p:cNvSpPr>
          <p:nvPr>
            <p:ph type="body" sz="half" idx="1"/>
          </p:nvPr>
        </p:nvSpPr>
        <p:spPr>
          <a:xfrm>
            <a:off x="457200" y="1066800"/>
            <a:ext cx="4038600" cy="5562600"/>
          </a:xfrm>
          <a:ln>
            <a:solidFill>
              <a:schemeClr val="tx1"/>
            </a:solidFill>
            <a:miter lim="800000"/>
            <a:headEnd/>
            <a:tailEnd/>
          </a:ln>
        </p:spPr>
        <p:txBody>
          <a:bodyPr/>
          <a:lstStyle/>
          <a:p>
            <a:pPr>
              <a:lnSpc>
                <a:spcPct val="80000"/>
              </a:lnSpc>
              <a:buNone/>
            </a:pPr>
            <a:r>
              <a:rPr lang="en-US" sz="1000" b="1" u="sng" dirty="0" smtClean="0"/>
              <a:t>ORIGINAL GOAL 2010:</a:t>
            </a:r>
          </a:p>
          <a:p>
            <a:pPr>
              <a:lnSpc>
                <a:spcPct val="80000"/>
              </a:lnSpc>
              <a:buNone/>
            </a:pPr>
            <a:r>
              <a:rPr lang="en-US" sz="1000" dirty="0" smtClean="0"/>
              <a:t>In </a:t>
            </a:r>
            <a:r>
              <a:rPr lang="en-US" sz="1000" dirty="0"/>
              <a:t>keeping with the results of self-study and market research, Trinity will develop its curricula and programs to support the goals for enrollment growth as follows</a:t>
            </a:r>
            <a:r>
              <a:rPr lang="en-US" sz="1000" dirty="0" smtClean="0"/>
              <a:t>:</a:t>
            </a:r>
          </a:p>
          <a:p>
            <a:pPr>
              <a:lnSpc>
                <a:spcPct val="80000"/>
              </a:lnSpc>
              <a:buNone/>
            </a:pPr>
            <a:endParaRPr lang="en-US" sz="1000" b="1" u="sng" dirty="0"/>
          </a:p>
          <a:p>
            <a:pPr>
              <a:lnSpc>
                <a:spcPct val="80000"/>
              </a:lnSpc>
              <a:buFontTx/>
              <a:buNone/>
            </a:pPr>
            <a:r>
              <a:rPr lang="en-US" sz="1000" b="1" i="1" u="sng" dirty="0" smtClean="0"/>
              <a:t>College </a:t>
            </a:r>
            <a:r>
              <a:rPr lang="en-US" sz="1000" b="1" i="1" u="sng" dirty="0"/>
              <a:t>of Arts and Sciences:  </a:t>
            </a:r>
          </a:p>
          <a:p>
            <a:pPr>
              <a:lnSpc>
                <a:spcPct val="80000"/>
              </a:lnSpc>
              <a:buFontTx/>
              <a:buNone/>
            </a:pPr>
            <a:endParaRPr lang="en-US" sz="1000" i="1" dirty="0"/>
          </a:p>
          <a:p>
            <a:pPr>
              <a:lnSpc>
                <a:spcPct val="80000"/>
              </a:lnSpc>
              <a:buFontTx/>
              <a:buNone/>
            </a:pPr>
            <a:r>
              <a:rPr lang="en-US" sz="1000" i="1" dirty="0"/>
              <a:t>	Reform of general education (FLC) content and pedagogy to ensure the knowledge, skills and competencies required for new generations of students and contemporary needs of the workforce;</a:t>
            </a:r>
          </a:p>
          <a:p>
            <a:pPr>
              <a:lnSpc>
                <a:spcPct val="80000"/>
              </a:lnSpc>
              <a:buFontTx/>
              <a:buNone/>
            </a:pPr>
            <a:endParaRPr lang="en-US" sz="1000" i="1" dirty="0"/>
          </a:p>
          <a:p>
            <a:pPr>
              <a:lnSpc>
                <a:spcPct val="80000"/>
              </a:lnSpc>
              <a:buFontTx/>
              <a:buNone/>
            </a:pPr>
            <a:r>
              <a:rPr lang="en-US" sz="1000" i="1" dirty="0"/>
              <a:t>	Development of a more rigorous focus on demonstrable outcomes of undergraduate education for urban learners as a means of demonstrating Trinity’s success and competitive market posture, with a particular emphasis on developing Trinity’s reputation for excellence in writing, quantitative skills, information and technological literacy, global perspective and communication abilities;</a:t>
            </a:r>
          </a:p>
          <a:p>
            <a:pPr>
              <a:lnSpc>
                <a:spcPct val="80000"/>
              </a:lnSpc>
              <a:buFontTx/>
              <a:buNone/>
            </a:pPr>
            <a:endParaRPr lang="en-US" sz="1000" i="1" dirty="0"/>
          </a:p>
          <a:p>
            <a:pPr>
              <a:lnSpc>
                <a:spcPct val="80000"/>
              </a:lnSpc>
              <a:buFontTx/>
              <a:buNone/>
            </a:pPr>
            <a:r>
              <a:rPr lang="en-US" sz="1000" i="1" dirty="0"/>
              <a:t>	A more distinctive expression of Trinity’s commitment to developing women’s leadership abilities through the women’s college model, with an emphasis on transformational leadership modalities learned through service and applied learning in the co-curriculum, including development of a leadership transcript with learning objectives in student government, community service, athletics, publications and other student co-curricular learning;</a:t>
            </a:r>
          </a:p>
          <a:p>
            <a:pPr>
              <a:lnSpc>
                <a:spcPct val="80000"/>
              </a:lnSpc>
              <a:buFontTx/>
              <a:buNone/>
            </a:pPr>
            <a:endParaRPr lang="en-US" sz="1000" i="1" dirty="0"/>
          </a:p>
          <a:p>
            <a:pPr>
              <a:lnSpc>
                <a:spcPct val="80000"/>
              </a:lnSpc>
              <a:buFontTx/>
              <a:buNone/>
            </a:pPr>
            <a:r>
              <a:rPr lang="en-US" sz="1000" i="1" dirty="0"/>
              <a:t>	Development of key programs that can serve as organizing forces for multiple disciplines:  Intelligence Studies, Health Professions, Psychology and Human Relations, Business and Economics, Communication;</a:t>
            </a:r>
          </a:p>
          <a:p>
            <a:pPr>
              <a:lnSpc>
                <a:spcPct val="80000"/>
              </a:lnSpc>
              <a:buFontTx/>
              <a:buNone/>
            </a:pPr>
            <a:endParaRPr lang="en-US" sz="1000" i="1" dirty="0"/>
          </a:p>
          <a:p>
            <a:pPr>
              <a:lnSpc>
                <a:spcPct val="80000"/>
              </a:lnSpc>
              <a:buFontTx/>
              <a:buNone/>
            </a:pPr>
            <a:r>
              <a:rPr lang="en-US" sz="1000" i="1" dirty="0"/>
              <a:t>	Development of key curricular and co-curricular programs of great interest to specific market segments:  Honors Program; Athletics; Women’s Leadership;</a:t>
            </a:r>
          </a:p>
          <a:p>
            <a:pPr>
              <a:lnSpc>
                <a:spcPct val="80000"/>
              </a:lnSpc>
              <a:buFontTx/>
              <a:buNone/>
            </a:pPr>
            <a:endParaRPr lang="en-US" sz="1000" i="1" dirty="0"/>
          </a:p>
          <a:p>
            <a:pPr>
              <a:lnSpc>
                <a:spcPct val="80000"/>
              </a:lnSpc>
              <a:buFontTx/>
              <a:buNone/>
            </a:pPr>
            <a:r>
              <a:rPr lang="en-US" sz="1000" i="1" dirty="0"/>
              <a:t>	Incorporation of web-enhanced instruction and other new pedagogies that can enhance student learning and improve student success.</a:t>
            </a:r>
          </a:p>
          <a:p>
            <a:pPr>
              <a:lnSpc>
                <a:spcPct val="80000"/>
              </a:lnSpc>
              <a:buFontTx/>
              <a:buNone/>
            </a:pPr>
            <a:endParaRPr lang="en-US" sz="800" i="1" dirty="0"/>
          </a:p>
        </p:txBody>
      </p:sp>
      <p:sp>
        <p:nvSpPr>
          <p:cNvPr id="19460" name="Rectangle 4"/>
          <p:cNvSpPr>
            <a:spLocks noGrp="1" noChangeArrowheads="1"/>
          </p:cNvSpPr>
          <p:nvPr>
            <p:ph type="body" sz="half" idx="2"/>
          </p:nvPr>
        </p:nvSpPr>
        <p:spPr>
          <a:xfrm>
            <a:off x="4648200" y="1066800"/>
            <a:ext cx="4038600" cy="5562600"/>
          </a:xfrm>
          <a:ln>
            <a:solidFill>
              <a:schemeClr val="tx1"/>
            </a:solidFill>
            <a:miter lim="800000"/>
            <a:headEnd/>
            <a:tailEnd/>
          </a:ln>
        </p:spPr>
        <p:txBody>
          <a:bodyPr/>
          <a:lstStyle/>
          <a:p>
            <a:pPr>
              <a:lnSpc>
                <a:spcPct val="80000"/>
              </a:lnSpc>
              <a:buFontTx/>
              <a:buNone/>
            </a:pPr>
            <a:r>
              <a:rPr lang="en-US" sz="1600" b="1" i="1" u="sng" dirty="0" smtClean="0">
                <a:solidFill>
                  <a:srgbClr val="00B0F0"/>
                </a:solidFill>
              </a:rPr>
              <a:t>New Goal 2020:</a:t>
            </a:r>
            <a:r>
              <a:rPr lang="en-US" sz="1600" b="1" dirty="0"/>
              <a:t>	</a:t>
            </a:r>
          </a:p>
          <a:p>
            <a:pPr marL="0" indent="0">
              <a:buNone/>
            </a:pPr>
            <a:r>
              <a:rPr lang="en-US" sz="1200" dirty="0" smtClean="0"/>
              <a:t>In </a:t>
            </a:r>
            <a:r>
              <a:rPr lang="en-US" sz="1200" dirty="0"/>
              <a:t>keeping with the results of self-study and market research, Trinity will develop its curricula and programs to support the goals for enrollment growth as follows:</a:t>
            </a:r>
          </a:p>
          <a:p>
            <a:pPr>
              <a:lnSpc>
                <a:spcPct val="80000"/>
              </a:lnSpc>
              <a:buFontTx/>
              <a:buNone/>
            </a:pPr>
            <a:endParaRPr lang="en-US" sz="1600" i="1" u="sng" dirty="0" smtClean="0"/>
          </a:p>
          <a:p>
            <a:pPr marL="0" indent="0">
              <a:lnSpc>
                <a:spcPct val="80000"/>
              </a:lnSpc>
              <a:buNone/>
            </a:pPr>
            <a:r>
              <a:rPr lang="en-US" sz="1200" b="1" u="sng" dirty="0" smtClean="0"/>
              <a:t>College </a:t>
            </a:r>
            <a:r>
              <a:rPr lang="en-US" sz="1200" b="1" u="sng" dirty="0"/>
              <a:t>of Arts and Sciences:  </a:t>
            </a:r>
          </a:p>
          <a:p>
            <a:pPr>
              <a:lnSpc>
                <a:spcPct val="80000"/>
              </a:lnSpc>
              <a:buFontTx/>
              <a:buNone/>
            </a:pPr>
            <a:endParaRPr lang="en-US" sz="1200" dirty="0"/>
          </a:p>
          <a:p>
            <a:pPr>
              <a:lnSpc>
                <a:spcPct val="80000"/>
              </a:lnSpc>
              <a:buFontTx/>
              <a:buNone/>
            </a:pPr>
            <a:r>
              <a:rPr lang="en-US" sz="1200" dirty="0"/>
              <a:t>a) Project Completion:  a comprehensive approach to improving retention, persistence and timely degree completion through delivery of advising and support services aligned to student needs, risk factors and incentives</a:t>
            </a:r>
          </a:p>
          <a:p>
            <a:pPr>
              <a:lnSpc>
                <a:spcPct val="80000"/>
              </a:lnSpc>
              <a:buFontTx/>
              <a:buNone/>
            </a:pPr>
            <a:endParaRPr lang="en-US" sz="1200" dirty="0"/>
          </a:p>
          <a:p>
            <a:pPr>
              <a:lnSpc>
                <a:spcPct val="80000"/>
              </a:lnSpc>
              <a:buFontTx/>
              <a:buNone/>
            </a:pPr>
            <a:r>
              <a:rPr lang="en-US" sz="1200" dirty="0"/>
              <a:t>b) First Year Experience:  a revised FYE program, based on assessment results of the existing FYE program, will improve first-to-second year retention from 54%  in Fall 2013 in progressive increments to achieve 75% as a consistent target by 2017 and hold or improve from that target by 2020</a:t>
            </a:r>
          </a:p>
          <a:p>
            <a:pPr>
              <a:lnSpc>
                <a:spcPct val="80000"/>
              </a:lnSpc>
              <a:buFontTx/>
              <a:buNone/>
            </a:pPr>
            <a:endParaRPr lang="en-US" sz="1200" dirty="0"/>
          </a:p>
          <a:p>
            <a:pPr>
              <a:lnSpc>
                <a:spcPct val="80000"/>
              </a:lnSpc>
              <a:buFontTx/>
              <a:buNone/>
            </a:pPr>
            <a:r>
              <a:rPr lang="en-US" sz="1200" dirty="0"/>
              <a:t>c) Sciences:  with the new academic center and participation in the Clare </a:t>
            </a:r>
            <a:r>
              <a:rPr lang="en-US" sz="1200" dirty="0" err="1"/>
              <a:t>Boothe</a:t>
            </a:r>
            <a:r>
              <a:rPr lang="en-US" sz="1200" dirty="0"/>
              <a:t> Luce Program, Trinity will improve science enrollments significantly and to expand the institutional reputation for excellence for women and minorities in Math and Science.</a:t>
            </a:r>
          </a:p>
          <a:p>
            <a:pPr>
              <a:lnSpc>
                <a:spcPct val="80000"/>
              </a:lnSpc>
              <a:buFontTx/>
              <a:buNone/>
            </a:pPr>
            <a:endParaRPr lang="en-US" sz="1200" dirty="0"/>
          </a:p>
          <a:p>
            <a:pPr>
              <a:lnSpc>
                <a:spcPct val="80000"/>
              </a:lnSpc>
              <a:buFontTx/>
              <a:buNone/>
            </a:pPr>
            <a:r>
              <a:rPr lang="en-US" sz="1200" dirty="0"/>
              <a:t>d) Behavioral Sciences</a:t>
            </a:r>
          </a:p>
          <a:p>
            <a:pPr>
              <a:lnSpc>
                <a:spcPct val="80000"/>
              </a:lnSpc>
              <a:buFontTx/>
              <a:buNone/>
            </a:pPr>
            <a:endParaRPr lang="en-US" sz="1200" dirty="0"/>
          </a:p>
          <a:p>
            <a:pPr>
              <a:lnSpc>
                <a:spcPct val="80000"/>
              </a:lnSpc>
              <a:buFontTx/>
              <a:buNone/>
            </a:pPr>
            <a:r>
              <a:rPr lang="en-US" sz="1200" dirty="0"/>
              <a:t>e) International Affairs, Politics and Government</a:t>
            </a:r>
          </a:p>
          <a:p>
            <a:pPr>
              <a:lnSpc>
                <a:spcPct val="80000"/>
              </a:lnSpc>
              <a:buFontTx/>
              <a:buNone/>
            </a:pPr>
            <a:endParaRPr lang="en-US" sz="1200" dirty="0"/>
          </a:p>
          <a:p>
            <a:pPr>
              <a:lnSpc>
                <a:spcPct val="80000"/>
              </a:lnSpc>
              <a:buFontTx/>
              <a:buNone/>
            </a:pPr>
            <a:r>
              <a:rPr lang="en-US" sz="1200" dirty="0"/>
              <a:t>f) Business</a:t>
            </a:r>
          </a:p>
          <a:p>
            <a:pPr>
              <a:lnSpc>
                <a:spcPct val="80000"/>
              </a:lnSpc>
              <a:buFontTx/>
              <a:buNone/>
            </a:pPr>
            <a:endParaRPr lang="en-US" sz="1600" i="1" u="sng" dirty="0"/>
          </a:p>
          <a:p>
            <a:pPr>
              <a:lnSpc>
                <a:spcPct val="80000"/>
              </a:lnSpc>
              <a:buFontTx/>
              <a:buNone/>
            </a:pPr>
            <a:endParaRPr lang="en-US" sz="1600" i="1" u="sng" dirty="0"/>
          </a:p>
          <a:p>
            <a:pPr>
              <a:lnSpc>
                <a:spcPct val="80000"/>
              </a:lnSpc>
              <a:buFontTx/>
              <a:buNone/>
            </a:pPr>
            <a:endParaRPr lang="en-US" sz="1600" i="1" u="sng" dirty="0"/>
          </a:p>
        </p:txBody>
      </p:sp>
      <p:sp>
        <p:nvSpPr>
          <p:cNvPr id="3" name="Slide Number Placeholder 2"/>
          <p:cNvSpPr>
            <a:spLocks noGrp="1"/>
          </p:cNvSpPr>
          <p:nvPr>
            <p:ph type="sldNum" sz="quarter" idx="12"/>
          </p:nvPr>
        </p:nvSpPr>
        <p:spPr/>
        <p:txBody>
          <a:bodyPr/>
          <a:lstStyle/>
          <a:p>
            <a:fld id="{D6221F0F-E1DB-4A2C-9BB5-3A4B5E2A9031}" type="slidenum">
              <a:rPr lang="en-US" smtClean="0">
                <a:solidFill>
                  <a:srgbClr val="000000"/>
                </a:solidFill>
              </a:rPr>
              <a:pPr/>
              <a:t>12</a:t>
            </a:fld>
            <a:endParaRPr lang="en-US">
              <a:solidFill>
                <a:srgbClr val="00000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0" y="0"/>
          <a:ext cx="9144001" cy="6923090"/>
        </p:xfrm>
        <a:graphic>
          <a:graphicData uri="http://schemas.openxmlformats.org/drawingml/2006/table">
            <a:tbl>
              <a:tblPr firstRow="1" bandRow="1">
                <a:tableStyleId>{5C22544A-7EE6-4342-B048-85BDC9FD1C3A}</a:tableStyleId>
              </a:tblPr>
              <a:tblGrid>
                <a:gridCol w="1235674"/>
                <a:gridCol w="988541"/>
                <a:gridCol w="1153298"/>
                <a:gridCol w="1153298"/>
                <a:gridCol w="988541"/>
                <a:gridCol w="823784"/>
                <a:gridCol w="988541"/>
                <a:gridCol w="906162"/>
                <a:gridCol w="906162"/>
              </a:tblGrid>
              <a:tr h="313377">
                <a:tc gridSpan="9">
                  <a:txBody>
                    <a:bodyPr/>
                    <a:lstStyle/>
                    <a:p>
                      <a:pPr algn="ctr"/>
                      <a:r>
                        <a:rPr lang="en-US" sz="1400" dirty="0" smtClean="0">
                          <a:solidFill>
                            <a:srgbClr val="7030A0"/>
                          </a:solidFill>
                          <a:latin typeface="Times New Roman" pitchFamily="18" charset="0"/>
                          <a:cs typeface="Times New Roman" pitchFamily="18" charset="0"/>
                        </a:rPr>
                        <a:t>Strategic</a:t>
                      </a:r>
                      <a:r>
                        <a:rPr lang="en-US" sz="1400" baseline="0" dirty="0" smtClean="0">
                          <a:solidFill>
                            <a:srgbClr val="7030A0"/>
                          </a:solidFill>
                          <a:latin typeface="Times New Roman" pitchFamily="18" charset="0"/>
                          <a:cs typeface="Times New Roman" pitchFamily="18" charset="0"/>
                        </a:rPr>
                        <a:t> Innovation Initiatives:  COLLEGE OF ARTS AND SCIENCES</a:t>
                      </a:r>
                      <a:endParaRPr lang="en-US" sz="1400" dirty="0">
                        <a:solidFill>
                          <a:srgbClr val="7030A0"/>
                        </a:solidFill>
                        <a:latin typeface="Times New Roman" pitchFamily="18" charset="0"/>
                        <a:cs typeface="Times New Roman" pitchFamily="18" charset="0"/>
                      </a:endParaRPr>
                    </a:p>
                  </a:txBody>
                  <a:tcPr marT="45715" marB="45715">
                    <a:solidFill>
                      <a:srgbClr val="FFFF99"/>
                    </a:solidFill>
                  </a:tcPr>
                </a:tc>
                <a:tc hMerge="1">
                  <a:txBody>
                    <a:bodyPr/>
                    <a:lstStyle/>
                    <a:p>
                      <a:endParaRPr lang="en-US" sz="1000" dirty="0"/>
                    </a:p>
                  </a:txBody>
                  <a:tcPr/>
                </a:tc>
                <a:tc hMerge="1">
                  <a:txBody>
                    <a:bodyPr/>
                    <a:lstStyle/>
                    <a:p>
                      <a:endParaRPr lang="en-US" sz="1000" dirty="0"/>
                    </a:p>
                  </a:txBody>
                  <a:tcPr/>
                </a:tc>
                <a:tc hMerge="1">
                  <a:txBody>
                    <a:bodyPr/>
                    <a:lstStyle/>
                    <a:p>
                      <a:endParaRPr lang="en-US" sz="1000" dirty="0"/>
                    </a:p>
                  </a:txBody>
                  <a:tcPr/>
                </a:tc>
                <a:tc hMerge="1">
                  <a:txBody>
                    <a:bodyPr/>
                    <a:lstStyle/>
                    <a:p>
                      <a:endParaRPr lang="en-US" sz="1000" dirty="0"/>
                    </a:p>
                  </a:txBody>
                  <a:tcPr/>
                </a:tc>
                <a:tc hMerge="1">
                  <a:txBody>
                    <a:bodyPr/>
                    <a:lstStyle/>
                    <a:p>
                      <a:endParaRPr lang="en-US"/>
                    </a:p>
                  </a:txBody>
                  <a:tcPr/>
                </a:tc>
                <a:tc hMerge="1">
                  <a:txBody>
                    <a:bodyPr/>
                    <a:lstStyle/>
                    <a:p>
                      <a:endParaRPr lang="en-US" sz="1000" dirty="0"/>
                    </a:p>
                  </a:txBody>
                  <a:tcPr/>
                </a:tc>
                <a:tc hMerge="1">
                  <a:txBody>
                    <a:bodyPr/>
                    <a:lstStyle/>
                    <a:p>
                      <a:endParaRPr lang="en-US" sz="1000" dirty="0"/>
                    </a:p>
                  </a:txBody>
                  <a:tcPr/>
                </a:tc>
                <a:tc hMerge="1">
                  <a:txBody>
                    <a:bodyPr/>
                    <a:lstStyle/>
                    <a:p>
                      <a:endParaRPr lang="en-US" sz="1000" dirty="0"/>
                    </a:p>
                  </a:txBody>
                  <a:tcPr/>
                </a:tc>
              </a:tr>
              <a:tr h="368500">
                <a:tc>
                  <a:txBody>
                    <a:bodyPr/>
                    <a:lstStyle/>
                    <a:p>
                      <a:r>
                        <a:rPr lang="en-US" sz="900" b="1" dirty="0" smtClean="0">
                          <a:latin typeface="Times New Roman" pitchFamily="18" charset="0"/>
                          <a:cs typeface="Times New Roman" pitchFamily="18" charset="0"/>
                        </a:rPr>
                        <a:t>Initiative</a:t>
                      </a:r>
                      <a:endParaRPr lang="en-US" sz="900" b="1" dirty="0">
                        <a:latin typeface="Times New Roman" pitchFamily="18" charset="0"/>
                        <a:cs typeface="Times New Roman" pitchFamily="18" charset="0"/>
                      </a:endParaRPr>
                    </a:p>
                  </a:txBody>
                  <a:tcPr marT="45715" marB="45715">
                    <a:solidFill>
                      <a:srgbClr val="CCCCFF"/>
                    </a:solidFill>
                  </a:tcPr>
                </a:tc>
                <a:tc>
                  <a:txBody>
                    <a:bodyPr/>
                    <a:lstStyle/>
                    <a:p>
                      <a:r>
                        <a:rPr lang="en-US" sz="900" b="1" dirty="0" smtClean="0">
                          <a:latin typeface="Times New Roman" pitchFamily="18" charset="0"/>
                          <a:cs typeface="Times New Roman" pitchFamily="18" charset="0"/>
                        </a:rPr>
                        <a:t>Action</a:t>
                      </a:r>
                      <a:r>
                        <a:rPr lang="en-US" sz="900" b="1" baseline="0" dirty="0" smtClean="0">
                          <a:latin typeface="Times New Roman" pitchFamily="18" charset="0"/>
                          <a:cs typeface="Times New Roman" pitchFamily="18" charset="0"/>
                        </a:rPr>
                        <a:t> Step</a:t>
                      </a:r>
                      <a:endParaRPr lang="en-US" sz="900" b="1" dirty="0">
                        <a:latin typeface="Times New Roman" pitchFamily="18" charset="0"/>
                        <a:cs typeface="Times New Roman" pitchFamily="18" charset="0"/>
                      </a:endParaRPr>
                    </a:p>
                  </a:txBody>
                  <a:tcPr marT="45715" marB="45715">
                    <a:solidFill>
                      <a:srgbClr val="CCCCFF"/>
                    </a:solidFill>
                  </a:tcPr>
                </a:tc>
                <a:tc>
                  <a:txBody>
                    <a:bodyPr/>
                    <a:lstStyle/>
                    <a:p>
                      <a:r>
                        <a:rPr lang="en-US" sz="900" b="1" dirty="0" smtClean="0">
                          <a:latin typeface="Times New Roman" pitchFamily="18" charset="0"/>
                          <a:cs typeface="Times New Roman" pitchFamily="18" charset="0"/>
                        </a:rPr>
                        <a:t>Action Step </a:t>
                      </a:r>
                      <a:endParaRPr lang="en-US" sz="900" b="1" dirty="0">
                        <a:latin typeface="Times New Roman" pitchFamily="18" charset="0"/>
                        <a:cs typeface="Times New Roman" pitchFamily="18" charset="0"/>
                      </a:endParaRPr>
                    </a:p>
                  </a:txBody>
                  <a:tcPr marT="45715" marB="45715">
                    <a:solidFill>
                      <a:srgbClr val="CCCCFF"/>
                    </a:solidFill>
                  </a:tcPr>
                </a:tc>
                <a:tc>
                  <a:txBody>
                    <a:bodyPr/>
                    <a:lstStyle/>
                    <a:p>
                      <a:r>
                        <a:rPr lang="en-US" sz="900" b="1" dirty="0" smtClean="0">
                          <a:latin typeface="Times New Roman" pitchFamily="18" charset="0"/>
                          <a:cs typeface="Times New Roman" pitchFamily="18" charset="0"/>
                        </a:rPr>
                        <a:t>Action Step</a:t>
                      </a:r>
                      <a:endParaRPr lang="en-US" sz="900" b="1" dirty="0">
                        <a:latin typeface="Times New Roman" pitchFamily="18" charset="0"/>
                        <a:cs typeface="Times New Roman" pitchFamily="18" charset="0"/>
                      </a:endParaRPr>
                    </a:p>
                  </a:txBody>
                  <a:tcPr marT="45715" marB="45715">
                    <a:solidFill>
                      <a:srgbClr val="CCCCFF"/>
                    </a:solidFill>
                  </a:tcPr>
                </a:tc>
                <a:tc>
                  <a:txBody>
                    <a:bodyPr/>
                    <a:lstStyle/>
                    <a:p>
                      <a:r>
                        <a:rPr lang="en-US" sz="900" b="1" dirty="0" smtClean="0">
                          <a:latin typeface="Times New Roman" pitchFamily="18" charset="0"/>
                          <a:cs typeface="Times New Roman" pitchFamily="18" charset="0"/>
                        </a:rPr>
                        <a:t>Target Start </a:t>
                      </a:r>
                      <a:endParaRPr lang="en-US" sz="900" b="1" dirty="0">
                        <a:latin typeface="Times New Roman" pitchFamily="18" charset="0"/>
                        <a:cs typeface="Times New Roman" pitchFamily="18" charset="0"/>
                      </a:endParaRPr>
                    </a:p>
                  </a:txBody>
                  <a:tcPr marT="45715" marB="45715">
                    <a:solidFill>
                      <a:srgbClr val="CCCCFF"/>
                    </a:solidFill>
                  </a:tcPr>
                </a:tc>
                <a:tc>
                  <a:txBody>
                    <a:bodyPr/>
                    <a:lstStyle/>
                    <a:p>
                      <a:r>
                        <a:rPr lang="en-US" sz="900" b="1" dirty="0" smtClean="0">
                          <a:latin typeface="Times New Roman" pitchFamily="18" charset="0"/>
                          <a:cs typeface="Times New Roman" pitchFamily="18" charset="0"/>
                        </a:rPr>
                        <a:t>Current</a:t>
                      </a:r>
                      <a:endParaRPr lang="en-US" sz="900" b="1" dirty="0">
                        <a:latin typeface="Times New Roman" pitchFamily="18" charset="0"/>
                        <a:cs typeface="Times New Roman" pitchFamily="18" charset="0"/>
                      </a:endParaRPr>
                    </a:p>
                  </a:txBody>
                  <a:tcPr marT="45715" marB="45715">
                    <a:solidFill>
                      <a:srgbClr val="CCCCFF"/>
                    </a:solidFill>
                  </a:tcPr>
                </a:tc>
                <a:tc>
                  <a:txBody>
                    <a:bodyPr/>
                    <a:lstStyle/>
                    <a:p>
                      <a:r>
                        <a:rPr lang="en-US" sz="900" b="1" dirty="0" smtClean="0">
                          <a:latin typeface="Times New Roman" pitchFamily="18" charset="0"/>
                          <a:cs typeface="Times New Roman" pitchFamily="18" charset="0"/>
                        </a:rPr>
                        <a:t>Gain Year 1</a:t>
                      </a:r>
                      <a:endParaRPr lang="en-US" sz="900" b="1" dirty="0">
                        <a:latin typeface="Times New Roman" pitchFamily="18" charset="0"/>
                        <a:cs typeface="Times New Roman" pitchFamily="18" charset="0"/>
                      </a:endParaRPr>
                    </a:p>
                  </a:txBody>
                  <a:tcPr marT="45715" marB="45715">
                    <a:solidFill>
                      <a:srgbClr val="CCCCFF"/>
                    </a:solidFill>
                  </a:tcPr>
                </a:tc>
                <a:tc>
                  <a:txBody>
                    <a:bodyPr/>
                    <a:lstStyle/>
                    <a:p>
                      <a:r>
                        <a:rPr lang="en-US" sz="900" b="1" dirty="0" smtClean="0">
                          <a:latin typeface="Times New Roman" pitchFamily="18" charset="0"/>
                          <a:cs typeface="Times New Roman" pitchFamily="18" charset="0"/>
                        </a:rPr>
                        <a:t>Gain</a:t>
                      </a:r>
                      <a:r>
                        <a:rPr lang="en-US" sz="900" b="1" baseline="0" dirty="0" smtClean="0">
                          <a:latin typeface="Times New Roman" pitchFamily="18" charset="0"/>
                          <a:cs typeface="Times New Roman" pitchFamily="18" charset="0"/>
                        </a:rPr>
                        <a:t> Year 2</a:t>
                      </a:r>
                      <a:endParaRPr lang="en-US" sz="900" b="1" dirty="0">
                        <a:latin typeface="Times New Roman" pitchFamily="18" charset="0"/>
                        <a:cs typeface="Times New Roman" pitchFamily="18" charset="0"/>
                      </a:endParaRPr>
                    </a:p>
                  </a:txBody>
                  <a:tcPr marT="45715" marB="45715">
                    <a:solidFill>
                      <a:srgbClr val="CCCCFF"/>
                    </a:solidFill>
                  </a:tcPr>
                </a:tc>
                <a:tc>
                  <a:txBody>
                    <a:bodyPr/>
                    <a:lstStyle/>
                    <a:p>
                      <a:r>
                        <a:rPr lang="en-US" sz="900" b="1" dirty="0" smtClean="0">
                          <a:latin typeface="Times New Roman" pitchFamily="18" charset="0"/>
                          <a:cs typeface="Times New Roman" pitchFamily="18" charset="0"/>
                        </a:rPr>
                        <a:t>Gain Year 3</a:t>
                      </a:r>
                      <a:endParaRPr lang="en-US" sz="900" b="1" dirty="0">
                        <a:latin typeface="Times New Roman" pitchFamily="18" charset="0"/>
                        <a:cs typeface="Times New Roman" pitchFamily="18" charset="0"/>
                      </a:endParaRPr>
                    </a:p>
                  </a:txBody>
                  <a:tcPr marT="45715" marB="45715">
                    <a:solidFill>
                      <a:srgbClr val="CCCCFF"/>
                    </a:solidFill>
                  </a:tcPr>
                </a:tc>
              </a:tr>
              <a:tr h="1188710">
                <a:tc>
                  <a:txBody>
                    <a:bodyPr/>
                    <a:lstStyle/>
                    <a:p>
                      <a:r>
                        <a:rPr lang="en-US" sz="800" b="1" kern="1200" dirty="0" smtClean="0">
                          <a:solidFill>
                            <a:schemeClr val="dk1"/>
                          </a:solidFill>
                          <a:latin typeface="Times New Roman" pitchFamily="18" charset="0"/>
                          <a:ea typeface="+mn-ea"/>
                          <a:cs typeface="Times New Roman" pitchFamily="18" charset="0"/>
                        </a:rPr>
                        <a:t>First Year Retention</a:t>
                      </a:r>
                      <a:endParaRPr lang="en-US" sz="800" b="1" kern="1200" dirty="0">
                        <a:solidFill>
                          <a:schemeClr val="dk1"/>
                        </a:solidFill>
                        <a:latin typeface="Times New Roman" pitchFamily="18" charset="0"/>
                        <a:ea typeface="+mn-ea"/>
                        <a:cs typeface="Times New Roman" pitchFamily="18" charset="0"/>
                      </a:endParaRPr>
                    </a:p>
                  </a:txBody>
                  <a:tcPr marT="45715" marB="45715">
                    <a:solidFill>
                      <a:srgbClr val="FFFFCC"/>
                    </a:solidFill>
                  </a:tcPr>
                </a:tc>
                <a:tc>
                  <a:txBody>
                    <a:bodyPr/>
                    <a:lstStyle/>
                    <a:p>
                      <a:r>
                        <a:rPr lang="en-US" sz="800" kern="1200" dirty="0" smtClean="0">
                          <a:solidFill>
                            <a:schemeClr val="dk1"/>
                          </a:solidFill>
                          <a:latin typeface="Times New Roman" pitchFamily="18" charset="0"/>
                          <a:ea typeface="+mn-ea"/>
                          <a:cs typeface="Times New Roman" pitchFamily="18" charset="0"/>
                        </a:rPr>
                        <a:t>Implementation</a:t>
                      </a:r>
                      <a:r>
                        <a:rPr lang="en-US" sz="800" kern="1200" baseline="0" dirty="0" smtClean="0">
                          <a:solidFill>
                            <a:schemeClr val="dk1"/>
                          </a:solidFill>
                          <a:latin typeface="Times New Roman" pitchFamily="18" charset="0"/>
                          <a:ea typeface="+mn-ea"/>
                          <a:cs typeface="Times New Roman" pitchFamily="18" charset="0"/>
                        </a:rPr>
                        <a:t> of case management approach</a:t>
                      </a:r>
                      <a:endParaRPr lang="en-US" sz="800" kern="1200" dirty="0">
                        <a:solidFill>
                          <a:schemeClr val="dk1"/>
                        </a:solidFill>
                        <a:latin typeface="Times New Roman" pitchFamily="18" charset="0"/>
                        <a:ea typeface="+mn-ea"/>
                        <a:cs typeface="Times New Roman" pitchFamily="18" charset="0"/>
                      </a:endParaRPr>
                    </a:p>
                  </a:txBody>
                  <a:tcPr marT="45715" marB="45715">
                    <a:solidFill>
                      <a:srgbClr val="FFFFCC"/>
                    </a:solidFill>
                  </a:tcPr>
                </a:tc>
                <a:tc>
                  <a:txBody>
                    <a:bodyPr/>
                    <a:lstStyle/>
                    <a:p>
                      <a:r>
                        <a:rPr lang="en-US" sz="800" kern="1200" dirty="0" smtClean="0">
                          <a:solidFill>
                            <a:schemeClr val="dk1"/>
                          </a:solidFill>
                          <a:latin typeface="Times New Roman" pitchFamily="18" charset="0"/>
                          <a:ea typeface="+mn-ea"/>
                          <a:cs typeface="Times New Roman" pitchFamily="18" charset="0"/>
                        </a:rPr>
                        <a:t>Create Center</a:t>
                      </a:r>
                      <a:r>
                        <a:rPr lang="en-US" sz="800" kern="1200" baseline="0" dirty="0" smtClean="0">
                          <a:solidFill>
                            <a:schemeClr val="dk1"/>
                          </a:solidFill>
                          <a:latin typeface="Times New Roman" pitchFamily="18" charset="0"/>
                          <a:ea typeface="+mn-ea"/>
                          <a:cs typeface="Times New Roman" pitchFamily="18" charset="0"/>
                        </a:rPr>
                        <a:t> for Academic Success, including case management and attention to Center for Success in Foundational Teaching (Fall 2014-Spring 2015)</a:t>
                      </a:r>
                      <a:endParaRPr lang="en-US" sz="800" kern="1200" dirty="0">
                        <a:solidFill>
                          <a:schemeClr val="dk1"/>
                        </a:solidFill>
                        <a:latin typeface="Times New Roman" pitchFamily="18" charset="0"/>
                        <a:ea typeface="+mn-ea"/>
                        <a:cs typeface="Times New Roman" pitchFamily="18" charset="0"/>
                      </a:endParaRPr>
                    </a:p>
                  </a:txBody>
                  <a:tcPr marT="45715" marB="45715">
                    <a:solidFill>
                      <a:srgbClr val="FFFFCC"/>
                    </a:solidFill>
                  </a:tcPr>
                </a:tc>
                <a:tc>
                  <a:txBody>
                    <a:bodyPr/>
                    <a:lstStyle/>
                    <a:p>
                      <a:r>
                        <a:rPr lang="en-US" sz="800" kern="1200" dirty="0" smtClean="0">
                          <a:solidFill>
                            <a:schemeClr val="dk1"/>
                          </a:solidFill>
                          <a:latin typeface="Times New Roman" pitchFamily="18" charset="0"/>
                          <a:ea typeface="+mn-ea"/>
                          <a:cs typeface="Times New Roman" pitchFamily="18" charset="0"/>
                        </a:rPr>
                        <a:t>Reimagine advising</a:t>
                      </a:r>
                      <a:r>
                        <a:rPr lang="en-US" sz="800" kern="1200" baseline="0" dirty="0" smtClean="0">
                          <a:solidFill>
                            <a:schemeClr val="dk1"/>
                          </a:solidFill>
                          <a:latin typeface="Times New Roman" pitchFamily="18" charset="0"/>
                          <a:ea typeface="+mn-ea"/>
                          <a:cs typeface="Times New Roman" pitchFamily="18" charset="0"/>
                        </a:rPr>
                        <a:t> and comprehensive approach to retention for first to second year (ongoing, with new First Year experience launching Fall 2014)</a:t>
                      </a:r>
                      <a:endParaRPr lang="en-US" sz="800" kern="1200" dirty="0">
                        <a:solidFill>
                          <a:schemeClr val="dk1"/>
                        </a:solidFill>
                        <a:latin typeface="Times New Roman" pitchFamily="18" charset="0"/>
                        <a:ea typeface="+mn-ea"/>
                        <a:cs typeface="Times New Roman" pitchFamily="18" charset="0"/>
                      </a:endParaRPr>
                    </a:p>
                  </a:txBody>
                  <a:tcPr marT="45715" marB="45715">
                    <a:solidFill>
                      <a:srgbClr val="FFFFCC"/>
                    </a:solidFill>
                  </a:tcPr>
                </a:tc>
                <a:tc>
                  <a:txBody>
                    <a:bodyPr/>
                    <a:lstStyle/>
                    <a:p>
                      <a:r>
                        <a:rPr lang="en-US" sz="800" kern="1200" dirty="0" smtClean="0">
                          <a:solidFill>
                            <a:schemeClr val="dk1"/>
                          </a:solidFill>
                          <a:latin typeface="Times New Roman" pitchFamily="18" charset="0"/>
                          <a:ea typeface="+mn-ea"/>
                          <a:cs typeface="Times New Roman" pitchFamily="18" charset="0"/>
                        </a:rPr>
                        <a:t>Ongoing</a:t>
                      </a:r>
                      <a:r>
                        <a:rPr lang="en-US" sz="800" kern="1200" baseline="0" dirty="0" smtClean="0">
                          <a:solidFill>
                            <a:schemeClr val="dk1"/>
                          </a:solidFill>
                          <a:latin typeface="Times New Roman" pitchFamily="18" charset="0"/>
                          <a:ea typeface="+mn-ea"/>
                          <a:cs typeface="Times New Roman" pitchFamily="18" charset="0"/>
                        </a:rPr>
                        <a:t> with specific start dates for each action step</a:t>
                      </a:r>
                      <a:endParaRPr lang="en-US" sz="800" kern="1200" dirty="0">
                        <a:solidFill>
                          <a:schemeClr val="dk1"/>
                        </a:solidFill>
                        <a:latin typeface="Times New Roman" pitchFamily="18" charset="0"/>
                        <a:ea typeface="+mn-ea"/>
                        <a:cs typeface="Times New Roman" pitchFamily="18" charset="0"/>
                      </a:endParaRPr>
                    </a:p>
                  </a:txBody>
                  <a:tcPr marT="45715" marB="45715">
                    <a:solidFill>
                      <a:srgbClr val="FFFFCC"/>
                    </a:solidFill>
                  </a:tcPr>
                </a:tc>
                <a:tc>
                  <a:txBody>
                    <a:bodyPr/>
                    <a:lstStyle/>
                    <a:p>
                      <a:r>
                        <a:rPr lang="en-US" sz="800" kern="1200" dirty="0" smtClean="0">
                          <a:solidFill>
                            <a:schemeClr val="dk1"/>
                          </a:solidFill>
                          <a:latin typeface="Times New Roman" pitchFamily="18" charset="0"/>
                          <a:ea typeface="+mn-ea"/>
                          <a:cs typeface="Times New Roman" pitchFamily="18" charset="0"/>
                        </a:rPr>
                        <a:t>54% FY retained fall to fall</a:t>
                      </a:r>
                    </a:p>
                    <a:p>
                      <a:r>
                        <a:rPr lang="en-US" sz="800" kern="1200" dirty="0" smtClean="0">
                          <a:solidFill>
                            <a:schemeClr val="dk1"/>
                          </a:solidFill>
                          <a:latin typeface="Times New Roman" pitchFamily="18" charset="0"/>
                          <a:ea typeface="+mn-ea"/>
                          <a:cs typeface="Times New Roman" pitchFamily="18" charset="0"/>
                        </a:rPr>
                        <a:t>(162/297)</a:t>
                      </a:r>
                      <a:endParaRPr lang="en-US" sz="800" kern="1200" dirty="0">
                        <a:solidFill>
                          <a:schemeClr val="dk1"/>
                        </a:solidFill>
                        <a:latin typeface="Times New Roman" pitchFamily="18" charset="0"/>
                        <a:ea typeface="+mn-ea"/>
                        <a:cs typeface="Times New Roman" pitchFamily="18" charset="0"/>
                      </a:endParaRPr>
                    </a:p>
                  </a:txBody>
                  <a:tcPr marT="45715" marB="45715">
                    <a:solidFill>
                      <a:srgbClr val="FFFFCC"/>
                    </a:solidFill>
                  </a:tcPr>
                </a:tc>
                <a:tc>
                  <a:txBody>
                    <a:bodyPr/>
                    <a:lstStyle/>
                    <a:p>
                      <a:r>
                        <a:rPr lang="en-US" sz="800" kern="1200" dirty="0" smtClean="0">
                          <a:solidFill>
                            <a:schemeClr val="dk1"/>
                          </a:solidFill>
                          <a:latin typeface="Times New Roman" pitchFamily="18" charset="0"/>
                          <a:ea typeface="+mn-ea"/>
                          <a:cs typeface="Times New Roman" pitchFamily="18" charset="0"/>
                        </a:rPr>
                        <a:t>65%</a:t>
                      </a:r>
                    </a:p>
                    <a:p>
                      <a:r>
                        <a:rPr lang="en-US" sz="800" kern="1200" dirty="0" smtClean="0">
                          <a:solidFill>
                            <a:schemeClr val="dk1"/>
                          </a:solidFill>
                          <a:latin typeface="Times New Roman" pitchFamily="18" charset="0"/>
                          <a:ea typeface="+mn-ea"/>
                          <a:cs typeface="Times New Roman" pitchFamily="18" charset="0"/>
                        </a:rPr>
                        <a:t>(260/400)</a:t>
                      </a:r>
                    </a:p>
                    <a:p>
                      <a:r>
                        <a:rPr lang="en-US" sz="800" kern="1200" dirty="0" smtClean="0">
                          <a:solidFill>
                            <a:schemeClr val="dk1"/>
                          </a:solidFill>
                          <a:latin typeface="Times New Roman" pitchFamily="18" charset="0"/>
                          <a:ea typeface="+mn-ea"/>
                          <a:cs typeface="Times New Roman" pitchFamily="18" charset="0"/>
                        </a:rPr>
                        <a:t>(+20 over current)</a:t>
                      </a:r>
                      <a:endParaRPr lang="en-US" sz="800" kern="1200" dirty="0">
                        <a:solidFill>
                          <a:schemeClr val="dk1"/>
                        </a:solidFill>
                        <a:latin typeface="Times New Roman" pitchFamily="18" charset="0"/>
                        <a:ea typeface="+mn-ea"/>
                        <a:cs typeface="Times New Roman" pitchFamily="18" charset="0"/>
                      </a:endParaRPr>
                    </a:p>
                  </a:txBody>
                  <a:tcPr marT="45715" marB="45715">
                    <a:solidFill>
                      <a:srgbClr val="FFFFCC"/>
                    </a:solidFill>
                  </a:tcPr>
                </a:tc>
                <a:tc>
                  <a:txBody>
                    <a:bodyPr/>
                    <a:lstStyle/>
                    <a:p>
                      <a:r>
                        <a:rPr lang="en-US" sz="800" dirty="0" smtClean="0">
                          <a:latin typeface="Times New Roman" pitchFamily="18" charset="0"/>
                          <a:cs typeface="Times New Roman" pitchFamily="18" charset="0"/>
                        </a:rPr>
                        <a:t>70%</a:t>
                      </a:r>
                    </a:p>
                    <a:p>
                      <a:r>
                        <a:rPr lang="en-US" sz="800" dirty="0" smtClean="0">
                          <a:latin typeface="Times New Roman" pitchFamily="18" charset="0"/>
                          <a:cs typeface="Times New Roman" pitchFamily="18" charset="0"/>
                        </a:rPr>
                        <a:t>(280/400)</a:t>
                      </a:r>
                    </a:p>
                    <a:p>
                      <a:r>
                        <a:rPr lang="en-US" sz="800" dirty="0" smtClean="0">
                          <a:latin typeface="Times New Roman" pitchFamily="18" charset="0"/>
                          <a:cs typeface="Times New Roman" pitchFamily="18" charset="0"/>
                        </a:rPr>
                        <a:t>(+40</a:t>
                      </a:r>
                      <a:r>
                        <a:rPr lang="en-US" sz="800" baseline="0" dirty="0" smtClean="0">
                          <a:latin typeface="Times New Roman" pitchFamily="18" charset="0"/>
                          <a:cs typeface="Times New Roman" pitchFamily="18" charset="0"/>
                        </a:rPr>
                        <a:t> over current)</a:t>
                      </a:r>
                      <a:endParaRPr lang="en-US" sz="800" dirty="0">
                        <a:latin typeface="Times New Roman" pitchFamily="18" charset="0"/>
                        <a:cs typeface="Times New Roman" pitchFamily="18" charset="0"/>
                      </a:endParaRPr>
                    </a:p>
                  </a:txBody>
                  <a:tcPr marT="45715" marB="45715">
                    <a:solidFill>
                      <a:srgbClr val="FFFFCC"/>
                    </a:solidFill>
                  </a:tcPr>
                </a:tc>
                <a:tc>
                  <a:txBody>
                    <a:bodyPr/>
                    <a:lstStyle/>
                    <a:p>
                      <a:r>
                        <a:rPr lang="en-US" sz="800" dirty="0" smtClean="0">
                          <a:latin typeface="Times New Roman" pitchFamily="18" charset="0"/>
                          <a:cs typeface="Times New Roman" pitchFamily="18" charset="0"/>
                        </a:rPr>
                        <a:t>75%</a:t>
                      </a:r>
                    </a:p>
                    <a:p>
                      <a:r>
                        <a:rPr lang="en-US" sz="800" dirty="0" smtClean="0">
                          <a:latin typeface="Times New Roman" pitchFamily="18" charset="0"/>
                          <a:cs typeface="Times New Roman" pitchFamily="18" charset="0"/>
                        </a:rPr>
                        <a:t>(300/400)</a:t>
                      </a:r>
                    </a:p>
                    <a:p>
                      <a:r>
                        <a:rPr lang="en-US" sz="800" dirty="0" smtClean="0">
                          <a:latin typeface="Times New Roman" pitchFamily="18" charset="0"/>
                          <a:cs typeface="Times New Roman" pitchFamily="18" charset="0"/>
                        </a:rPr>
                        <a:t>(+60</a:t>
                      </a:r>
                      <a:r>
                        <a:rPr lang="en-US" sz="800" baseline="0" dirty="0" smtClean="0">
                          <a:latin typeface="Times New Roman" pitchFamily="18" charset="0"/>
                          <a:cs typeface="Times New Roman" pitchFamily="18" charset="0"/>
                        </a:rPr>
                        <a:t> over current)</a:t>
                      </a:r>
                      <a:endParaRPr lang="en-US" sz="800" dirty="0">
                        <a:latin typeface="Times New Roman" pitchFamily="18" charset="0"/>
                        <a:cs typeface="Times New Roman" pitchFamily="18" charset="0"/>
                      </a:endParaRPr>
                    </a:p>
                  </a:txBody>
                  <a:tcPr marT="45715" marB="45715">
                    <a:solidFill>
                      <a:srgbClr val="FFFFCC"/>
                    </a:solidFill>
                  </a:tcPr>
                </a:tc>
              </a:tr>
              <a:tr h="774648">
                <a:tc>
                  <a:txBody>
                    <a:bodyPr/>
                    <a:lstStyle/>
                    <a:p>
                      <a:r>
                        <a:rPr lang="en-US" sz="800" b="1" kern="1200" dirty="0" smtClean="0">
                          <a:solidFill>
                            <a:schemeClr val="dk1"/>
                          </a:solidFill>
                          <a:latin typeface="Times New Roman" pitchFamily="18" charset="0"/>
                          <a:ea typeface="+mn-ea"/>
                          <a:cs typeface="Times New Roman" pitchFamily="18" charset="0"/>
                        </a:rPr>
                        <a:t>Early Childhood Education</a:t>
                      </a:r>
                      <a:endParaRPr lang="en-US" sz="800" b="1" kern="1200" dirty="0">
                        <a:solidFill>
                          <a:schemeClr val="dk1"/>
                        </a:solidFill>
                        <a:latin typeface="Times New Roman" pitchFamily="18" charset="0"/>
                        <a:ea typeface="+mn-ea"/>
                        <a:cs typeface="Times New Roman" pitchFamily="18" charset="0"/>
                      </a:endParaRPr>
                    </a:p>
                  </a:txBody>
                  <a:tcPr marT="45715" marB="45715">
                    <a:solidFill>
                      <a:srgbClr val="FFFFCC"/>
                    </a:solidFill>
                  </a:tcPr>
                </a:tc>
                <a:tc>
                  <a:txBody>
                    <a:bodyPr/>
                    <a:lstStyle/>
                    <a:p>
                      <a:r>
                        <a:rPr lang="en-US" sz="800" kern="1200" dirty="0" smtClean="0">
                          <a:solidFill>
                            <a:schemeClr val="dk1"/>
                          </a:solidFill>
                          <a:latin typeface="Times New Roman" pitchFamily="18" charset="0"/>
                          <a:ea typeface="+mn-ea"/>
                          <a:cs typeface="Times New Roman" pitchFamily="18" charset="0"/>
                        </a:rPr>
                        <a:t>Institutional Approvals</a:t>
                      </a:r>
                      <a:endParaRPr lang="en-US" sz="800" kern="1200" dirty="0">
                        <a:solidFill>
                          <a:schemeClr val="dk1"/>
                        </a:solidFill>
                        <a:latin typeface="Times New Roman" pitchFamily="18" charset="0"/>
                        <a:ea typeface="+mn-ea"/>
                        <a:cs typeface="Times New Roman" pitchFamily="18" charset="0"/>
                      </a:endParaRPr>
                    </a:p>
                  </a:txBody>
                  <a:tcPr marT="45715" marB="45715">
                    <a:solidFill>
                      <a:srgbClr val="FFFFCC"/>
                    </a:solidFill>
                  </a:tcPr>
                </a:tc>
                <a:tc>
                  <a:txBody>
                    <a:bodyPr/>
                    <a:lstStyle/>
                    <a:p>
                      <a:r>
                        <a:rPr lang="en-US" sz="800" kern="1200" dirty="0" smtClean="0">
                          <a:solidFill>
                            <a:schemeClr val="dk1"/>
                          </a:solidFill>
                          <a:latin typeface="Times New Roman" pitchFamily="18" charset="0"/>
                          <a:ea typeface="+mn-ea"/>
                          <a:cs typeface="Times New Roman" pitchFamily="18" charset="0"/>
                        </a:rPr>
                        <a:t>Recruit for Major</a:t>
                      </a:r>
                      <a:endParaRPr lang="en-US" sz="800" kern="1200" dirty="0">
                        <a:solidFill>
                          <a:schemeClr val="dk1"/>
                        </a:solidFill>
                        <a:latin typeface="Times New Roman" pitchFamily="18" charset="0"/>
                        <a:ea typeface="+mn-ea"/>
                        <a:cs typeface="Times New Roman" pitchFamily="18" charset="0"/>
                      </a:endParaRPr>
                    </a:p>
                  </a:txBody>
                  <a:tcPr marT="45715" marB="45715">
                    <a:solidFill>
                      <a:srgbClr val="FFFFCC"/>
                    </a:solidFill>
                  </a:tcPr>
                </a:tc>
                <a:tc>
                  <a:txBody>
                    <a:bodyPr/>
                    <a:lstStyle/>
                    <a:p>
                      <a:r>
                        <a:rPr lang="en-US" sz="800" kern="1200" dirty="0" smtClean="0">
                          <a:solidFill>
                            <a:schemeClr val="dk1"/>
                          </a:solidFill>
                          <a:latin typeface="Times New Roman" pitchFamily="18" charset="0"/>
                          <a:ea typeface="+mn-ea"/>
                          <a:cs typeface="Times New Roman" pitchFamily="18" charset="0"/>
                        </a:rPr>
                        <a:t>Launch initiative</a:t>
                      </a:r>
                      <a:endParaRPr lang="en-US" sz="800" kern="1200" dirty="0">
                        <a:solidFill>
                          <a:schemeClr val="dk1"/>
                        </a:solidFill>
                        <a:latin typeface="Times New Roman" pitchFamily="18" charset="0"/>
                        <a:ea typeface="+mn-ea"/>
                        <a:cs typeface="Times New Roman" pitchFamily="18" charset="0"/>
                      </a:endParaRPr>
                    </a:p>
                  </a:txBody>
                  <a:tcPr marT="45715" marB="45715">
                    <a:solidFill>
                      <a:srgbClr val="FFFFCC"/>
                    </a:solidFill>
                  </a:tcPr>
                </a:tc>
                <a:tc>
                  <a:txBody>
                    <a:bodyPr/>
                    <a:lstStyle/>
                    <a:p>
                      <a:r>
                        <a:rPr lang="en-US" sz="800" kern="1200" dirty="0" smtClean="0">
                          <a:solidFill>
                            <a:schemeClr val="dk1"/>
                          </a:solidFill>
                          <a:latin typeface="Times New Roman" pitchFamily="18" charset="0"/>
                          <a:ea typeface="+mn-ea"/>
                          <a:cs typeface="Times New Roman" pitchFamily="18" charset="0"/>
                        </a:rPr>
                        <a:t>Fall 2014</a:t>
                      </a:r>
                      <a:endParaRPr lang="en-US" sz="800" kern="1200" dirty="0">
                        <a:solidFill>
                          <a:schemeClr val="dk1"/>
                        </a:solidFill>
                        <a:latin typeface="Times New Roman" pitchFamily="18" charset="0"/>
                        <a:ea typeface="+mn-ea"/>
                        <a:cs typeface="Times New Roman" pitchFamily="18" charset="0"/>
                      </a:endParaRPr>
                    </a:p>
                  </a:txBody>
                  <a:tcPr marT="45715" marB="45715">
                    <a:solidFill>
                      <a:srgbClr val="FFFFCC"/>
                    </a:solidFill>
                  </a:tcPr>
                </a:tc>
                <a:tc>
                  <a:txBody>
                    <a:bodyPr/>
                    <a:lstStyle/>
                    <a:p>
                      <a:r>
                        <a:rPr lang="en-US" sz="800" kern="1200" dirty="0" smtClean="0">
                          <a:solidFill>
                            <a:schemeClr val="dk1"/>
                          </a:solidFill>
                          <a:latin typeface="Times New Roman" pitchFamily="18" charset="0"/>
                          <a:ea typeface="+mn-ea"/>
                          <a:cs typeface="Times New Roman" pitchFamily="18" charset="0"/>
                        </a:rPr>
                        <a:t>0 (53 students identified as intending</a:t>
                      </a:r>
                      <a:r>
                        <a:rPr lang="en-US" sz="800" kern="1200" baseline="0" dirty="0" smtClean="0">
                          <a:solidFill>
                            <a:schemeClr val="dk1"/>
                          </a:solidFill>
                          <a:latin typeface="Times New Roman" pitchFamily="18" charset="0"/>
                          <a:ea typeface="+mn-ea"/>
                          <a:cs typeface="Times New Roman" pitchFamily="18" charset="0"/>
                        </a:rPr>
                        <a:t> to major in Education)</a:t>
                      </a:r>
                      <a:endParaRPr lang="en-US" sz="800" kern="1200" dirty="0">
                        <a:solidFill>
                          <a:schemeClr val="dk1"/>
                        </a:solidFill>
                        <a:latin typeface="Times New Roman" pitchFamily="18" charset="0"/>
                        <a:ea typeface="+mn-ea"/>
                        <a:cs typeface="Times New Roman" pitchFamily="18" charset="0"/>
                      </a:endParaRPr>
                    </a:p>
                  </a:txBody>
                  <a:tcPr marT="45715" marB="45715">
                    <a:solidFill>
                      <a:srgbClr val="FFFFCC"/>
                    </a:solidFill>
                  </a:tcPr>
                </a:tc>
                <a:tc>
                  <a:txBody>
                    <a:bodyPr/>
                    <a:lstStyle/>
                    <a:p>
                      <a:r>
                        <a:rPr lang="en-US" sz="800" kern="1200" dirty="0" smtClean="0">
                          <a:solidFill>
                            <a:schemeClr val="dk1"/>
                          </a:solidFill>
                          <a:latin typeface="Times New Roman" pitchFamily="18" charset="0"/>
                          <a:ea typeface="+mn-ea"/>
                          <a:cs typeface="Times New Roman" pitchFamily="18" charset="0"/>
                        </a:rPr>
                        <a:t>15</a:t>
                      </a:r>
                      <a:endParaRPr lang="en-US" sz="800" kern="1200" dirty="0">
                        <a:solidFill>
                          <a:schemeClr val="dk1"/>
                        </a:solidFill>
                        <a:latin typeface="Times New Roman" pitchFamily="18" charset="0"/>
                        <a:ea typeface="+mn-ea"/>
                        <a:cs typeface="Times New Roman" pitchFamily="18" charset="0"/>
                      </a:endParaRPr>
                    </a:p>
                  </a:txBody>
                  <a:tcPr marT="45715" marB="45715">
                    <a:solidFill>
                      <a:srgbClr val="FFFFCC"/>
                    </a:solidFill>
                  </a:tcPr>
                </a:tc>
                <a:tc>
                  <a:txBody>
                    <a:bodyPr/>
                    <a:lstStyle/>
                    <a:p>
                      <a:r>
                        <a:rPr lang="en-US" sz="800" dirty="0" smtClean="0">
                          <a:latin typeface="Times New Roman" pitchFamily="18" charset="0"/>
                          <a:cs typeface="Times New Roman" pitchFamily="18" charset="0"/>
                        </a:rPr>
                        <a:t>20</a:t>
                      </a:r>
                      <a:endParaRPr lang="en-US" sz="800" dirty="0">
                        <a:latin typeface="Times New Roman" pitchFamily="18" charset="0"/>
                        <a:cs typeface="Times New Roman" pitchFamily="18" charset="0"/>
                      </a:endParaRPr>
                    </a:p>
                  </a:txBody>
                  <a:tcPr marT="45715" marB="45715">
                    <a:solidFill>
                      <a:srgbClr val="FFFFCC"/>
                    </a:solidFill>
                  </a:tcPr>
                </a:tc>
                <a:tc>
                  <a:txBody>
                    <a:bodyPr/>
                    <a:lstStyle/>
                    <a:p>
                      <a:r>
                        <a:rPr lang="en-US" sz="800" dirty="0" smtClean="0">
                          <a:latin typeface="Times New Roman" pitchFamily="18" charset="0"/>
                          <a:cs typeface="Times New Roman" pitchFamily="18" charset="0"/>
                        </a:rPr>
                        <a:t>30</a:t>
                      </a:r>
                      <a:endParaRPr lang="en-US" sz="800" dirty="0">
                        <a:latin typeface="Times New Roman" pitchFamily="18" charset="0"/>
                        <a:cs typeface="Times New Roman" pitchFamily="18" charset="0"/>
                      </a:endParaRPr>
                    </a:p>
                  </a:txBody>
                  <a:tcPr marT="45715" marB="45715">
                    <a:solidFill>
                      <a:srgbClr val="FFFFCC"/>
                    </a:solidFill>
                  </a:tcPr>
                </a:tc>
              </a:tr>
              <a:tr h="774648">
                <a:tc>
                  <a:txBody>
                    <a:bodyPr/>
                    <a:lstStyle/>
                    <a:p>
                      <a:pPr marL="0" algn="l" defTabSz="914400" rtl="0" eaLnBrk="1" latinLnBrk="0" hangingPunct="1"/>
                      <a:r>
                        <a:rPr lang="en-US" sz="800" b="1" kern="1200" dirty="0" smtClean="0">
                          <a:solidFill>
                            <a:schemeClr val="dk1"/>
                          </a:solidFill>
                          <a:latin typeface="Times New Roman" pitchFamily="18" charset="0"/>
                          <a:ea typeface="+mn-ea"/>
                          <a:cs typeface="Times New Roman" pitchFamily="18" charset="0"/>
                        </a:rPr>
                        <a:t>Science</a:t>
                      </a:r>
                      <a:r>
                        <a:rPr lang="en-US" sz="800" b="1" kern="1200" baseline="0" dirty="0" smtClean="0">
                          <a:solidFill>
                            <a:schemeClr val="dk1"/>
                          </a:solidFill>
                          <a:latin typeface="Times New Roman" pitchFamily="18" charset="0"/>
                          <a:ea typeface="+mn-ea"/>
                          <a:cs typeface="Times New Roman" pitchFamily="18" charset="0"/>
                        </a:rPr>
                        <a:t> Pedagogy</a:t>
                      </a:r>
                      <a:endParaRPr lang="en-US" sz="800" b="1" kern="1200" dirty="0">
                        <a:solidFill>
                          <a:schemeClr val="dk1"/>
                        </a:solidFill>
                        <a:latin typeface="Times New Roman" pitchFamily="18" charset="0"/>
                        <a:ea typeface="+mn-ea"/>
                        <a:cs typeface="Times New Roman" pitchFamily="18" charset="0"/>
                      </a:endParaRPr>
                    </a:p>
                  </a:txBody>
                  <a:tcPr marT="45715" marB="45715">
                    <a:solidFill>
                      <a:srgbClr val="FFFFCC"/>
                    </a:solidFill>
                  </a:tcPr>
                </a:tc>
                <a:tc>
                  <a:txBody>
                    <a:bodyPr/>
                    <a:lstStyle/>
                    <a:p>
                      <a:pPr marL="0" algn="l" defTabSz="914400" rtl="0" eaLnBrk="1" latinLnBrk="0" hangingPunct="1"/>
                      <a:r>
                        <a:rPr lang="en-US" sz="800" kern="1200" dirty="0" smtClean="0">
                          <a:solidFill>
                            <a:schemeClr val="dk1"/>
                          </a:solidFill>
                          <a:latin typeface="Times New Roman" pitchFamily="18" charset="0"/>
                          <a:ea typeface="+mn-ea"/>
                          <a:cs typeface="Times New Roman" pitchFamily="18" charset="0"/>
                        </a:rPr>
                        <a:t>Leverage</a:t>
                      </a:r>
                      <a:r>
                        <a:rPr lang="en-US" sz="800" kern="1200" baseline="0" dirty="0" smtClean="0">
                          <a:solidFill>
                            <a:schemeClr val="dk1"/>
                          </a:solidFill>
                          <a:latin typeface="Times New Roman" pitchFamily="18" charset="0"/>
                          <a:ea typeface="+mn-ea"/>
                          <a:cs typeface="Times New Roman" pitchFamily="18" charset="0"/>
                        </a:rPr>
                        <a:t> Luce Program Relationships</a:t>
                      </a:r>
                      <a:endParaRPr lang="en-US" sz="800" kern="1200" dirty="0">
                        <a:solidFill>
                          <a:schemeClr val="dk1"/>
                        </a:solidFill>
                        <a:latin typeface="Times New Roman" pitchFamily="18" charset="0"/>
                        <a:ea typeface="+mn-ea"/>
                        <a:cs typeface="Times New Roman" pitchFamily="18" charset="0"/>
                      </a:endParaRPr>
                    </a:p>
                  </a:txBody>
                  <a:tcPr marT="45715" marB="45715">
                    <a:solidFill>
                      <a:srgbClr val="FFFFCC"/>
                    </a:solidFill>
                  </a:tcPr>
                </a:tc>
                <a:tc>
                  <a:txBody>
                    <a:bodyPr/>
                    <a:lstStyle/>
                    <a:p>
                      <a:pPr marL="0" algn="l" defTabSz="914400" rtl="0" eaLnBrk="1" latinLnBrk="0" hangingPunct="1"/>
                      <a:r>
                        <a:rPr lang="en-US" sz="800" kern="1200" dirty="0" smtClean="0">
                          <a:solidFill>
                            <a:schemeClr val="dk1"/>
                          </a:solidFill>
                          <a:latin typeface="Times New Roman" pitchFamily="18" charset="0"/>
                          <a:ea typeface="+mn-ea"/>
                          <a:cs typeface="Times New Roman" pitchFamily="18" charset="0"/>
                        </a:rPr>
                        <a:t>Emphasize undergraduate research opportunities with faculty as appropriate</a:t>
                      </a:r>
                      <a:endParaRPr lang="en-US" sz="800" kern="1200" dirty="0">
                        <a:solidFill>
                          <a:schemeClr val="dk1"/>
                        </a:solidFill>
                        <a:latin typeface="Times New Roman" pitchFamily="18" charset="0"/>
                        <a:ea typeface="+mn-ea"/>
                        <a:cs typeface="Times New Roman" pitchFamily="18" charset="0"/>
                      </a:endParaRPr>
                    </a:p>
                  </a:txBody>
                  <a:tcPr marT="45715" marB="45715">
                    <a:solidFill>
                      <a:srgbClr val="FFFFCC"/>
                    </a:solidFill>
                  </a:tcPr>
                </a:tc>
                <a:tc>
                  <a:txBody>
                    <a:bodyPr/>
                    <a:lstStyle/>
                    <a:p>
                      <a:pPr marL="0" algn="l" defTabSz="914400" rtl="0" eaLnBrk="1" latinLnBrk="0" hangingPunct="1"/>
                      <a:r>
                        <a:rPr lang="en-US" sz="800" kern="1200" dirty="0" smtClean="0">
                          <a:solidFill>
                            <a:schemeClr val="dk1"/>
                          </a:solidFill>
                          <a:latin typeface="Times New Roman" pitchFamily="18" charset="0"/>
                          <a:ea typeface="+mn-ea"/>
                          <a:cs typeface="Times New Roman" pitchFamily="18" charset="0"/>
                        </a:rPr>
                        <a:t>Support</a:t>
                      </a:r>
                      <a:r>
                        <a:rPr lang="en-US" sz="800" kern="1200" baseline="0" dirty="0" smtClean="0">
                          <a:solidFill>
                            <a:schemeClr val="dk1"/>
                          </a:solidFill>
                          <a:latin typeface="Times New Roman" pitchFamily="18" charset="0"/>
                          <a:ea typeface="+mn-ea"/>
                          <a:cs typeface="Times New Roman" pitchFamily="18" charset="0"/>
                        </a:rPr>
                        <a:t> expansion of innovative science pedagogies</a:t>
                      </a:r>
                      <a:endParaRPr lang="en-US" sz="800" kern="1200" dirty="0">
                        <a:solidFill>
                          <a:schemeClr val="dk1"/>
                        </a:solidFill>
                        <a:latin typeface="Times New Roman" pitchFamily="18" charset="0"/>
                        <a:ea typeface="+mn-ea"/>
                        <a:cs typeface="Times New Roman" pitchFamily="18" charset="0"/>
                      </a:endParaRPr>
                    </a:p>
                  </a:txBody>
                  <a:tcPr marT="45715" marB="45715">
                    <a:solidFill>
                      <a:srgbClr val="FFFFCC"/>
                    </a:solidFill>
                  </a:tcPr>
                </a:tc>
                <a:tc>
                  <a:txBody>
                    <a:bodyPr/>
                    <a:lstStyle/>
                    <a:p>
                      <a:pPr marL="0" algn="l" defTabSz="914400" rtl="0" eaLnBrk="1" latinLnBrk="0" hangingPunct="1"/>
                      <a:r>
                        <a:rPr lang="en-US" sz="800" kern="1200" dirty="0" smtClean="0">
                          <a:solidFill>
                            <a:schemeClr val="dk1"/>
                          </a:solidFill>
                          <a:latin typeface="Times New Roman" pitchFamily="18" charset="0"/>
                          <a:ea typeface="+mn-ea"/>
                          <a:cs typeface="Times New Roman" pitchFamily="18" charset="0"/>
                        </a:rPr>
                        <a:t>Fall</a:t>
                      </a:r>
                      <a:r>
                        <a:rPr lang="en-US" sz="800" kern="1200" baseline="0" dirty="0" smtClean="0">
                          <a:solidFill>
                            <a:schemeClr val="dk1"/>
                          </a:solidFill>
                          <a:latin typeface="Times New Roman" pitchFamily="18" charset="0"/>
                          <a:ea typeface="+mn-ea"/>
                          <a:cs typeface="Times New Roman" pitchFamily="18" charset="0"/>
                        </a:rPr>
                        <a:t> 2013</a:t>
                      </a:r>
                      <a:endParaRPr lang="en-US" sz="800" kern="1200" dirty="0">
                        <a:solidFill>
                          <a:schemeClr val="dk1"/>
                        </a:solidFill>
                        <a:latin typeface="Times New Roman" pitchFamily="18" charset="0"/>
                        <a:ea typeface="+mn-ea"/>
                        <a:cs typeface="Times New Roman" pitchFamily="18" charset="0"/>
                      </a:endParaRPr>
                    </a:p>
                  </a:txBody>
                  <a:tcPr marT="45715" marB="45715">
                    <a:solidFill>
                      <a:srgbClr val="FFFFCC"/>
                    </a:solidFill>
                  </a:tcPr>
                </a:tc>
                <a:tc>
                  <a:txBody>
                    <a:bodyPr/>
                    <a:lstStyle/>
                    <a:p>
                      <a:pPr marL="0" algn="l" defTabSz="914400" rtl="0" eaLnBrk="1" latinLnBrk="0" hangingPunct="1"/>
                      <a:endParaRPr lang="en-US" sz="800" kern="1200" dirty="0">
                        <a:solidFill>
                          <a:schemeClr val="dk1"/>
                        </a:solidFill>
                        <a:latin typeface="Times New Roman" pitchFamily="18" charset="0"/>
                        <a:ea typeface="+mn-ea"/>
                        <a:cs typeface="Times New Roman" pitchFamily="18" charset="0"/>
                      </a:endParaRPr>
                    </a:p>
                  </a:txBody>
                  <a:tcPr marT="45715" marB="45715">
                    <a:solidFill>
                      <a:srgbClr val="FFFFCC"/>
                    </a:solidFill>
                  </a:tcPr>
                </a:tc>
                <a:tc>
                  <a:txBody>
                    <a:bodyPr/>
                    <a:lstStyle/>
                    <a:p>
                      <a:pPr marL="0" algn="l" defTabSz="914400" rtl="0" eaLnBrk="1" latinLnBrk="0" hangingPunct="1"/>
                      <a:endParaRPr lang="en-US" sz="800" kern="1200" dirty="0">
                        <a:solidFill>
                          <a:schemeClr val="dk1"/>
                        </a:solidFill>
                        <a:latin typeface="Times New Roman" pitchFamily="18" charset="0"/>
                        <a:ea typeface="+mn-ea"/>
                        <a:cs typeface="Times New Roman" pitchFamily="18" charset="0"/>
                      </a:endParaRPr>
                    </a:p>
                  </a:txBody>
                  <a:tcPr marT="45715" marB="45715">
                    <a:solidFill>
                      <a:srgbClr val="FFFFCC"/>
                    </a:solidFill>
                  </a:tcPr>
                </a:tc>
                <a:tc>
                  <a:txBody>
                    <a:bodyPr/>
                    <a:lstStyle/>
                    <a:p>
                      <a:pPr marL="0" algn="l" defTabSz="914400" rtl="0" eaLnBrk="1" latinLnBrk="0" hangingPunct="1"/>
                      <a:endParaRPr lang="en-US" sz="800" kern="1200" dirty="0">
                        <a:solidFill>
                          <a:schemeClr val="dk1"/>
                        </a:solidFill>
                        <a:latin typeface="Times New Roman" pitchFamily="18" charset="0"/>
                        <a:ea typeface="+mn-ea"/>
                        <a:cs typeface="Times New Roman" pitchFamily="18" charset="0"/>
                      </a:endParaRPr>
                    </a:p>
                  </a:txBody>
                  <a:tcPr marT="45715" marB="45715">
                    <a:solidFill>
                      <a:srgbClr val="FFFFCC"/>
                    </a:solidFill>
                  </a:tcPr>
                </a:tc>
                <a:tc>
                  <a:txBody>
                    <a:bodyPr/>
                    <a:lstStyle/>
                    <a:p>
                      <a:pPr marL="0" algn="l" defTabSz="914400" rtl="0" eaLnBrk="1" latinLnBrk="0" hangingPunct="1"/>
                      <a:endParaRPr lang="en-US" sz="800" kern="1200" dirty="0">
                        <a:solidFill>
                          <a:schemeClr val="dk1"/>
                        </a:solidFill>
                        <a:latin typeface="Times New Roman" pitchFamily="18" charset="0"/>
                        <a:ea typeface="+mn-ea"/>
                        <a:cs typeface="Times New Roman" pitchFamily="18" charset="0"/>
                      </a:endParaRPr>
                    </a:p>
                  </a:txBody>
                  <a:tcPr marT="45715" marB="45715">
                    <a:solidFill>
                      <a:srgbClr val="FFFFCC"/>
                    </a:solidFill>
                  </a:tcPr>
                </a:tc>
              </a:tr>
              <a:tr h="774648">
                <a:tc>
                  <a:txBody>
                    <a:bodyPr/>
                    <a:lstStyle/>
                    <a:p>
                      <a:pPr marL="0" algn="l" defTabSz="914400" rtl="0" eaLnBrk="1" latinLnBrk="0" hangingPunct="1"/>
                      <a:r>
                        <a:rPr lang="en-US" sz="800" b="1" kern="1200" dirty="0" smtClean="0">
                          <a:solidFill>
                            <a:schemeClr val="dk1"/>
                          </a:solidFill>
                          <a:latin typeface="Times New Roman" pitchFamily="18" charset="0"/>
                          <a:ea typeface="+mn-ea"/>
                          <a:cs typeface="Times New Roman" pitchFamily="18" charset="0"/>
                        </a:rPr>
                        <a:t>Psychology</a:t>
                      </a:r>
                      <a:r>
                        <a:rPr lang="en-US" sz="800" b="1" kern="1200" baseline="0" dirty="0" smtClean="0">
                          <a:solidFill>
                            <a:schemeClr val="dk1"/>
                          </a:solidFill>
                          <a:latin typeface="Times New Roman" pitchFamily="18" charset="0"/>
                          <a:ea typeface="+mn-ea"/>
                          <a:cs typeface="Times New Roman" pitchFamily="18" charset="0"/>
                        </a:rPr>
                        <a:t> / Counseling Cluster</a:t>
                      </a:r>
                      <a:endParaRPr lang="en-US" sz="800" b="1" kern="1200" dirty="0">
                        <a:solidFill>
                          <a:schemeClr val="dk1"/>
                        </a:solidFill>
                        <a:latin typeface="Times New Roman" pitchFamily="18" charset="0"/>
                        <a:ea typeface="+mn-ea"/>
                        <a:cs typeface="Times New Roman" pitchFamily="18" charset="0"/>
                      </a:endParaRPr>
                    </a:p>
                  </a:txBody>
                  <a:tcPr marT="45715" marB="45715">
                    <a:solidFill>
                      <a:srgbClr val="FFFFCC"/>
                    </a:solidFill>
                  </a:tcPr>
                </a:tc>
                <a:tc>
                  <a:txBody>
                    <a:bodyPr/>
                    <a:lstStyle/>
                    <a:p>
                      <a:pPr marL="0" algn="l" defTabSz="914400" rtl="0" eaLnBrk="1" latinLnBrk="0" hangingPunct="1"/>
                      <a:r>
                        <a:rPr lang="en-US" sz="800" kern="1200" dirty="0" smtClean="0">
                          <a:solidFill>
                            <a:schemeClr val="dk1"/>
                          </a:solidFill>
                          <a:latin typeface="Times New Roman" pitchFamily="18" charset="0"/>
                          <a:ea typeface="+mn-ea"/>
                          <a:cs typeface="Times New Roman" pitchFamily="18" charset="0"/>
                        </a:rPr>
                        <a:t>Launch new Human Relations programming</a:t>
                      </a:r>
                      <a:endParaRPr lang="en-US" sz="800" kern="1200" dirty="0">
                        <a:solidFill>
                          <a:schemeClr val="dk1"/>
                        </a:solidFill>
                        <a:latin typeface="Times New Roman" pitchFamily="18" charset="0"/>
                        <a:ea typeface="+mn-ea"/>
                        <a:cs typeface="Times New Roman" pitchFamily="18" charset="0"/>
                      </a:endParaRPr>
                    </a:p>
                  </a:txBody>
                  <a:tcPr marT="45715" marB="45715">
                    <a:solidFill>
                      <a:srgbClr val="FFFFCC"/>
                    </a:solidFill>
                  </a:tcPr>
                </a:tc>
                <a:tc>
                  <a:txBody>
                    <a:bodyPr/>
                    <a:lstStyle/>
                    <a:p>
                      <a:pPr marL="0" algn="l" defTabSz="914400" rtl="0" eaLnBrk="1" latinLnBrk="0" hangingPunct="1"/>
                      <a:r>
                        <a:rPr lang="en-US" sz="800" kern="1200" dirty="0" smtClean="0">
                          <a:solidFill>
                            <a:schemeClr val="dk1"/>
                          </a:solidFill>
                          <a:latin typeface="Times New Roman" pitchFamily="18" charset="0"/>
                          <a:ea typeface="+mn-ea"/>
                          <a:cs typeface="Times New Roman" pitchFamily="18" charset="0"/>
                        </a:rPr>
                        <a:t>Launch CAS</a:t>
                      </a:r>
                      <a:r>
                        <a:rPr lang="en-US" sz="800" kern="1200" baseline="0" dirty="0" smtClean="0">
                          <a:solidFill>
                            <a:schemeClr val="dk1"/>
                          </a:solidFill>
                          <a:latin typeface="Times New Roman" pitchFamily="18" charset="0"/>
                          <a:ea typeface="+mn-ea"/>
                          <a:cs typeface="Times New Roman" pitchFamily="18" charset="0"/>
                        </a:rPr>
                        <a:t> Psychology program to EDU Counseling program articulation</a:t>
                      </a:r>
                      <a:endParaRPr lang="en-US" sz="800" kern="1200" dirty="0">
                        <a:solidFill>
                          <a:schemeClr val="dk1"/>
                        </a:solidFill>
                        <a:latin typeface="Times New Roman" pitchFamily="18" charset="0"/>
                        <a:ea typeface="+mn-ea"/>
                        <a:cs typeface="Times New Roman" pitchFamily="18" charset="0"/>
                      </a:endParaRPr>
                    </a:p>
                  </a:txBody>
                  <a:tcPr marT="45715" marB="45715">
                    <a:solidFill>
                      <a:srgbClr val="FFFFCC"/>
                    </a:solidFill>
                  </a:tcPr>
                </a:tc>
                <a:tc>
                  <a:txBody>
                    <a:bodyPr/>
                    <a:lstStyle/>
                    <a:p>
                      <a:pPr marL="0" algn="l" defTabSz="914400" rtl="0" eaLnBrk="1" latinLnBrk="0" hangingPunct="1"/>
                      <a:endParaRPr lang="en-US" sz="800" kern="1200" dirty="0">
                        <a:solidFill>
                          <a:schemeClr val="dk1"/>
                        </a:solidFill>
                        <a:latin typeface="Times New Roman" pitchFamily="18" charset="0"/>
                        <a:ea typeface="+mn-ea"/>
                        <a:cs typeface="Times New Roman" pitchFamily="18" charset="0"/>
                      </a:endParaRPr>
                    </a:p>
                  </a:txBody>
                  <a:tcPr marT="45715" marB="45715">
                    <a:solidFill>
                      <a:srgbClr val="FFFFCC"/>
                    </a:solidFill>
                  </a:tcPr>
                </a:tc>
                <a:tc>
                  <a:txBody>
                    <a:bodyPr/>
                    <a:lstStyle/>
                    <a:p>
                      <a:pPr marL="0" algn="l" defTabSz="914400" rtl="0" eaLnBrk="1" latinLnBrk="0" hangingPunct="1"/>
                      <a:r>
                        <a:rPr lang="en-US" sz="800" kern="1200" dirty="0" smtClean="0">
                          <a:solidFill>
                            <a:schemeClr val="dk1"/>
                          </a:solidFill>
                          <a:latin typeface="Times New Roman" pitchFamily="18" charset="0"/>
                          <a:ea typeface="+mn-ea"/>
                          <a:cs typeface="Times New Roman" pitchFamily="18" charset="0"/>
                        </a:rPr>
                        <a:t>Fall 2014</a:t>
                      </a:r>
                      <a:endParaRPr lang="en-US" sz="800" kern="1200" dirty="0">
                        <a:solidFill>
                          <a:schemeClr val="dk1"/>
                        </a:solidFill>
                        <a:latin typeface="Times New Roman" pitchFamily="18" charset="0"/>
                        <a:ea typeface="+mn-ea"/>
                        <a:cs typeface="Times New Roman" pitchFamily="18" charset="0"/>
                      </a:endParaRPr>
                    </a:p>
                  </a:txBody>
                  <a:tcPr marT="45715" marB="45715">
                    <a:solidFill>
                      <a:srgbClr val="FFFFCC"/>
                    </a:solidFill>
                  </a:tcPr>
                </a:tc>
                <a:tc>
                  <a:txBody>
                    <a:bodyPr/>
                    <a:lstStyle/>
                    <a:p>
                      <a:pPr marL="0" algn="l" defTabSz="914400" rtl="0" eaLnBrk="1" latinLnBrk="0" hangingPunct="1"/>
                      <a:r>
                        <a:rPr lang="en-US" sz="800" kern="1200" dirty="0" smtClean="0">
                          <a:solidFill>
                            <a:schemeClr val="dk1"/>
                          </a:solidFill>
                          <a:latin typeface="Times New Roman" pitchFamily="18" charset="0"/>
                          <a:ea typeface="+mn-ea"/>
                          <a:cs typeface="Times New Roman" pitchFamily="18" charset="0"/>
                        </a:rPr>
                        <a:t>107 (79 HUMR majors; 28 PSYC majors)</a:t>
                      </a:r>
                      <a:endParaRPr lang="en-US" sz="800" kern="1200" dirty="0">
                        <a:solidFill>
                          <a:schemeClr val="dk1"/>
                        </a:solidFill>
                        <a:latin typeface="Times New Roman" pitchFamily="18" charset="0"/>
                        <a:ea typeface="+mn-ea"/>
                        <a:cs typeface="Times New Roman" pitchFamily="18" charset="0"/>
                      </a:endParaRPr>
                    </a:p>
                  </a:txBody>
                  <a:tcPr marT="45715" marB="45715">
                    <a:solidFill>
                      <a:srgbClr val="FFFFCC"/>
                    </a:solidFill>
                  </a:tcPr>
                </a:tc>
                <a:tc>
                  <a:txBody>
                    <a:bodyPr/>
                    <a:lstStyle/>
                    <a:p>
                      <a:pPr marL="0" algn="l" defTabSz="914400" rtl="0" eaLnBrk="1" latinLnBrk="0" hangingPunct="1"/>
                      <a:r>
                        <a:rPr lang="en-US" sz="800" kern="1200" dirty="0" smtClean="0">
                          <a:solidFill>
                            <a:schemeClr val="dk1"/>
                          </a:solidFill>
                          <a:latin typeface="Times New Roman" pitchFamily="18" charset="0"/>
                          <a:ea typeface="+mn-ea"/>
                          <a:cs typeface="Times New Roman" pitchFamily="18" charset="0"/>
                        </a:rPr>
                        <a:t>+ 10 (117 majors)</a:t>
                      </a:r>
                      <a:endParaRPr lang="en-US" sz="800" kern="1200" dirty="0">
                        <a:solidFill>
                          <a:schemeClr val="dk1"/>
                        </a:solidFill>
                        <a:latin typeface="Times New Roman" pitchFamily="18" charset="0"/>
                        <a:ea typeface="+mn-ea"/>
                        <a:cs typeface="Times New Roman" pitchFamily="18" charset="0"/>
                      </a:endParaRPr>
                    </a:p>
                  </a:txBody>
                  <a:tcPr marT="45715" marB="45715">
                    <a:solidFill>
                      <a:srgbClr val="FFFFCC"/>
                    </a:solidFill>
                  </a:tcPr>
                </a:tc>
                <a:tc>
                  <a:txBody>
                    <a:bodyPr/>
                    <a:lstStyle/>
                    <a:p>
                      <a:pPr marL="0" algn="l" defTabSz="914400" rtl="0" eaLnBrk="1" latinLnBrk="0" hangingPunct="1"/>
                      <a:r>
                        <a:rPr lang="en-US" sz="800" kern="1200" dirty="0" smtClean="0">
                          <a:solidFill>
                            <a:schemeClr val="dk1"/>
                          </a:solidFill>
                          <a:latin typeface="Times New Roman" pitchFamily="18" charset="0"/>
                          <a:ea typeface="+mn-ea"/>
                          <a:cs typeface="Times New Roman" pitchFamily="18" charset="0"/>
                        </a:rPr>
                        <a:t>+15</a:t>
                      </a:r>
                      <a:r>
                        <a:rPr lang="en-US" sz="800" kern="1200" baseline="0" dirty="0" smtClean="0">
                          <a:solidFill>
                            <a:schemeClr val="dk1"/>
                          </a:solidFill>
                          <a:latin typeface="Times New Roman" pitchFamily="18" charset="0"/>
                          <a:ea typeface="+mn-ea"/>
                          <a:cs typeface="Times New Roman" pitchFamily="18" charset="0"/>
                        </a:rPr>
                        <a:t> (132 majors)</a:t>
                      </a:r>
                      <a:endParaRPr lang="en-US" sz="800" kern="1200" dirty="0">
                        <a:solidFill>
                          <a:schemeClr val="dk1"/>
                        </a:solidFill>
                        <a:latin typeface="Times New Roman" pitchFamily="18" charset="0"/>
                        <a:ea typeface="+mn-ea"/>
                        <a:cs typeface="Times New Roman" pitchFamily="18" charset="0"/>
                      </a:endParaRPr>
                    </a:p>
                  </a:txBody>
                  <a:tcPr marT="45715" marB="45715">
                    <a:solidFill>
                      <a:srgbClr val="FFFFCC"/>
                    </a:solidFill>
                  </a:tcPr>
                </a:tc>
                <a:tc>
                  <a:txBody>
                    <a:bodyPr/>
                    <a:lstStyle/>
                    <a:p>
                      <a:pPr marL="0" algn="l" defTabSz="914400" rtl="0" eaLnBrk="1" latinLnBrk="0" hangingPunct="1"/>
                      <a:r>
                        <a:rPr lang="en-US" sz="800" kern="1200" dirty="0" smtClean="0">
                          <a:solidFill>
                            <a:schemeClr val="dk1"/>
                          </a:solidFill>
                          <a:latin typeface="Times New Roman" pitchFamily="18" charset="0"/>
                          <a:ea typeface="+mn-ea"/>
                          <a:cs typeface="Times New Roman" pitchFamily="18" charset="0"/>
                        </a:rPr>
                        <a:t>+20 (152 majors)</a:t>
                      </a:r>
                      <a:endParaRPr lang="en-US" sz="800" kern="1200" dirty="0">
                        <a:solidFill>
                          <a:schemeClr val="dk1"/>
                        </a:solidFill>
                        <a:latin typeface="Times New Roman" pitchFamily="18" charset="0"/>
                        <a:ea typeface="+mn-ea"/>
                        <a:cs typeface="Times New Roman" pitchFamily="18" charset="0"/>
                      </a:endParaRPr>
                    </a:p>
                  </a:txBody>
                  <a:tcPr marT="45715" marB="45715">
                    <a:solidFill>
                      <a:srgbClr val="FFFFCC"/>
                    </a:solidFill>
                  </a:tcPr>
                </a:tc>
              </a:tr>
              <a:tr h="1123244">
                <a:tc>
                  <a:txBody>
                    <a:bodyPr/>
                    <a:lstStyle/>
                    <a:p>
                      <a:pPr marL="0" algn="l" defTabSz="914400" rtl="0" eaLnBrk="1" latinLnBrk="0" hangingPunct="1"/>
                      <a:r>
                        <a:rPr lang="en-US" sz="800" b="1" kern="1200" dirty="0" smtClean="0">
                          <a:solidFill>
                            <a:schemeClr val="dk1"/>
                          </a:solidFill>
                          <a:latin typeface="Times New Roman" pitchFamily="18" charset="0"/>
                          <a:ea typeface="+mn-ea"/>
                          <a:cs typeface="Times New Roman" pitchFamily="18" charset="0"/>
                        </a:rPr>
                        <a:t>International</a:t>
                      </a:r>
                      <a:r>
                        <a:rPr lang="en-US" sz="800" b="1" kern="1200" baseline="0" dirty="0" smtClean="0">
                          <a:solidFill>
                            <a:schemeClr val="dk1"/>
                          </a:solidFill>
                          <a:latin typeface="Times New Roman" pitchFamily="18" charset="0"/>
                          <a:ea typeface="+mn-ea"/>
                          <a:cs typeface="Times New Roman" pitchFamily="18" charset="0"/>
                        </a:rPr>
                        <a:t> Affairs</a:t>
                      </a:r>
                      <a:endParaRPr lang="en-US" sz="800" b="1" kern="1200" dirty="0">
                        <a:solidFill>
                          <a:schemeClr val="dk1"/>
                        </a:solidFill>
                        <a:latin typeface="Times New Roman" pitchFamily="18" charset="0"/>
                        <a:ea typeface="+mn-ea"/>
                        <a:cs typeface="Times New Roman" pitchFamily="18" charset="0"/>
                      </a:endParaRPr>
                    </a:p>
                  </a:txBody>
                  <a:tcPr marT="45715" marB="45715">
                    <a:solidFill>
                      <a:srgbClr val="FFFFCC"/>
                    </a:solidFill>
                  </a:tcPr>
                </a:tc>
                <a:tc>
                  <a:txBody>
                    <a:bodyPr/>
                    <a:lstStyle/>
                    <a:p>
                      <a:pPr marL="0" algn="l" defTabSz="914400" rtl="0" eaLnBrk="1" latinLnBrk="0" hangingPunct="1"/>
                      <a:r>
                        <a:rPr lang="en-US" sz="800" kern="1200" dirty="0" smtClean="0">
                          <a:solidFill>
                            <a:schemeClr val="dk1"/>
                          </a:solidFill>
                          <a:latin typeface="Times New Roman" pitchFamily="18" charset="0"/>
                          <a:ea typeface="+mn-ea"/>
                          <a:cs typeface="Times New Roman" pitchFamily="18" charset="0"/>
                        </a:rPr>
                        <a:t>Create</a:t>
                      </a:r>
                      <a:r>
                        <a:rPr lang="en-US" sz="800" kern="1200" baseline="0" dirty="0" smtClean="0">
                          <a:solidFill>
                            <a:schemeClr val="dk1"/>
                          </a:solidFill>
                          <a:latin typeface="Times New Roman" pitchFamily="18" charset="0"/>
                          <a:ea typeface="+mn-ea"/>
                          <a:cs typeface="Times New Roman" pitchFamily="18" charset="0"/>
                        </a:rPr>
                        <a:t> strategic program plan incorporating interdisciplinary approaches involving political science, history, and social sciences</a:t>
                      </a:r>
                      <a:endParaRPr lang="en-US" sz="800" kern="1200" dirty="0">
                        <a:solidFill>
                          <a:schemeClr val="dk1"/>
                        </a:solidFill>
                        <a:latin typeface="Times New Roman" pitchFamily="18" charset="0"/>
                        <a:ea typeface="+mn-ea"/>
                        <a:cs typeface="Times New Roman" pitchFamily="18" charset="0"/>
                      </a:endParaRPr>
                    </a:p>
                  </a:txBody>
                  <a:tcPr marT="45715" marB="45715">
                    <a:solidFill>
                      <a:srgbClr val="FFFFCC"/>
                    </a:solidFill>
                  </a:tcPr>
                </a:tc>
                <a:tc>
                  <a:txBody>
                    <a:bodyPr/>
                    <a:lstStyle/>
                    <a:p>
                      <a:pPr marL="0" algn="l" defTabSz="914400" rtl="0" eaLnBrk="1" latinLnBrk="0" hangingPunct="1"/>
                      <a:r>
                        <a:rPr lang="en-US" sz="800" kern="1200" dirty="0" smtClean="0">
                          <a:solidFill>
                            <a:schemeClr val="dk1"/>
                          </a:solidFill>
                          <a:latin typeface="Times New Roman" pitchFamily="18" charset="0"/>
                          <a:ea typeface="+mn-ea"/>
                          <a:cs typeface="Times New Roman" pitchFamily="18" charset="0"/>
                        </a:rPr>
                        <a:t>Create glide path for master’s level programming at Trinity</a:t>
                      </a:r>
                      <a:endParaRPr lang="en-US" sz="800" kern="1200" dirty="0">
                        <a:solidFill>
                          <a:schemeClr val="dk1"/>
                        </a:solidFill>
                        <a:latin typeface="Times New Roman" pitchFamily="18" charset="0"/>
                        <a:ea typeface="+mn-ea"/>
                        <a:cs typeface="Times New Roman" pitchFamily="18" charset="0"/>
                      </a:endParaRPr>
                    </a:p>
                  </a:txBody>
                  <a:tcPr marT="45715" marB="45715">
                    <a:solidFill>
                      <a:srgbClr val="FFFFCC"/>
                    </a:solidFill>
                  </a:tcPr>
                </a:tc>
                <a:tc>
                  <a:txBody>
                    <a:bodyPr/>
                    <a:lstStyle/>
                    <a:p>
                      <a:pPr marL="0" algn="l" defTabSz="914400" rtl="0" eaLnBrk="1" latinLnBrk="0" hangingPunct="1"/>
                      <a:r>
                        <a:rPr lang="en-US" sz="800" kern="1200" dirty="0" smtClean="0">
                          <a:solidFill>
                            <a:schemeClr val="dk1"/>
                          </a:solidFill>
                          <a:latin typeface="Times New Roman" pitchFamily="18" charset="0"/>
                          <a:ea typeface="+mn-ea"/>
                          <a:cs typeface="Times New Roman" pitchFamily="18" charset="0"/>
                        </a:rPr>
                        <a:t>Develop and market</a:t>
                      </a:r>
                      <a:r>
                        <a:rPr lang="en-US" sz="800" kern="1200" baseline="0" dirty="0" smtClean="0">
                          <a:solidFill>
                            <a:schemeClr val="dk1"/>
                          </a:solidFill>
                          <a:latin typeface="Times New Roman" pitchFamily="18" charset="0"/>
                          <a:ea typeface="+mn-ea"/>
                          <a:cs typeface="Times New Roman" pitchFamily="18" charset="0"/>
                        </a:rPr>
                        <a:t> re-envisioned major</a:t>
                      </a:r>
                      <a:endParaRPr lang="en-US" sz="800" kern="1200" dirty="0">
                        <a:solidFill>
                          <a:schemeClr val="dk1"/>
                        </a:solidFill>
                        <a:latin typeface="Times New Roman" pitchFamily="18" charset="0"/>
                        <a:ea typeface="+mn-ea"/>
                        <a:cs typeface="Times New Roman" pitchFamily="18" charset="0"/>
                      </a:endParaRPr>
                    </a:p>
                  </a:txBody>
                  <a:tcPr marT="45715" marB="45715">
                    <a:solidFill>
                      <a:srgbClr val="FFFFCC"/>
                    </a:solidFill>
                  </a:tcPr>
                </a:tc>
                <a:tc>
                  <a:txBody>
                    <a:bodyPr/>
                    <a:lstStyle/>
                    <a:p>
                      <a:pPr marL="0" algn="l" defTabSz="914400" rtl="0" eaLnBrk="1" latinLnBrk="0" hangingPunct="1"/>
                      <a:r>
                        <a:rPr lang="en-US" sz="800" kern="1200" dirty="0" smtClean="0">
                          <a:solidFill>
                            <a:schemeClr val="dk1"/>
                          </a:solidFill>
                          <a:latin typeface="Times New Roman" pitchFamily="18" charset="0"/>
                          <a:ea typeface="+mn-ea"/>
                          <a:cs typeface="Times New Roman" pitchFamily="18" charset="0"/>
                        </a:rPr>
                        <a:t>Fall 2014</a:t>
                      </a:r>
                      <a:endParaRPr lang="en-US" sz="800" kern="1200" dirty="0">
                        <a:solidFill>
                          <a:schemeClr val="dk1"/>
                        </a:solidFill>
                        <a:latin typeface="Times New Roman" pitchFamily="18" charset="0"/>
                        <a:ea typeface="+mn-ea"/>
                        <a:cs typeface="Times New Roman" pitchFamily="18" charset="0"/>
                      </a:endParaRPr>
                    </a:p>
                  </a:txBody>
                  <a:tcPr marT="45715" marB="45715">
                    <a:solidFill>
                      <a:srgbClr val="FFFFCC"/>
                    </a:solidFill>
                  </a:tcPr>
                </a:tc>
                <a:tc>
                  <a:txBody>
                    <a:bodyPr/>
                    <a:lstStyle/>
                    <a:p>
                      <a:pPr marL="0" algn="l" defTabSz="914400" rtl="0" eaLnBrk="1" latinLnBrk="0" hangingPunct="1"/>
                      <a:r>
                        <a:rPr lang="en-US" sz="800" kern="1200" dirty="0" smtClean="0">
                          <a:solidFill>
                            <a:schemeClr val="dk1"/>
                          </a:solidFill>
                          <a:latin typeface="Times New Roman" pitchFamily="18" charset="0"/>
                          <a:ea typeface="+mn-ea"/>
                          <a:cs typeface="Times New Roman" pitchFamily="18" charset="0"/>
                        </a:rPr>
                        <a:t>6 majors</a:t>
                      </a:r>
                      <a:endParaRPr lang="en-US" sz="800" kern="1200" dirty="0">
                        <a:solidFill>
                          <a:schemeClr val="dk1"/>
                        </a:solidFill>
                        <a:latin typeface="Times New Roman" pitchFamily="18" charset="0"/>
                        <a:ea typeface="+mn-ea"/>
                        <a:cs typeface="Times New Roman" pitchFamily="18" charset="0"/>
                      </a:endParaRPr>
                    </a:p>
                  </a:txBody>
                  <a:tcPr marT="45715" marB="45715">
                    <a:solidFill>
                      <a:srgbClr val="FFFFCC"/>
                    </a:solidFill>
                  </a:tcPr>
                </a:tc>
                <a:tc>
                  <a:txBody>
                    <a:bodyPr/>
                    <a:lstStyle/>
                    <a:p>
                      <a:pPr marL="0" algn="l" defTabSz="914400" rtl="0" eaLnBrk="1" latinLnBrk="0" hangingPunct="1"/>
                      <a:r>
                        <a:rPr lang="en-US" sz="800" kern="1200" dirty="0" smtClean="0">
                          <a:solidFill>
                            <a:schemeClr val="dk1"/>
                          </a:solidFill>
                          <a:latin typeface="Times New Roman" pitchFamily="18" charset="0"/>
                          <a:ea typeface="+mn-ea"/>
                          <a:cs typeface="Times New Roman" pitchFamily="18" charset="0"/>
                        </a:rPr>
                        <a:t>+10 (16</a:t>
                      </a:r>
                      <a:r>
                        <a:rPr lang="en-US" sz="800" kern="1200" baseline="0" dirty="0" smtClean="0">
                          <a:solidFill>
                            <a:schemeClr val="dk1"/>
                          </a:solidFill>
                          <a:latin typeface="Times New Roman" pitchFamily="18" charset="0"/>
                          <a:ea typeface="+mn-ea"/>
                          <a:cs typeface="Times New Roman" pitchFamily="18" charset="0"/>
                        </a:rPr>
                        <a:t> majors)</a:t>
                      </a:r>
                      <a:endParaRPr lang="en-US" sz="800" kern="1200" dirty="0">
                        <a:solidFill>
                          <a:schemeClr val="dk1"/>
                        </a:solidFill>
                        <a:latin typeface="Times New Roman" pitchFamily="18" charset="0"/>
                        <a:ea typeface="+mn-ea"/>
                        <a:cs typeface="Times New Roman" pitchFamily="18" charset="0"/>
                      </a:endParaRPr>
                    </a:p>
                  </a:txBody>
                  <a:tcPr marT="45715" marB="45715">
                    <a:solidFill>
                      <a:srgbClr val="FFFFCC"/>
                    </a:solidFill>
                  </a:tcPr>
                </a:tc>
                <a:tc>
                  <a:txBody>
                    <a:bodyPr/>
                    <a:lstStyle/>
                    <a:p>
                      <a:pPr marL="0" algn="l" defTabSz="914400" rtl="0" eaLnBrk="1" latinLnBrk="0" hangingPunct="1"/>
                      <a:r>
                        <a:rPr lang="en-US" sz="800" kern="1200" dirty="0" smtClean="0">
                          <a:solidFill>
                            <a:schemeClr val="dk1"/>
                          </a:solidFill>
                          <a:latin typeface="Times New Roman" pitchFamily="18" charset="0"/>
                          <a:ea typeface="+mn-ea"/>
                          <a:cs typeface="Times New Roman" pitchFamily="18" charset="0"/>
                        </a:rPr>
                        <a:t>+20</a:t>
                      </a:r>
                      <a:r>
                        <a:rPr lang="en-US" sz="800" kern="1200" baseline="0" dirty="0" smtClean="0">
                          <a:solidFill>
                            <a:schemeClr val="dk1"/>
                          </a:solidFill>
                          <a:latin typeface="Times New Roman" pitchFamily="18" charset="0"/>
                          <a:ea typeface="+mn-ea"/>
                          <a:cs typeface="Times New Roman" pitchFamily="18" charset="0"/>
                        </a:rPr>
                        <a:t> (26 majors)</a:t>
                      </a:r>
                      <a:endParaRPr lang="en-US" sz="800" kern="1200" dirty="0">
                        <a:solidFill>
                          <a:schemeClr val="dk1"/>
                        </a:solidFill>
                        <a:latin typeface="Times New Roman" pitchFamily="18" charset="0"/>
                        <a:ea typeface="+mn-ea"/>
                        <a:cs typeface="Times New Roman" pitchFamily="18" charset="0"/>
                      </a:endParaRPr>
                    </a:p>
                  </a:txBody>
                  <a:tcPr marT="45715" marB="45715">
                    <a:solidFill>
                      <a:srgbClr val="FFFFCC"/>
                    </a:solidFill>
                  </a:tcPr>
                </a:tc>
                <a:tc>
                  <a:txBody>
                    <a:bodyPr/>
                    <a:lstStyle/>
                    <a:p>
                      <a:pPr marL="0" algn="l" defTabSz="914400" rtl="0" eaLnBrk="1" latinLnBrk="0" hangingPunct="1"/>
                      <a:r>
                        <a:rPr lang="en-US" sz="800" kern="1200" dirty="0" smtClean="0">
                          <a:solidFill>
                            <a:schemeClr val="dk1"/>
                          </a:solidFill>
                          <a:latin typeface="Times New Roman" pitchFamily="18" charset="0"/>
                          <a:ea typeface="+mn-ea"/>
                          <a:cs typeface="Times New Roman" pitchFamily="18" charset="0"/>
                        </a:rPr>
                        <a:t>+25 (61 majors)</a:t>
                      </a:r>
                      <a:endParaRPr lang="en-US" sz="800" kern="1200" dirty="0">
                        <a:solidFill>
                          <a:schemeClr val="dk1"/>
                        </a:solidFill>
                        <a:latin typeface="Times New Roman" pitchFamily="18" charset="0"/>
                        <a:ea typeface="+mn-ea"/>
                        <a:cs typeface="Times New Roman" pitchFamily="18" charset="0"/>
                      </a:endParaRPr>
                    </a:p>
                  </a:txBody>
                  <a:tcPr marT="45715" marB="45715">
                    <a:solidFill>
                      <a:srgbClr val="FFFFCC"/>
                    </a:solidFill>
                  </a:tcPr>
                </a:tc>
              </a:tr>
              <a:tr h="1007045">
                <a:tc>
                  <a:txBody>
                    <a:bodyPr/>
                    <a:lstStyle/>
                    <a:p>
                      <a:pPr marL="0" algn="l" defTabSz="914400" rtl="0" eaLnBrk="1" latinLnBrk="0" hangingPunct="1"/>
                      <a:r>
                        <a:rPr lang="en-US" sz="800" b="1" kern="1200" dirty="0" smtClean="0">
                          <a:solidFill>
                            <a:schemeClr val="dk1"/>
                          </a:solidFill>
                          <a:latin typeface="Times New Roman" pitchFamily="18" charset="0"/>
                          <a:ea typeface="+mn-ea"/>
                          <a:cs typeface="Times New Roman" pitchFamily="18" charset="0"/>
                        </a:rPr>
                        <a:t>Emphasis on Excellence:</a:t>
                      </a:r>
                      <a:r>
                        <a:rPr lang="en-US" sz="800" b="1" kern="1200" baseline="0" dirty="0" smtClean="0">
                          <a:solidFill>
                            <a:schemeClr val="dk1"/>
                          </a:solidFill>
                          <a:latin typeface="Times New Roman" pitchFamily="18" charset="0"/>
                          <a:ea typeface="+mn-ea"/>
                          <a:cs typeface="Times New Roman" pitchFamily="18" charset="0"/>
                        </a:rPr>
                        <a:t>  Succeeding at Trinity</a:t>
                      </a:r>
                      <a:endParaRPr lang="en-US" sz="800" b="1" kern="1200" dirty="0">
                        <a:solidFill>
                          <a:schemeClr val="dk1"/>
                        </a:solidFill>
                        <a:latin typeface="Times New Roman" pitchFamily="18" charset="0"/>
                        <a:ea typeface="+mn-ea"/>
                        <a:cs typeface="Times New Roman" pitchFamily="18" charset="0"/>
                      </a:endParaRPr>
                    </a:p>
                  </a:txBody>
                  <a:tcPr marT="45715" marB="45715">
                    <a:solidFill>
                      <a:srgbClr val="FFFFCC"/>
                    </a:solidFill>
                  </a:tcPr>
                </a:tc>
                <a:tc>
                  <a:txBody>
                    <a:bodyPr/>
                    <a:lstStyle/>
                    <a:p>
                      <a:pPr marL="0" algn="l" defTabSz="914400" rtl="0" eaLnBrk="1" latinLnBrk="0" hangingPunct="1"/>
                      <a:r>
                        <a:rPr lang="en-US" sz="800" kern="1200" dirty="0" smtClean="0">
                          <a:solidFill>
                            <a:schemeClr val="dk1"/>
                          </a:solidFill>
                          <a:latin typeface="Times New Roman" pitchFamily="18" charset="0"/>
                          <a:ea typeface="+mn-ea"/>
                          <a:cs typeface="Times New Roman" pitchFamily="18" charset="0"/>
                        </a:rPr>
                        <a:t>Continue</a:t>
                      </a:r>
                      <a:r>
                        <a:rPr lang="en-US" sz="800" kern="1200" baseline="0" dirty="0" smtClean="0">
                          <a:solidFill>
                            <a:schemeClr val="dk1"/>
                          </a:solidFill>
                          <a:latin typeface="Times New Roman" pitchFamily="18" charset="0"/>
                          <a:ea typeface="+mn-ea"/>
                          <a:cs typeface="Times New Roman" pitchFamily="18" charset="0"/>
                        </a:rPr>
                        <a:t> building Honors program and </a:t>
                      </a:r>
                      <a:r>
                        <a:rPr lang="en-US" sz="800" kern="1200" dirty="0" smtClean="0">
                          <a:solidFill>
                            <a:schemeClr val="dk1"/>
                          </a:solidFill>
                          <a:latin typeface="Times New Roman" pitchFamily="18" charset="0"/>
                          <a:ea typeface="+mn-ea"/>
                          <a:cs typeface="Times New Roman" pitchFamily="18" charset="0"/>
                        </a:rPr>
                        <a:t>opportunities for curricular initiatives of excellence</a:t>
                      </a:r>
                      <a:endParaRPr lang="en-US" sz="800" kern="1200" dirty="0">
                        <a:solidFill>
                          <a:schemeClr val="dk1"/>
                        </a:solidFill>
                        <a:latin typeface="Times New Roman" pitchFamily="18" charset="0"/>
                        <a:ea typeface="+mn-ea"/>
                        <a:cs typeface="Times New Roman" pitchFamily="18" charset="0"/>
                      </a:endParaRPr>
                    </a:p>
                  </a:txBody>
                  <a:tcPr marT="45715" marB="45715">
                    <a:solidFill>
                      <a:srgbClr val="FFFFCC"/>
                    </a:solidFill>
                  </a:tcPr>
                </a:tc>
                <a:tc>
                  <a:txBody>
                    <a:bodyPr/>
                    <a:lstStyle/>
                    <a:p>
                      <a:pPr marL="0" algn="l" defTabSz="914400" rtl="0" eaLnBrk="1" latinLnBrk="0" hangingPunct="1"/>
                      <a:r>
                        <a:rPr lang="en-US" sz="800" kern="1200" dirty="0" smtClean="0">
                          <a:solidFill>
                            <a:schemeClr val="dk1"/>
                          </a:solidFill>
                          <a:latin typeface="Times New Roman" pitchFamily="18" charset="0"/>
                          <a:ea typeface="+mn-ea"/>
                          <a:cs typeface="Times New Roman" pitchFamily="18" charset="0"/>
                        </a:rPr>
                        <a:t>Create</a:t>
                      </a:r>
                      <a:r>
                        <a:rPr lang="en-US" sz="800" kern="1200" baseline="0" dirty="0" smtClean="0">
                          <a:solidFill>
                            <a:schemeClr val="dk1"/>
                          </a:solidFill>
                          <a:latin typeface="Times New Roman" pitchFamily="18" charset="0"/>
                          <a:ea typeface="+mn-ea"/>
                          <a:cs typeface="Times New Roman" pitchFamily="18" charset="0"/>
                        </a:rPr>
                        <a:t> and sustain Undergraduate Research Focus Group</a:t>
                      </a:r>
                      <a:endParaRPr lang="en-US" sz="800" kern="1200" dirty="0">
                        <a:solidFill>
                          <a:schemeClr val="dk1"/>
                        </a:solidFill>
                        <a:latin typeface="Times New Roman" pitchFamily="18" charset="0"/>
                        <a:ea typeface="+mn-ea"/>
                        <a:cs typeface="Times New Roman" pitchFamily="18" charset="0"/>
                      </a:endParaRPr>
                    </a:p>
                  </a:txBody>
                  <a:tcPr marT="45715" marB="45715">
                    <a:solidFill>
                      <a:srgbClr val="FFFFCC"/>
                    </a:solidFill>
                  </a:tcPr>
                </a:tc>
                <a:tc>
                  <a:txBody>
                    <a:bodyPr/>
                    <a:lstStyle/>
                    <a:p>
                      <a:pPr marL="0" algn="l" defTabSz="914400" rtl="0" eaLnBrk="1" latinLnBrk="0" hangingPunct="1"/>
                      <a:r>
                        <a:rPr lang="en-US" sz="800" kern="1200" dirty="0" smtClean="0">
                          <a:solidFill>
                            <a:schemeClr val="dk1"/>
                          </a:solidFill>
                          <a:latin typeface="Times New Roman" pitchFamily="18" charset="0"/>
                          <a:ea typeface="+mn-ea"/>
                          <a:cs typeface="Times New Roman" pitchFamily="18" charset="0"/>
                        </a:rPr>
                        <a:t>Emphasize opportunities for advanced</a:t>
                      </a:r>
                      <a:r>
                        <a:rPr lang="en-US" sz="800" kern="1200" baseline="0" dirty="0" smtClean="0">
                          <a:solidFill>
                            <a:schemeClr val="dk1"/>
                          </a:solidFill>
                          <a:latin typeface="Times New Roman" pitchFamily="18" charset="0"/>
                          <a:ea typeface="+mn-ea"/>
                          <a:cs typeface="Times New Roman" pitchFamily="18" charset="0"/>
                        </a:rPr>
                        <a:t> academic and experiential initiatives working with Career Services and Experiential Learning</a:t>
                      </a:r>
                      <a:endParaRPr lang="en-US" sz="800" kern="1200" dirty="0">
                        <a:solidFill>
                          <a:schemeClr val="dk1"/>
                        </a:solidFill>
                        <a:latin typeface="Times New Roman" pitchFamily="18" charset="0"/>
                        <a:ea typeface="+mn-ea"/>
                        <a:cs typeface="Times New Roman" pitchFamily="18" charset="0"/>
                      </a:endParaRPr>
                    </a:p>
                  </a:txBody>
                  <a:tcPr marT="45715" marB="45715">
                    <a:solidFill>
                      <a:srgbClr val="FFFFCC"/>
                    </a:solidFill>
                  </a:tcPr>
                </a:tc>
                <a:tc>
                  <a:txBody>
                    <a:bodyPr/>
                    <a:lstStyle/>
                    <a:p>
                      <a:pPr marL="0" algn="l" defTabSz="914400" rtl="0" eaLnBrk="1" latinLnBrk="0" hangingPunct="1"/>
                      <a:r>
                        <a:rPr lang="en-US" sz="800" kern="1200" dirty="0" smtClean="0">
                          <a:solidFill>
                            <a:schemeClr val="dk1"/>
                          </a:solidFill>
                          <a:latin typeface="Times New Roman" pitchFamily="18" charset="0"/>
                          <a:ea typeface="+mn-ea"/>
                          <a:cs typeface="Times New Roman" pitchFamily="18" charset="0"/>
                        </a:rPr>
                        <a:t>Spring 2014</a:t>
                      </a:r>
                      <a:endParaRPr lang="en-US" sz="800" kern="1200" dirty="0">
                        <a:solidFill>
                          <a:schemeClr val="dk1"/>
                        </a:solidFill>
                        <a:latin typeface="Times New Roman" pitchFamily="18" charset="0"/>
                        <a:ea typeface="+mn-ea"/>
                        <a:cs typeface="Times New Roman" pitchFamily="18" charset="0"/>
                      </a:endParaRPr>
                    </a:p>
                  </a:txBody>
                  <a:tcPr marT="45715" marB="45715">
                    <a:solidFill>
                      <a:srgbClr val="FFFFCC"/>
                    </a:solidFill>
                  </a:tcPr>
                </a:tc>
                <a:tc>
                  <a:txBody>
                    <a:bodyPr/>
                    <a:lstStyle/>
                    <a:p>
                      <a:pPr marL="0" algn="l" defTabSz="914400" rtl="0" eaLnBrk="1" latinLnBrk="0" hangingPunct="1"/>
                      <a:r>
                        <a:rPr lang="en-US" sz="800" kern="1200" dirty="0" smtClean="0">
                          <a:solidFill>
                            <a:schemeClr val="dk1"/>
                          </a:solidFill>
                          <a:latin typeface="Times New Roman" pitchFamily="18" charset="0"/>
                          <a:ea typeface="+mn-ea"/>
                          <a:cs typeface="Times New Roman" pitchFamily="18" charset="0"/>
                        </a:rPr>
                        <a:t>53</a:t>
                      </a:r>
                      <a:endParaRPr lang="en-US" sz="800" kern="1200" dirty="0">
                        <a:solidFill>
                          <a:schemeClr val="dk1"/>
                        </a:solidFill>
                        <a:latin typeface="Times New Roman" pitchFamily="18" charset="0"/>
                        <a:ea typeface="+mn-ea"/>
                        <a:cs typeface="Times New Roman" pitchFamily="18" charset="0"/>
                      </a:endParaRPr>
                    </a:p>
                  </a:txBody>
                  <a:tcPr marT="45715" marB="45715">
                    <a:solidFill>
                      <a:srgbClr val="FFFFCC"/>
                    </a:solidFill>
                  </a:tcPr>
                </a:tc>
                <a:tc>
                  <a:txBody>
                    <a:bodyPr/>
                    <a:lstStyle/>
                    <a:p>
                      <a:pPr marL="0" algn="l" defTabSz="914400" rtl="0" eaLnBrk="1" latinLnBrk="0" hangingPunct="1"/>
                      <a:r>
                        <a:rPr lang="en-US" sz="800" kern="1200" dirty="0" smtClean="0">
                          <a:solidFill>
                            <a:schemeClr val="dk1"/>
                          </a:solidFill>
                          <a:latin typeface="Times New Roman" pitchFamily="18" charset="0"/>
                          <a:ea typeface="+mn-ea"/>
                          <a:cs typeface="Times New Roman" pitchFamily="18" charset="0"/>
                        </a:rPr>
                        <a:t>+10 (63 Honors students)</a:t>
                      </a:r>
                      <a:endParaRPr lang="en-US" sz="800" kern="1200" dirty="0">
                        <a:solidFill>
                          <a:schemeClr val="dk1"/>
                        </a:solidFill>
                        <a:latin typeface="Times New Roman" pitchFamily="18" charset="0"/>
                        <a:ea typeface="+mn-ea"/>
                        <a:cs typeface="Times New Roman" pitchFamily="18" charset="0"/>
                      </a:endParaRPr>
                    </a:p>
                  </a:txBody>
                  <a:tcPr marT="45715" marB="45715">
                    <a:solidFill>
                      <a:srgbClr val="FFFFCC"/>
                    </a:solidFill>
                  </a:tcPr>
                </a:tc>
                <a:tc>
                  <a:txBody>
                    <a:bodyPr/>
                    <a:lstStyle/>
                    <a:p>
                      <a:pPr marL="0" algn="l" defTabSz="914400" rtl="0" eaLnBrk="1" latinLnBrk="0" hangingPunct="1"/>
                      <a:r>
                        <a:rPr lang="en-US" sz="800" kern="1200" dirty="0" smtClean="0">
                          <a:solidFill>
                            <a:schemeClr val="dk1"/>
                          </a:solidFill>
                          <a:latin typeface="Times New Roman" pitchFamily="18" charset="0"/>
                          <a:ea typeface="+mn-ea"/>
                          <a:cs typeface="Times New Roman" pitchFamily="18" charset="0"/>
                        </a:rPr>
                        <a:t>+15 (78 Honors students)</a:t>
                      </a:r>
                      <a:endParaRPr lang="en-US" sz="800" kern="1200" dirty="0">
                        <a:solidFill>
                          <a:schemeClr val="dk1"/>
                        </a:solidFill>
                        <a:latin typeface="Times New Roman" pitchFamily="18" charset="0"/>
                        <a:ea typeface="+mn-ea"/>
                        <a:cs typeface="Times New Roman" pitchFamily="18" charset="0"/>
                      </a:endParaRPr>
                    </a:p>
                  </a:txBody>
                  <a:tcPr marT="45715" marB="45715">
                    <a:solidFill>
                      <a:srgbClr val="FFFFCC"/>
                    </a:solidFill>
                  </a:tcPr>
                </a:tc>
                <a:tc>
                  <a:txBody>
                    <a:bodyPr/>
                    <a:lstStyle/>
                    <a:p>
                      <a:pPr marL="0" algn="l" defTabSz="914400" rtl="0" eaLnBrk="1" latinLnBrk="0" hangingPunct="1"/>
                      <a:r>
                        <a:rPr lang="en-US" sz="800" kern="1200" dirty="0" smtClean="0">
                          <a:solidFill>
                            <a:schemeClr val="dk1"/>
                          </a:solidFill>
                          <a:latin typeface="Times New Roman" pitchFamily="18" charset="0"/>
                          <a:ea typeface="+mn-ea"/>
                          <a:cs typeface="Times New Roman" pitchFamily="18" charset="0"/>
                        </a:rPr>
                        <a:t>+20 (98 Honors students)</a:t>
                      </a:r>
                      <a:endParaRPr lang="en-US" sz="800" kern="1200" dirty="0">
                        <a:solidFill>
                          <a:schemeClr val="dk1"/>
                        </a:solidFill>
                        <a:latin typeface="Times New Roman" pitchFamily="18" charset="0"/>
                        <a:ea typeface="+mn-ea"/>
                        <a:cs typeface="Times New Roman" pitchFamily="18" charset="0"/>
                      </a:endParaRPr>
                    </a:p>
                  </a:txBody>
                  <a:tcPr marT="45715" marB="45715">
                    <a:solidFill>
                      <a:srgbClr val="FFFFCC"/>
                    </a:solidFill>
                  </a:tcPr>
                </a:tc>
              </a:tr>
              <a:tr h="598270">
                <a:tc>
                  <a:txBody>
                    <a:bodyPr/>
                    <a:lstStyle/>
                    <a:p>
                      <a:r>
                        <a:rPr lang="en-US" sz="800" b="1" dirty="0" smtClean="0">
                          <a:latin typeface="Times New Roman" pitchFamily="18" charset="0"/>
                          <a:cs typeface="Times New Roman" pitchFamily="18" charset="0"/>
                        </a:rPr>
                        <a:t>Business Administration</a:t>
                      </a:r>
                      <a:endParaRPr lang="en-US" sz="800" b="1" dirty="0">
                        <a:latin typeface="Times New Roman" pitchFamily="18" charset="0"/>
                        <a:cs typeface="Times New Roman" pitchFamily="18" charset="0"/>
                      </a:endParaRPr>
                    </a:p>
                  </a:txBody>
                  <a:tcPr marT="45715" marB="45715">
                    <a:solidFill>
                      <a:srgbClr val="FFFFCC"/>
                    </a:solidFill>
                  </a:tcPr>
                </a:tc>
                <a:tc>
                  <a:txBody>
                    <a:bodyPr/>
                    <a:lstStyle/>
                    <a:p>
                      <a:r>
                        <a:rPr lang="en-US" sz="800" dirty="0" smtClean="0">
                          <a:latin typeface="Times New Roman" pitchFamily="18" charset="0"/>
                          <a:cs typeface="Times New Roman" pitchFamily="18" charset="0"/>
                        </a:rPr>
                        <a:t>Create strategic program plan</a:t>
                      </a:r>
                      <a:endParaRPr lang="en-US" sz="800" dirty="0">
                        <a:latin typeface="Times New Roman" pitchFamily="18" charset="0"/>
                        <a:cs typeface="Times New Roman" pitchFamily="18" charset="0"/>
                      </a:endParaRPr>
                    </a:p>
                  </a:txBody>
                  <a:tcPr marT="45715" marB="45715">
                    <a:solidFill>
                      <a:srgbClr val="FFFFCC"/>
                    </a:solidFill>
                  </a:tcPr>
                </a:tc>
                <a:tc>
                  <a:txBody>
                    <a:bodyPr/>
                    <a:lstStyle/>
                    <a:p>
                      <a:r>
                        <a:rPr lang="en-US" sz="800" dirty="0" smtClean="0">
                          <a:latin typeface="Times New Roman" pitchFamily="18" charset="0"/>
                          <a:cs typeface="Times New Roman" pitchFamily="18" charset="0"/>
                        </a:rPr>
                        <a:t>Identify links</a:t>
                      </a:r>
                      <a:r>
                        <a:rPr lang="en-US" sz="800" baseline="0" dirty="0" smtClean="0">
                          <a:latin typeface="Times New Roman" pitchFamily="18" charset="0"/>
                          <a:cs typeface="Times New Roman" pitchFamily="18" charset="0"/>
                        </a:rPr>
                        <a:t> with regional business and clinical opportunities</a:t>
                      </a:r>
                      <a:endParaRPr lang="en-US" sz="800" dirty="0">
                        <a:latin typeface="Times New Roman" pitchFamily="18" charset="0"/>
                        <a:cs typeface="Times New Roman" pitchFamily="18" charset="0"/>
                      </a:endParaRPr>
                    </a:p>
                  </a:txBody>
                  <a:tcPr marT="45715" marB="45715">
                    <a:solidFill>
                      <a:srgbClr val="FFFFCC"/>
                    </a:solidFill>
                  </a:tcPr>
                </a:tc>
                <a:tc>
                  <a:txBody>
                    <a:bodyPr/>
                    <a:lstStyle/>
                    <a:p>
                      <a:r>
                        <a:rPr lang="en-US" sz="800" dirty="0" smtClean="0">
                          <a:latin typeface="Times New Roman" pitchFamily="18" charset="0"/>
                          <a:cs typeface="Times New Roman" pitchFamily="18" charset="0"/>
                        </a:rPr>
                        <a:t>Align personnel capacity</a:t>
                      </a:r>
                      <a:r>
                        <a:rPr lang="en-US" sz="800" baseline="0" dirty="0" smtClean="0">
                          <a:latin typeface="Times New Roman" pitchFamily="18" charset="0"/>
                          <a:cs typeface="Times New Roman" pitchFamily="18" charset="0"/>
                        </a:rPr>
                        <a:t> with areas of emphasis</a:t>
                      </a:r>
                      <a:endParaRPr lang="en-US" sz="800" dirty="0">
                        <a:latin typeface="Times New Roman" pitchFamily="18" charset="0"/>
                        <a:cs typeface="Times New Roman" pitchFamily="18" charset="0"/>
                      </a:endParaRPr>
                    </a:p>
                  </a:txBody>
                  <a:tcPr marT="45715" marB="45715">
                    <a:solidFill>
                      <a:srgbClr val="FFFFCC"/>
                    </a:solidFill>
                  </a:tcPr>
                </a:tc>
                <a:tc>
                  <a:txBody>
                    <a:bodyPr/>
                    <a:lstStyle/>
                    <a:p>
                      <a:r>
                        <a:rPr lang="en-US" sz="800" dirty="0" smtClean="0">
                          <a:latin typeface="Times New Roman" pitchFamily="18" charset="0"/>
                          <a:cs typeface="Times New Roman" pitchFamily="18" charset="0"/>
                        </a:rPr>
                        <a:t>Fall 2014</a:t>
                      </a:r>
                      <a:endParaRPr lang="en-US" sz="800" dirty="0">
                        <a:latin typeface="Times New Roman" pitchFamily="18" charset="0"/>
                        <a:cs typeface="Times New Roman" pitchFamily="18" charset="0"/>
                      </a:endParaRPr>
                    </a:p>
                  </a:txBody>
                  <a:tcPr marT="45715" marB="45715">
                    <a:solidFill>
                      <a:srgbClr val="FFFFCC"/>
                    </a:solidFill>
                  </a:tcPr>
                </a:tc>
                <a:tc>
                  <a:txBody>
                    <a:bodyPr/>
                    <a:lstStyle/>
                    <a:p>
                      <a:r>
                        <a:rPr lang="en-US" sz="800" dirty="0" smtClean="0">
                          <a:latin typeface="Times New Roman" pitchFamily="18" charset="0"/>
                          <a:cs typeface="Times New Roman" pitchFamily="18" charset="0"/>
                        </a:rPr>
                        <a:t>30 majors</a:t>
                      </a:r>
                      <a:endParaRPr lang="en-US" sz="800" dirty="0">
                        <a:latin typeface="Times New Roman" pitchFamily="18" charset="0"/>
                        <a:cs typeface="Times New Roman" pitchFamily="18" charset="0"/>
                      </a:endParaRPr>
                    </a:p>
                  </a:txBody>
                  <a:tcPr marT="45715" marB="45715">
                    <a:solidFill>
                      <a:srgbClr val="FFFFCC"/>
                    </a:solidFill>
                  </a:tcPr>
                </a:tc>
                <a:tc>
                  <a:txBody>
                    <a:bodyPr/>
                    <a:lstStyle/>
                    <a:p>
                      <a:r>
                        <a:rPr lang="en-US" sz="800" dirty="0" smtClean="0">
                          <a:latin typeface="Times New Roman" pitchFamily="18" charset="0"/>
                          <a:cs typeface="Times New Roman" pitchFamily="18" charset="0"/>
                        </a:rPr>
                        <a:t>+10</a:t>
                      </a:r>
                    </a:p>
                    <a:p>
                      <a:r>
                        <a:rPr lang="en-US" sz="800" dirty="0" smtClean="0">
                          <a:latin typeface="Times New Roman" pitchFamily="18" charset="0"/>
                          <a:cs typeface="Times New Roman" pitchFamily="18" charset="0"/>
                        </a:rPr>
                        <a:t>40 majors</a:t>
                      </a:r>
                      <a:endParaRPr lang="en-US" sz="800" dirty="0">
                        <a:latin typeface="Times New Roman" pitchFamily="18" charset="0"/>
                        <a:cs typeface="Times New Roman" pitchFamily="18" charset="0"/>
                      </a:endParaRPr>
                    </a:p>
                  </a:txBody>
                  <a:tcPr marT="45715" marB="45715">
                    <a:solidFill>
                      <a:srgbClr val="FFFFCC"/>
                    </a:solidFill>
                  </a:tcPr>
                </a:tc>
                <a:tc>
                  <a:txBody>
                    <a:bodyPr/>
                    <a:lstStyle/>
                    <a:p>
                      <a:r>
                        <a:rPr lang="en-US" sz="800" dirty="0" smtClean="0">
                          <a:latin typeface="Times New Roman" pitchFamily="18" charset="0"/>
                          <a:cs typeface="Times New Roman" pitchFamily="18" charset="0"/>
                        </a:rPr>
                        <a:t>+20</a:t>
                      </a:r>
                    </a:p>
                    <a:p>
                      <a:r>
                        <a:rPr lang="en-US" sz="800" dirty="0" smtClean="0">
                          <a:latin typeface="Times New Roman" pitchFamily="18" charset="0"/>
                          <a:cs typeface="Times New Roman" pitchFamily="18" charset="0"/>
                        </a:rPr>
                        <a:t>60 majors</a:t>
                      </a:r>
                      <a:endParaRPr lang="en-US" sz="800" dirty="0">
                        <a:latin typeface="Times New Roman" pitchFamily="18" charset="0"/>
                        <a:cs typeface="Times New Roman" pitchFamily="18" charset="0"/>
                      </a:endParaRPr>
                    </a:p>
                  </a:txBody>
                  <a:tcPr marT="45715" marB="45715">
                    <a:solidFill>
                      <a:srgbClr val="FFFFCC"/>
                    </a:solidFill>
                  </a:tcPr>
                </a:tc>
                <a:tc>
                  <a:txBody>
                    <a:bodyPr/>
                    <a:lstStyle/>
                    <a:p>
                      <a:r>
                        <a:rPr lang="en-US" sz="800" dirty="0" smtClean="0">
                          <a:latin typeface="Times New Roman" pitchFamily="18" charset="0"/>
                          <a:cs typeface="Times New Roman" pitchFamily="18" charset="0"/>
                        </a:rPr>
                        <a:t>+25</a:t>
                      </a:r>
                    </a:p>
                    <a:p>
                      <a:r>
                        <a:rPr lang="en-US" sz="800" dirty="0" smtClean="0">
                          <a:latin typeface="Times New Roman" pitchFamily="18" charset="0"/>
                          <a:cs typeface="Times New Roman" pitchFamily="18" charset="0"/>
                        </a:rPr>
                        <a:t>85 majors</a:t>
                      </a:r>
                      <a:endParaRPr lang="en-US" sz="800" dirty="0">
                        <a:latin typeface="Times New Roman" pitchFamily="18" charset="0"/>
                        <a:cs typeface="Times New Roman" pitchFamily="18" charset="0"/>
                      </a:endParaRPr>
                    </a:p>
                  </a:txBody>
                  <a:tcPr marT="45715" marB="45715">
                    <a:solidFill>
                      <a:srgbClr val="FFFFCC"/>
                    </a:solidFill>
                  </a:tcPr>
                </a:tc>
              </a:tr>
            </a:tbl>
          </a:graphicData>
        </a:graphic>
      </p:graphicFrame>
      <p:sp>
        <p:nvSpPr>
          <p:cNvPr id="2" name="Slide Number Placeholder 1"/>
          <p:cNvSpPr>
            <a:spLocks noGrp="1"/>
          </p:cNvSpPr>
          <p:nvPr>
            <p:ph type="sldNum" sz="quarter" idx="12"/>
          </p:nvPr>
        </p:nvSpPr>
        <p:spPr/>
        <p:txBody>
          <a:bodyPr/>
          <a:lstStyle/>
          <a:p>
            <a:pPr>
              <a:defRPr/>
            </a:pPr>
            <a:fld id="{3CA321A5-D7C5-4E13-A36F-207A9E1CFCBC}" type="slidenum">
              <a:rPr lang="en-US" smtClean="0">
                <a:solidFill>
                  <a:srgbClr val="000000"/>
                </a:solidFill>
              </a:rPr>
              <a:pPr>
                <a:defRPr/>
              </a:pPr>
              <a:t>13</a:t>
            </a:fld>
            <a:endParaRPr lang="en-US">
              <a:solidFill>
                <a:srgbClr val="000000"/>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274638"/>
            <a:ext cx="8229600" cy="639762"/>
          </a:xfrm>
          <a:ln>
            <a:solidFill>
              <a:schemeClr val="tx1"/>
            </a:solidFill>
            <a:miter lim="800000"/>
            <a:headEnd/>
            <a:tailEnd/>
          </a:ln>
        </p:spPr>
        <p:txBody>
          <a:bodyPr/>
          <a:lstStyle/>
          <a:p>
            <a:r>
              <a:rPr lang="en-US" sz="3200"/>
              <a:t>Strategic Goal 3: Program Development</a:t>
            </a:r>
          </a:p>
        </p:txBody>
      </p:sp>
      <p:sp>
        <p:nvSpPr>
          <p:cNvPr id="19459" name="Rectangle 3"/>
          <p:cNvSpPr>
            <a:spLocks noGrp="1" noChangeArrowheads="1"/>
          </p:cNvSpPr>
          <p:nvPr>
            <p:ph type="body" sz="half" idx="1"/>
          </p:nvPr>
        </p:nvSpPr>
        <p:spPr>
          <a:xfrm>
            <a:off x="457200" y="1066800"/>
            <a:ext cx="4038600" cy="5562600"/>
          </a:xfrm>
          <a:ln>
            <a:solidFill>
              <a:schemeClr val="tx1"/>
            </a:solidFill>
            <a:miter lim="800000"/>
            <a:headEnd/>
            <a:tailEnd/>
          </a:ln>
        </p:spPr>
        <p:txBody>
          <a:bodyPr/>
          <a:lstStyle/>
          <a:p>
            <a:pPr>
              <a:lnSpc>
                <a:spcPct val="80000"/>
              </a:lnSpc>
              <a:buFontTx/>
              <a:buNone/>
            </a:pPr>
            <a:r>
              <a:rPr lang="en-US" sz="1400" b="1" i="1" u="sng" dirty="0" smtClean="0"/>
              <a:t>ORIGINAL TEXT 2010:</a:t>
            </a:r>
            <a:endParaRPr lang="en-US" sz="1400" b="1" i="1" u="sng" dirty="0"/>
          </a:p>
          <a:p>
            <a:pPr>
              <a:lnSpc>
                <a:spcPct val="80000"/>
              </a:lnSpc>
              <a:buFontTx/>
              <a:buNone/>
            </a:pPr>
            <a:endParaRPr lang="en-US" sz="800" b="1" i="1" u="sng" dirty="0" smtClean="0"/>
          </a:p>
          <a:p>
            <a:pPr>
              <a:lnSpc>
                <a:spcPct val="80000"/>
              </a:lnSpc>
              <a:buFontTx/>
              <a:buNone/>
            </a:pPr>
            <a:r>
              <a:rPr lang="en-US" sz="1400" b="1" i="1" u="sng" dirty="0" smtClean="0"/>
              <a:t>School </a:t>
            </a:r>
            <a:r>
              <a:rPr lang="en-US" sz="1400" b="1" i="1" u="sng" dirty="0"/>
              <a:t>of Professional Studies:</a:t>
            </a:r>
          </a:p>
          <a:p>
            <a:pPr>
              <a:lnSpc>
                <a:spcPct val="80000"/>
              </a:lnSpc>
              <a:buFontTx/>
              <a:buNone/>
            </a:pPr>
            <a:endParaRPr lang="en-US" sz="1100" i="1" dirty="0"/>
          </a:p>
          <a:p>
            <a:pPr>
              <a:lnSpc>
                <a:spcPct val="80000"/>
              </a:lnSpc>
              <a:buFontTx/>
              <a:buNone/>
            </a:pPr>
            <a:r>
              <a:rPr lang="en-US" sz="1100" i="1" dirty="0"/>
              <a:t>	Development of a more distinctive focus on undergraduate education for adult professional learners, including reform of general education and pedagogy to align learning goals in that curriculum with the totality of the student’s learning objectives for professional advancement;</a:t>
            </a:r>
          </a:p>
          <a:p>
            <a:pPr>
              <a:lnSpc>
                <a:spcPct val="80000"/>
              </a:lnSpc>
              <a:buFontTx/>
              <a:buNone/>
            </a:pPr>
            <a:endParaRPr lang="en-US" sz="1100" i="1" dirty="0"/>
          </a:p>
          <a:p>
            <a:pPr>
              <a:lnSpc>
                <a:spcPct val="80000"/>
              </a:lnSpc>
              <a:buFontTx/>
              <a:buNone/>
            </a:pPr>
            <a:r>
              <a:rPr lang="en-US" sz="1100" i="1" dirty="0"/>
              <a:t>	Development of a comprehensive network of student services particularly designed for adult learners, with an emphasis on the use of technology to deliver advising and services via web tools and other access points that enhance convenience for the students;</a:t>
            </a:r>
          </a:p>
          <a:p>
            <a:pPr>
              <a:lnSpc>
                <a:spcPct val="80000"/>
              </a:lnSpc>
              <a:buFontTx/>
              <a:buNone/>
            </a:pPr>
            <a:endParaRPr lang="en-US" sz="1100" i="1" dirty="0"/>
          </a:p>
          <a:p>
            <a:pPr>
              <a:lnSpc>
                <a:spcPct val="80000"/>
              </a:lnSpc>
              <a:buFontTx/>
              <a:buNone/>
            </a:pPr>
            <a:r>
              <a:rPr lang="en-US" sz="1100" i="1" dirty="0"/>
              <a:t>	Development of key programs that will build enrollments in the professional disciplines and with credentials for working students, including:</a:t>
            </a:r>
          </a:p>
          <a:p>
            <a:pPr>
              <a:lnSpc>
                <a:spcPct val="80000"/>
              </a:lnSpc>
              <a:buFontTx/>
              <a:buNone/>
            </a:pPr>
            <a:endParaRPr lang="en-US" sz="1100" i="1" dirty="0"/>
          </a:p>
          <a:p>
            <a:pPr>
              <a:lnSpc>
                <a:spcPct val="80000"/>
              </a:lnSpc>
              <a:buFontTx/>
              <a:buNone/>
            </a:pPr>
            <a:r>
              <a:rPr lang="en-US" sz="1100" i="1" dirty="0"/>
              <a:t>•	Nursing and Health Professions</a:t>
            </a:r>
          </a:p>
          <a:p>
            <a:pPr>
              <a:lnSpc>
                <a:spcPct val="80000"/>
              </a:lnSpc>
              <a:buFontTx/>
              <a:buNone/>
            </a:pPr>
            <a:r>
              <a:rPr lang="en-US" sz="1100" i="1" dirty="0"/>
              <a:t>•	Sports-related Academic Programs</a:t>
            </a:r>
          </a:p>
          <a:p>
            <a:pPr>
              <a:lnSpc>
                <a:spcPct val="80000"/>
              </a:lnSpc>
              <a:buFontTx/>
              <a:buNone/>
            </a:pPr>
            <a:r>
              <a:rPr lang="en-US" sz="1100" i="1" dirty="0"/>
              <a:t>•	Information Technology</a:t>
            </a:r>
          </a:p>
          <a:p>
            <a:pPr>
              <a:lnSpc>
                <a:spcPct val="80000"/>
              </a:lnSpc>
              <a:buFontTx/>
              <a:buNone/>
            </a:pPr>
            <a:r>
              <a:rPr lang="en-US" sz="1100" i="1" dirty="0"/>
              <a:t>•	Business Administration</a:t>
            </a:r>
          </a:p>
          <a:p>
            <a:pPr>
              <a:lnSpc>
                <a:spcPct val="80000"/>
              </a:lnSpc>
              <a:buFontTx/>
              <a:buNone/>
            </a:pPr>
            <a:r>
              <a:rPr lang="en-US" sz="1100" i="1" dirty="0"/>
              <a:t>•	Associate Degree Programs</a:t>
            </a:r>
          </a:p>
          <a:p>
            <a:pPr>
              <a:lnSpc>
                <a:spcPct val="80000"/>
              </a:lnSpc>
              <a:buFontTx/>
              <a:buNone/>
            </a:pPr>
            <a:r>
              <a:rPr lang="en-US" sz="1100" i="1" dirty="0"/>
              <a:t>•	Master’s Programs</a:t>
            </a:r>
          </a:p>
          <a:p>
            <a:pPr>
              <a:lnSpc>
                <a:spcPct val="80000"/>
              </a:lnSpc>
              <a:buFontTx/>
              <a:buNone/>
            </a:pPr>
            <a:endParaRPr lang="en-US" sz="1100" i="1" dirty="0"/>
          </a:p>
          <a:p>
            <a:pPr>
              <a:lnSpc>
                <a:spcPct val="80000"/>
              </a:lnSpc>
              <a:buFontTx/>
              <a:buNone/>
            </a:pPr>
            <a:r>
              <a:rPr lang="en-US" sz="1100" i="1" dirty="0"/>
              <a:t>	Development of off-site and employer-based programs, including increased programming in southeast Washington at THEARC, establishing locations in downtown Washington, and exploring site potential in Maryland and Virginia.</a:t>
            </a:r>
          </a:p>
          <a:p>
            <a:pPr>
              <a:lnSpc>
                <a:spcPct val="80000"/>
              </a:lnSpc>
              <a:buFontTx/>
              <a:buNone/>
            </a:pPr>
            <a:endParaRPr lang="en-US" sz="1200" i="1" dirty="0"/>
          </a:p>
        </p:txBody>
      </p:sp>
      <p:sp>
        <p:nvSpPr>
          <p:cNvPr id="19460" name="Rectangle 4"/>
          <p:cNvSpPr>
            <a:spLocks noGrp="1" noChangeArrowheads="1"/>
          </p:cNvSpPr>
          <p:nvPr>
            <p:ph type="body" sz="half" idx="2"/>
          </p:nvPr>
        </p:nvSpPr>
        <p:spPr>
          <a:xfrm>
            <a:off x="4648200" y="1066800"/>
            <a:ext cx="4038600" cy="5562600"/>
          </a:xfrm>
          <a:ln>
            <a:solidFill>
              <a:schemeClr val="tx1"/>
            </a:solidFill>
            <a:miter lim="800000"/>
            <a:headEnd/>
            <a:tailEnd/>
          </a:ln>
        </p:spPr>
        <p:txBody>
          <a:bodyPr/>
          <a:lstStyle/>
          <a:p>
            <a:pPr>
              <a:lnSpc>
                <a:spcPct val="80000"/>
              </a:lnSpc>
              <a:buFontTx/>
              <a:buNone/>
            </a:pPr>
            <a:r>
              <a:rPr lang="en-US" sz="1600" b="1" i="1" u="sng" dirty="0" smtClean="0">
                <a:solidFill>
                  <a:srgbClr val="00B0F0"/>
                </a:solidFill>
              </a:rPr>
              <a:t>New Goal 2020:</a:t>
            </a:r>
            <a:r>
              <a:rPr lang="en-US" sz="1600" b="1" dirty="0"/>
              <a:t>	</a:t>
            </a:r>
          </a:p>
          <a:p>
            <a:pPr>
              <a:lnSpc>
                <a:spcPct val="80000"/>
              </a:lnSpc>
              <a:buFontTx/>
              <a:buNone/>
            </a:pPr>
            <a:endParaRPr lang="en-US" sz="1600" i="1" u="sng" dirty="0" smtClean="0"/>
          </a:p>
          <a:p>
            <a:pPr>
              <a:lnSpc>
                <a:spcPct val="80000"/>
              </a:lnSpc>
              <a:buFontTx/>
              <a:buNone/>
            </a:pPr>
            <a:r>
              <a:rPr lang="en-US" sz="1600" b="1" u="sng" dirty="0" smtClean="0"/>
              <a:t>School </a:t>
            </a:r>
            <a:r>
              <a:rPr lang="en-US" sz="1600" b="1" u="sng" dirty="0"/>
              <a:t>of Professional Studies:</a:t>
            </a:r>
          </a:p>
          <a:p>
            <a:pPr>
              <a:lnSpc>
                <a:spcPct val="80000"/>
              </a:lnSpc>
              <a:buFontTx/>
              <a:buNone/>
            </a:pPr>
            <a:endParaRPr lang="en-US" sz="1600" dirty="0"/>
          </a:p>
          <a:p>
            <a:pPr>
              <a:lnSpc>
                <a:spcPct val="80000"/>
              </a:lnSpc>
              <a:buFontTx/>
              <a:buNone/>
            </a:pPr>
            <a:r>
              <a:rPr lang="en-US" sz="1600" dirty="0"/>
              <a:t>	a) Undergraduate Business Administration</a:t>
            </a:r>
          </a:p>
          <a:p>
            <a:pPr>
              <a:lnSpc>
                <a:spcPct val="80000"/>
              </a:lnSpc>
              <a:buFontTx/>
              <a:buNone/>
            </a:pPr>
            <a:r>
              <a:rPr lang="en-US" sz="1600" dirty="0"/>
              <a:t>		(1) Accounting</a:t>
            </a:r>
          </a:p>
          <a:p>
            <a:pPr>
              <a:lnSpc>
                <a:spcPct val="80000"/>
              </a:lnSpc>
              <a:buFontTx/>
              <a:buNone/>
            </a:pPr>
            <a:r>
              <a:rPr lang="en-US" sz="1600" dirty="0"/>
              <a:t>		(2) Human Resource </a:t>
            </a:r>
            <a:r>
              <a:rPr lang="en-US" sz="1600" dirty="0" smtClean="0"/>
              <a:t>			Management</a:t>
            </a:r>
            <a:endParaRPr lang="en-US" sz="1600" dirty="0"/>
          </a:p>
          <a:p>
            <a:pPr>
              <a:lnSpc>
                <a:spcPct val="80000"/>
              </a:lnSpc>
              <a:buFontTx/>
              <a:buNone/>
            </a:pPr>
            <a:r>
              <a:rPr lang="en-US" sz="1600" dirty="0"/>
              <a:t>		(3) Hospitality and Hotel </a:t>
            </a:r>
            <a:r>
              <a:rPr lang="en-US" sz="1600" dirty="0" smtClean="0"/>
              <a:t>			Management</a:t>
            </a:r>
            <a:endParaRPr lang="en-US" sz="1600" dirty="0"/>
          </a:p>
          <a:p>
            <a:pPr>
              <a:lnSpc>
                <a:spcPct val="80000"/>
              </a:lnSpc>
              <a:buFontTx/>
              <a:buNone/>
            </a:pPr>
            <a:endParaRPr lang="en-US" sz="1600" dirty="0"/>
          </a:p>
          <a:p>
            <a:pPr>
              <a:lnSpc>
                <a:spcPct val="80000"/>
              </a:lnSpc>
              <a:buFontTx/>
              <a:buNone/>
            </a:pPr>
            <a:r>
              <a:rPr lang="en-US" sz="1600" dirty="0"/>
              <a:t>	b) Education</a:t>
            </a:r>
          </a:p>
          <a:p>
            <a:pPr>
              <a:lnSpc>
                <a:spcPct val="80000"/>
              </a:lnSpc>
              <a:buFontTx/>
              <a:buNone/>
            </a:pPr>
            <a:r>
              <a:rPr lang="en-US" sz="1600" dirty="0"/>
              <a:t>		(1) Early Childhood Education </a:t>
            </a:r>
            <a:r>
              <a:rPr lang="en-US" sz="1600" dirty="0" smtClean="0"/>
              <a:t>		AA </a:t>
            </a:r>
            <a:r>
              <a:rPr lang="en-US" sz="1600" dirty="0"/>
              <a:t>and BA degrees</a:t>
            </a:r>
          </a:p>
          <a:p>
            <a:pPr>
              <a:lnSpc>
                <a:spcPct val="80000"/>
              </a:lnSpc>
              <a:buFontTx/>
              <a:buNone/>
            </a:pPr>
            <a:endParaRPr lang="en-US" sz="1600" dirty="0"/>
          </a:p>
          <a:p>
            <a:pPr>
              <a:lnSpc>
                <a:spcPct val="80000"/>
              </a:lnSpc>
              <a:buFontTx/>
              <a:buNone/>
            </a:pPr>
            <a:r>
              <a:rPr lang="en-US" sz="1600" dirty="0"/>
              <a:t>	c) Criminal Justice</a:t>
            </a:r>
          </a:p>
          <a:p>
            <a:pPr>
              <a:lnSpc>
                <a:spcPct val="80000"/>
              </a:lnSpc>
              <a:buFontTx/>
              <a:buNone/>
            </a:pPr>
            <a:endParaRPr lang="en-US" sz="1600" dirty="0"/>
          </a:p>
          <a:p>
            <a:pPr>
              <a:lnSpc>
                <a:spcPct val="80000"/>
              </a:lnSpc>
              <a:buFontTx/>
              <a:buNone/>
            </a:pPr>
            <a:r>
              <a:rPr lang="en-US" sz="1600" dirty="0"/>
              <a:t>	d) Media Studies</a:t>
            </a:r>
          </a:p>
          <a:p>
            <a:pPr>
              <a:lnSpc>
                <a:spcPct val="80000"/>
              </a:lnSpc>
              <a:buFontTx/>
              <a:buNone/>
            </a:pPr>
            <a:endParaRPr lang="en-US" sz="1600" dirty="0"/>
          </a:p>
          <a:p>
            <a:pPr>
              <a:lnSpc>
                <a:spcPct val="80000"/>
              </a:lnSpc>
              <a:buFontTx/>
              <a:buNone/>
            </a:pPr>
            <a:r>
              <a:rPr lang="en-US" sz="1600" dirty="0"/>
              <a:t>	e) Online and Off-site</a:t>
            </a:r>
          </a:p>
          <a:p>
            <a:pPr>
              <a:lnSpc>
                <a:spcPct val="80000"/>
              </a:lnSpc>
              <a:buFontTx/>
              <a:buNone/>
            </a:pPr>
            <a:endParaRPr lang="en-US" sz="1600" i="1" u="sng" dirty="0"/>
          </a:p>
          <a:p>
            <a:pPr>
              <a:lnSpc>
                <a:spcPct val="80000"/>
              </a:lnSpc>
              <a:buFontTx/>
              <a:buNone/>
            </a:pPr>
            <a:endParaRPr lang="en-US" sz="1600" i="1" u="sng" dirty="0"/>
          </a:p>
          <a:p>
            <a:pPr>
              <a:lnSpc>
                <a:spcPct val="80000"/>
              </a:lnSpc>
              <a:buFontTx/>
              <a:buNone/>
            </a:pPr>
            <a:endParaRPr lang="en-US" sz="1600" i="1" u="sng" dirty="0"/>
          </a:p>
        </p:txBody>
      </p:sp>
      <p:sp>
        <p:nvSpPr>
          <p:cNvPr id="3" name="Slide Number Placeholder 2"/>
          <p:cNvSpPr>
            <a:spLocks noGrp="1"/>
          </p:cNvSpPr>
          <p:nvPr>
            <p:ph type="sldNum" sz="quarter" idx="12"/>
          </p:nvPr>
        </p:nvSpPr>
        <p:spPr/>
        <p:txBody>
          <a:bodyPr/>
          <a:lstStyle/>
          <a:p>
            <a:fld id="{D6221F0F-E1DB-4A2C-9BB5-3A4B5E2A9031}" type="slidenum">
              <a:rPr lang="en-US" smtClean="0">
                <a:solidFill>
                  <a:srgbClr val="000000"/>
                </a:solidFill>
              </a:rPr>
              <a:pPr/>
              <a:t>14</a:t>
            </a:fld>
            <a:endParaRPr lang="en-US">
              <a:solidFill>
                <a:srgbClr val="000000"/>
              </a:solidFill>
            </a:endParaRPr>
          </a:p>
        </p:txBody>
      </p:sp>
    </p:spTree>
    <p:extLst>
      <p:ext uri="{BB962C8B-B14F-4D97-AF65-F5344CB8AC3E}">
        <p14:creationId xmlns:p14="http://schemas.microsoft.com/office/powerpoint/2010/main" val="35995086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0" y="0"/>
          <a:ext cx="9143999" cy="6858001"/>
        </p:xfrm>
        <a:graphic>
          <a:graphicData uri="http://schemas.openxmlformats.org/drawingml/2006/table">
            <a:tbl>
              <a:tblPr firstRow="1" bandRow="1">
                <a:tableStyleId>{5C22544A-7EE6-4342-B048-85BDC9FD1C3A}</a:tableStyleId>
              </a:tblPr>
              <a:tblGrid>
                <a:gridCol w="1235676"/>
                <a:gridCol w="988540"/>
                <a:gridCol w="1153298"/>
                <a:gridCol w="1153298"/>
                <a:gridCol w="988540"/>
                <a:gridCol w="823783"/>
                <a:gridCol w="988540"/>
                <a:gridCol w="906162"/>
                <a:gridCol w="906162"/>
              </a:tblGrid>
              <a:tr h="339820">
                <a:tc gridSpan="9">
                  <a:txBody>
                    <a:bodyPr/>
                    <a:lstStyle/>
                    <a:p>
                      <a:pPr algn="ctr"/>
                      <a:r>
                        <a:rPr lang="en-US" sz="1600" dirty="0" smtClean="0">
                          <a:solidFill>
                            <a:schemeClr val="bg1"/>
                          </a:solidFill>
                          <a:latin typeface="Times New Roman" panose="02020603050405020304" pitchFamily="18" charset="0"/>
                          <a:cs typeface="Times New Roman" panose="02020603050405020304" pitchFamily="18" charset="0"/>
                        </a:rPr>
                        <a:t>Strategic</a:t>
                      </a:r>
                      <a:r>
                        <a:rPr lang="en-US" sz="1600" baseline="0" dirty="0" smtClean="0">
                          <a:solidFill>
                            <a:schemeClr val="bg1"/>
                          </a:solidFill>
                          <a:latin typeface="Times New Roman" panose="02020603050405020304" pitchFamily="18" charset="0"/>
                          <a:cs typeface="Times New Roman" panose="02020603050405020304" pitchFamily="18" charset="0"/>
                        </a:rPr>
                        <a:t> Innovation Initiatives:  SCHOOL OF PROFESSIONAL STUDIES</a:t>
                      </a:r>
                      <a:endParaRPr lang="en-US" sz="1600" dirty="0">
                        <a:solidFill>
                          <a:schemeClr val="bg1"/>
                        </a:solidFill>
                        <a:latin typeface="Times New Roman" panose="02020603050405020304" pitchFamily="18" charset="0"/>
                        <a:cs typeface="Times New Roman" panose="02020603050405020304" pitchFamily="18" charset="0"/>
                      </a:endParaRPr>
                    </a:p>
                  </a:txBody>
                  <a:tcPr marT="45716" marB="45716">
                    <a:solidFill>
                      <a:srgbClr val="FF0000"/>
                    </a:solidFill>
                  </a:tcPr>
                </a:tc>
                <a:tc hMerge="1">
                  <a:txBody>
                    <a:bodyPr/>
                    <a:lstStyle/>
                    <a:p>
                      <a:endParaRPr lang="en-US" sz="1000" dirty="0"/>
                    </a:p>
                  </a:txBody>
                  <a:tcPr/>
                </a:tc>
                <a:tc hMerge="1">
                  <a:txBody>
                    <a:bodyPr/>
                    <a:lstStyle/>
                    <a:p>
                      <a:endParaRPr lang="en-US" sz="1000" dirty="0"/>
                    </a:p>
                  </a:txBody>
                  <a:tcPr/>
                </a:tc>
                <a:tc hMerge="1">
                  <a:txBody>
                    <a:bodyPr/>
                    <a:lstStyle/>
                    <a:p>
                      <a:endParaRPr lang="en-US" sz="1000" dirty="0"/>
                    </a:p>
                  </a:txBody>
                  <a:tcPr/>
                </a:tc>
                <a:tc hMerge="1">
                  <a:txBody>
                    <a:bodyPr/>
                    <a:lstStyle/>
                    <a:p>
                      <a:endParaRPr lang="en-US" sz="1000" dirty="0"/>
                    </a:p>
                  </a:txBody>
                  <a:tcPr/>
                </a:tc>
                <a:tc hMerge="1">
                  <a:txBody>
                    <a:bodyPr/>
                    <a:lstStyle/>
                    <a:p>
                      <a:endParaRPr lang="en-US"/>
                    </a:p>
                  </a:txBody>
                  <a:tcPr/>
                </a:tc>
                <a:tc hMerge="1">
                  <a:txBody>
                    <a:bodyPr/>
                    <a:lstStyle/>
                    <a:p>
                      <a:endParaRPr lang="en-US" sz="1000" dirty="0"/>
                    </a:p>
                  </a:txBody>
                  <a:tcPr/>
                </a:tc>
                <a:tc hMerge="1">
                  <a:txBody>
                    <a:bodyPr/>
                    <a:lstStyle/>
                    <a:p>
                      <a:endParaRPr lang="en-US" sz="1000" dirty="0"/>
                    </a:p>
                  </a:txBody>
                  <a:tcPr/>
                </a:tc>
                <a:tc hMerge="1">
                  <a:txBody>
                    <a:bodyPr/>
                    <a:lstStyle/>
                    <a:p>
                      <a:endParaRPr lang="en-US" sz="1000" dirty="0"/>
                    </a:p>
                  </a:txBody>
                  <a:tcPr/>
                </a:tc>
              </a:tr>
              <a:tr h="401607">
                <a:tc>
                  <a:txBody>
                    <a:bodyPr/>
                    <a:lstStyle/>
                    <a:p>
                      <a:r>
                        <a:rPr lang="en-US" sz="1000" b="1" dirty="0" smtClean="0">
                          <a:latin typeface="Times New Roman" panose="02020603050405020304" pitchFamily="18" charset="0"/>
                          <a:cs typeface="Times New Roman" panose="02020603050405020304" pitchFamily="18" charset="0"/>
                        </a:rPr>
                        <a:t>Initiative</a:t>
                      </a:r>
                      <a:endParaRPr lang="en-US" sz="1000" b="1" dirty="0">
                        <a:latin typeface="Times New Roman" panose="02020603050405020304" pitchFamily="18" charset="0"/>
                        <a:cs typeface="Times New Roman" panose="02020603050405020304" pitchFamily="18" charset="0"/>
                      </a:endParaRPr>
                    </a:p>
                  </a:txBody>
                  <a:tcPr marT="45716" marB="45716">
                    <a:solidFill>
                      <a:schemeClr val="accent6">
                        <a:lumMod val="20000"/>
                        <a:lumOff val="80000"/>
                      </a:schemeClr>
                    </a:solidFill>
                  </a:tcPr>
                </a:tc>
                <a:tc>
                  <a:txBody>
                    <a:bodyPr/>
                    <a:lstStyle/>
                    <a:p>
                      <a:r>
                        <a:rPr lang="en-US" sz="1000" b="1" dirty="0" smtClean="0">
                          <a:latin typeface="Times New Roman" panose="02020603050405020304" pitchFamily="18" charset="0"/>
                          <a:cs typeface="Times New Roman" panose="02020603050405020304" pitchFamily="18" charset="0"/>
                        </a:rPr>
                        <a:t>Action</a:t>
                      </a:r>
                      <a:r>
                        <a:rPr lang="en-US" sz="1000" b="1" baseline="0" dirty="0" smtClean="0">
                          <a:latin typeface="Times New Roman" panose="02020603050405020304" pitchFamily="18" charset="0"/>
                          <a:cs typeface="Times New Roman" panose="02020603050405020304" pitchFamily="18" charset="0"/>
                        </a:rPr>
                        <a:t> Step</a:t>
                      </a:r>
                      <a:endParaRPr lang="en-US" sz="1000" b="1" dirty="0">
                        <a:latin typeface="Times New Roman" panose="02020603050405020304" pitchFamily="18" charset="0"/>
                        <a:cs typeface="Times New Roman" panose="02020603050405020304" pitchFamily="18" charset="0"/>
                      </a:endParaRPr>
                    </a:p>
                  </a:txBody>
                  <a:tcPr marT="45716" marB="45716">
                    <a:solidFill>
                      <a:schemeClr val="accent6">
                        <a:lumMod val="20000"/>
                        <a:lumOff val="80000"/>
                      </a:schemeClr>
                    </a:solidFill>
                  </a:tcPr>
                </a:tc>
                <a:tc>
                  <a:txBody>
                    <a:bodyPr/>
                    <a:lstStyle/>
                    <a:p>
                      <a:r>
                        <a:rPr lang="en-US" sz="1000" b="1" dirty="0" smtClean="0">
                          <a:latin typeface="Times New Roman" panose="02020603050405020304" pitchFamily="18" charset="0"/>
                          <a:cs typeface="Times New Roman" panose="02020603050405020304" pitchFamily="18" charset="0"/>
                        </a:rPr>
                        <a:t>Action Step </a:t>
                      </a:r>
                      <a:endParaRPr lang="en-US" sz="1000" b="1" dirty="0">
                        <a:latin typeface="Times New Roman" panose="02020603050405020304" pitchFamily="18" charset="0"/>
                        <a:cs typeface="Times New Roman" panose="02020603050405020304" pitchFamily="18" charset="0"/>
                      </a:endParaRPr>
                    </a:p>
                  </a:txBody>
                  <a:tcPr marT="45716" marB="45716">
                    <a:solidFill>
                      <a:schemeClr val="accent6">
                        <a:lumMod val="20000"/>
                        <a:lumOff val="80000"/>
                      </a:schemeClr>
                    </a:solidFill>
                  </a:tcPr>
                </a:tc>
                <a:tc>
                  <a:txBody>
                    <a:bodyPr/>
                    <a:lstStyle/>
                    <a:p>
                      <a:r>
                        <a:rPr lang="en-US" sz="1000" b="1" dirty="0" smtClean="0">
                          <a:latin typeface="Times New Roman" panose="02020603050405020304" pitchFamily="18" charset="0"/>
                          <a:cs typeface="Times New Roman" panose="02020603050405020304" pitchFamily="18" charset="0"/>
                        </a:rPr>
                        <a:t>Action Step</a:t>
                      </a:r>
                      <a:endParaRPr lang="en-US" sz="1000" b="1" dirty="0">
                        <a:latin typeface="Times New Roman" panose="02020603050405020304" pitchFamily="18" charset="0"/>
                        <a:cs typeface="Times New Roman" panose="02020603050405020304" pitchFamily="18" charset="0"/>
                      </a:endParaRPr>
                    </a:p>
                  </a:txBody>
                  <a:tcPr marT="45716" marB="45716">
                    <a:solidFill>
                      <a:schemeClr val="accent6">
                        <a:lumMod val="20000"/>
                        <a:lumOff val="80000"/>
                      </a:schemeClr>
                    </a:solidFill>
                  </a:tcPr>
                </a:tc>
                <a:tc>
                  <a:txBody>
                    <a:bodyPr/>
                    <a:lstStyle/>
                    <a:p>
                      <a:r>
                        <a:rPr lang="en-US" sz="1000" b="1" dirty="0" smtClean="0">
                          <a:latin typeface="Times New Roman" panose="02020603050405020304" pitchFamily="18" charset="0"/>
                          <a:cs typeface="Times New Roman" panose="02020603050405020304" pitchFamily="18" charset="0"/>
                        </a:rPr>
                        <a:t>Target Start </a:t>
                      </a:r>
                      <a:endParaRPr lang="en-US" sz="1000" b="1" dirty="0">
                        <a:latin typeface="Times New Roman" panose="02020603050405020304" pitchFamily="18" charset="0"/>
                        <a:cs typeface="Times New Roman" panose="02020603050405020304" pitchFamily="18" charset="0"/>
                      </a:endParaRPr>
                    </a:p>
                  </a:txBody>
                  <a:tcPr marT="45716" marB="45716">
                    <a:solidFill>
                      <a:schemeClr val="accent6">
                        <a:lumMod val="20000"/>
                        <a:lumOff val="80000"/>
                      </a:schemeClr>
                    </a:solidFill>
                  </a:tcPr>
                </a:tc>
                <a:tc>
                  <a:txBody>
                    <a:bodyPr/>
                    <a:lstStyle/>
                    <a:p>
                      <a:r>
                        <a:rPr lang="en-US" sz="1000" b="1" dirty="0" smtClean="0">
                          <a:latin typeface="Times New Roman" panose="02020603050405020304" pitchFamily="18" charset="0"/>
                          <a:cs typeface="Times New Roman" panose="02020603050405020304" pitchFamily="18" charset="0"/>
                        </a:rPr>
                        <a:t>Current</a:t>
                      </a:r>
                      <a:endParaRPr lang="en-US" sz="1000" b="1" dirty="0">
                        <a:latin typeface="Times New Roman" panose="02020603050405020304" pitchFamily="18" charset="0"/>
                        <a:cs typeface="Times New Roman" panose="02020603050405020304" pitchFamily="18" charset="0"/>
                      </a:endParaRPr>
                    </a:p>
                  </a:txBody>
                  <a:tcPr marT="45716" marB="45716">
                    <a:solidFill>
                      <a:schemeClr val="accent6">
                        <a:lumMod val="20000"/>
                        <a:lumOff val="80000"/>
                      </a:schemeClr>
                    </a:solidFill>
                  </a:tcPr>
                </a:tc>
                <a:tc>
                  <a:txBody>
                    <a:bodyPr/>
                    <a:lstStyle/>
                    <a:p>
                      <a:r>
                        <a:rPr lang="en-US" sz="1000" b="1" dirty="0" smtClean="0">
                          <a:latin typeface="Times New Roman" panose="02020603050405020304" pitchFamily="18" charset="0"/>
                          <a:cs typeface="Times New Roman" panose="02020603050405020304" pitchFamily="18" charset="0"/>
                        </a:rPr>
                        <a:t>Gain Year 1</a:t>
                      </a:r>
                      <a:endParaRPr lang="en-US" sz="1000" b="1" dirty="0">
                        <a:latin typeface="Times New Roman" panose="02020603050405020304" pitchFamily="18" charset="0"/>
                        <a:cs typeface="Times New Roman" panose="02020603050405020304" pitchFamily="18" charset="0"/>
                      </a:endParaRPr>
                    </a:p>
                  </a:txBody>
                  <a:tcPr marT="45716" marB="45716">
                    <a:solidFill>
                      <a:schemeClr val="accent6">
                        <a:lumMod val="20000"/>
                        <a:lumOff val="80000"/>
                      </a:schemeClr>
                    </a:solidFill>
                  </a:tcPr>
                </a:tc>
                <a:tc>
                  <a:txBody>
                    <a:bodyPr/>
                    <a:lstStyle/>
                    <a:p>
                      <a:r>
                        <a:rPr lang="en-US" sz="1000" b="1" dirty="0" smtClean="0">
                          <a:latin typeface="Times New Roman" panose="02020603050405020304" pitchFamily="18" charset="0"/>
                          <a:cs typeface="Times New Roman" panose="02020603050405020304" pitchFamily="18" charset="0"/>
                        </a:rPr>
                        <a:t>Gain</a:t>
                      </a:r>
                      <a:r>
                        <a:rPr lang="en-US" sz="1000" b="1" baseline="0" dirty="0" smtClean="0">
                          <a:latin typeface="Times New Roman" panose="02020603050405020304" pitchFamily="18" charset="0"/>
                          <a:cs typeface="Times New Roman" panose="02020603050405020304" pitchFamily="18" charset="0"/>
                        </a:rPr>
                        <a:t> Year 2</a:t>
                      </a:r>
                      <a:endParaRPr lang="en-US" sz="1000" b="1" dirty="0">
                        <a:latin typeface="Times New Roman" panose="02020603050405020304" pitchFamily="18" charset="0"/>
                        <a:cs typeface="Times New Roman" panose="02020603050405020304" pitchFamily="18" charset="0"/>
                      </a:endParaRPr>
                    </a:p>
                  </a:txBody>
                  <a:tcPr marT="45716" marB="45716">
                    <a:solidFill>
                      <a:schemeClr val="accent6">
                        <a:lumMod val="20000"/>
                        <a:lumOff val="80000"/>
                      </a:schemeClr>
                    </a:solidFill>
                  </a:tcPr>
                </a:tc>
                <a:tc>
                  <a:txBody>
                    <a:bodyPr/>
                    <a:lstStyle/>
                    <a:p>
                      <a:r>
                        <a:rPr lang="en-US" sz="1000" b="1" dirty="0" smtClean="0">
                          <a:latin typeface="Times New Roman" panose="02020603050405020304" pitchFamily="18" charset="0"/>
                          <a:cs typeface="Times New Roman" panose="02020603050405020304" pitchFamily="18" charset="0"/>
                        </a:rPr>
                        <a:t>Gain Year 3</a:t>
                      </a:r>
                      <a:endParaRPr lang="en-US" sz="1000" b="1" dirty="0">
                        <a:latin typeface="Times New Roman" panose="02020603050405020304" pitchFamily="18" charset="0"/>
                        <a:cs typeface="Times New Roman" panose="02020603050405020304" pitchFamily="18" charset="0"/>
                      </a:endParaRPr>
                    </a:p>
                  </a:txBody>
                  <a:tcPr marT="45716" marB="45716">
                    <a:solidFill>
                      <a:schemeClr val="accent6">
                        <a:lumMod val="20000"/>
                        <a:lumOff val="80000"/>
                      </a:schemeClr>
                    </a:solidFill>
                  </a:tcPr>
                </a:tc>
              </a:tr>
              <a:tr h="1065815">
                <a:tc>
                  <a:txBody>
                    <a:bodyPr/>
                    <a:lstStyle/>
                    <a:p>
                      <a:r>
                        <a:rPr lang="en-US" sz="900" b="1" dirty="0" smtClean="0">
                          <a:latin typeface="Times New Roman" panose="02020603050405020304" pitchFamily="18" charset="0"/>
                          <a:cs typeface="Times New Roman" panose="02020603050405020304" pitchFamily="18" charset="0"/>
                        </a:rPr>
                        <a:t>Strengthen Undergraduate Business Program</a:t>
                      </a:r>
                      <a:endParaRPr lang="en-US" sz="900" b="1" dirty="0">
                        <a:latin typeface="Times New Roman" panose="02020603050405020304" pitchFamily="18" charset="0"/>
                        <a:cs typeface="Times New Roman" panose="02020603050405020304" pitchFamily="18" charset="0"/>
                      </a:endParaRPr>
                    </a:p>
                  </a:txBody>
                  <a:tcPr marT="45716" marB="45716"/>
                </a:tc>
                <a:tc>
                  <a:txBody>
                    <a:bodyPr/>
                    <a:lstStyle/>
                    <a:p>
                      <a:r>
                        <a:rPr lang="en-US" sz="900" dirty="0" smtClean="0">
                          <a:latin typeface="Times New Roman" panose="02020603050405020304" pitchFamily="18" charset="0"/>
                          <a:cs typeface="Times New Roman" panose="02020603050405020304" pitchFamily="18" charset="0"/>
                        </a:rPr>
                        <a:t>Create strategic plan</a:t>
                      </a:r>
                    </a:p>
                    <a:p>
                      <a:endParaRPr lang="en-US" sz="900" dirty="0" smtClean="0">
                        <a:latin typeface="Times New Roman" panose="02020603050405020304" pitchFamily="18" charset="0"/>
                        <a:cs typeface="Times New Roman" panose="02020603050405020304" pitchFamily="18" charset="0"/>
                      </a:endParaRPr>
                    </a:p>
                  </a:txBody>
                  <a:tcPr marT="45716" marB="45716"/>
                </a:tc>
                <a:tc>
                  <a:txBody>
                    <a:bodyPr/>
                    <a:lstStyle/>
                    <a:p>
                      <a:r>
                        <a:rPr lang="en-US" sz="900" dirty="0" smtClean="0">
                          <a:latin typeface="Times New Roman" panose="02020603050405020304" pitchFamily="18" charset="0"/>
                          <a:cs typeface="Times New Roman" panose="02020603050405020304" pitchFamily="18" charset="0"/>
                        </a:rPr>
                        <a:t>Create innovative focus tracks and clinics</a:t>
                      </a:r>
                    </a:p>
                    <a:p>
                      <a:r>
                        <a:rPr lang="en-US" sz="900" dirty="0" smtClean="0">
                          <a:latin typeface="Times New Roman" panose="02020603050405020304" pitchFamily="18" charset="0"/>
                          <a:cs typeface="Times New Roman" panose="02020603050405020304" pitchFamily="18" charset="0"/>
                        </a:rPr>
                        <a:t>(Accounting, Hospitality,</a:t>
                      </a:r>
                      <a:r>
                        <a:rPr lang="en-US" sz="900" baseline="0" dirty="0" smtClean="0">
                          <a:latin typeface="Times New Roman" panose="02020603050405020304" pitchFamily="18" charset="0"/>
                          <a:cs typeface="Times New Roman" panose="02020603050405020304" pitchFamily="18" charset="0"/>
                        </a:rPr>
                        <a:t> </a:t>
                      </a:r>
                      <a:r>
                        <a:rPr lang="en-US" sz="900" dirty="0" smtClean="0">
                          <a:latin typeface="Times New Roman" panose="02020603050405020304" pitchFamily="18" charset="0"/>
                          <a:cs typeface="Times New Roman" panose="02020603050405020304" pitchFamily="18" charset="0"/>
                        </a:rPr>
                        <a:t>HR)</a:t>
                      </a:r>
                    </a:p>
                  </a:txBody>
                  <a:tcPr marT="45716" marB="45716"/>
                </a:tc>
                <a:tc>
                  <a:txBody>
                    <a:bodyPr/>
                    <a:lstStyle/>
                    <a:p>
                      <a:r>
                        <a:rPr lang="en-US" sz="900" dirty="0" smtClean="0">
                          <a:latin typeface="Times New Roman" panose="02020603050405020304" pitchFamily="18" charset="0"/>
                          <a:cs typeface="Times New Roman" panose="02020603050405020304" pitchFamily="18" charset="0"/>
                        </a:rPr>
                        <a:t>Align faculty capacity with program tracks.</a:t>
                      </a:r>
                    </a:p>
                    <a:p>
                      <a:r>
                        <a:rPr lang="en-US" sz="900" dirty="0" smtClean="0">
                          <a:latin typeface="Times New Roman" panose="02020603050405020304" pitchFamily="18" charset="0"/>
                          <a:cs typeface="Times New Roman" panose="02020603050405020304" pitchFamily="18" charset="0"/>
                        </a:rPr>
                        <a:t>Design</a:t>
                      </a:r>
                      <a:r>
                        <a:rPr lang="en-US" sz="900" baseline="0" dirty="0" smtClean="0">
                          <a:latin typeface="Times New Roman" panose="02020603050405020304" pitchFamily="18" charset="0"/>
                          <a:cs typeface="Times New Roman" panose="02020603050405020304" pitchFamily="18" charset="0"/>
                        </a:rPr>
                        <a:t> and Implement new programs</a:t>
                      </a:r>
                    </a:p>
                    <a:p>
                      <a:endParaRPr lang="en-US" sz="900" dirty="0">
                        <a:latin typeface="Times New Roman" panose="02020603050405020304" pitchFamily="18" charset="0"/>
                        <a:cs typeface="Times New Roman" panose="02020603050405020304" pitchFamily="18" charset="0"/>
                      </a:endParaRPr>
                    </a:p>
                  </a:txBody>
                  <a:tcPr marT="45716" marB="45716"/>
                </a:tc>
                <a:tc>
                  <a:txBody>
                    <a:bodyPr/>
                    <a:lstStyle/>
                    <a:p>
                      <a:r>
                        <a:rPr lang="en-US" sz="900" dirty="0" smtClean="0">
                          <a:latin typeface="Times New Roman" panose="02020603050405020304" pitchFamily="18" charset="0"/>
                          <a:cs typeface="Times New Roman" panose="02020603050405020304" pitchFamily="18" charset="0"/>
                        </a:rPr>
                        <a:t>Spring 2014</a:t>
                      </a:r>
                    </a:p>
                    <a:p>
                      <a:endParaRPr lang="en-US" sz="900" dirty="0" smtClean="0">
                        <a:latin typeface="Times New Roman" panose="02020603050405020304" pitchFamily="18" charset="0"/>
                        <a:cs typeface="Times New Roman" panose="02020603050405020304" pitchFamily="18" charset="0"/>
                      </a:endParaRPr>
                    </a:p>
                  </a:txBody>
                  <a:tcPr marT="45716" marB="45716"/>
                </a:tc>
                <a:tc>
                  <a:txBody>
                    <a:bodyPr/>
                    <a:lstStyle/>
                    <a:p>
                      <a:r>
                        <a:rPr lang="en-US" sz="900" dirty="0" smtClean="0">
                          <a:latin typeface="Times New Roman" panose="02020603050405020304" pitchFamily="18" charset="0"/>
                          <a:cs typeface="Times New Roman" panose="02020603050405020304" pitchFamily="18" charset="0"/>
                        </a:rPr>
                        <a:t>94 BS</a:t>
                      </a:r>
                      <a:endParaRPr lang="en-US" sz="900" dirty="0">
                        <a:latin typeface="Times New Roman" panose="02020603050405020304" pitchFamily="18" charset="0"/>
                        <a:cs typeface="Times New Roman" panose="02020603050405020304" pitchFamily="18" charset="0"/>
                      </a:endParaRPr>
                    </a:p>
                  </a:txBody>
                  <a:tcPr marT="45716" marB="45716"/>
                </a:tc>
                <a:tc>
                  <a:txBody>
                    <a:bodyPr/>
                    <a:lstStyle/>
                    <a:p>
                      <a:r>
                        <a:rPr lang="en-US" sz="900" dirty="0" smtClean="0">
                          <a:latin typeface="Times New Roman" panose="02020603050405020304" pitchFamily="18" charset="0"/>
                          <a:cs typeface="Times New Roman" panose="02020603050405020304" pitchFamily="18" charset="0"/>
                        </a:rPr>
                        <a:t>+50</a:t>
                      </a:r>
                    </a:p>
                    <a:p>
                      <a:r>
                        <a:rPr lang="en-US" sz="900" dirty="0" smtClean="0">
                          <a:latin typeface="Times New Roman" panose="02020603050405020304" pitchFamily="18" charset="0"/>
                          <a:cs typeface="Times New Roman" panose="02020603050405020304" pitchFamily="18" charset="0"/>
                        </a:rPr>
                        <a:t>144 majors</a:t>
                      </a:r>
                      <a:endParaRPr lang="en-US" sz="900" dirty="0">
                        <a:latin typeface="Times New Roman" panose="02020603050405020304" pitchFamily="18" charset="0"/>
                        <a:cs typeface="Times New Roman" panose="02020603050405020304" pitchFamily="18" charset="0"/>
                      </a:endParaRPr>
                    </a:p>
                  </a:txBody>
                  <a:tcPr marT="45716" marB="45716"/>
                </a:tc>
                <a:tc>
                  <a:txBody>
                    <a:bodyPr/>
                    <a:lstStyle/>
                    <a:p>
                      <a:r>
                        <a:rPr lang="en-US" sz="900" dirty="0" smtClean="0">
                          <a:latin typeface="Times New Roman" panose="02020603050405020304" pitchFamily="18" charset="0"/>
                          <a:cs typeface="Times New Roman" panose="02020603050405020304" pitchFamily="18" charset="0"/>
                        </a:rPr>
                        <a:t>+100</a:t>
                      </a:r>
                    </a:p>
                    <a:p>
                      <a:r>
                        <a:rPr lang="en-US" sz="900" dirty="0" smtClean="0">
                          <a:latin typeface="Times New Roman" panose="02020603050405020304" pitchFamily="18" charset="0"/>
                          <a:cs typeface="Times New Roman" panose="02020603050405020304" pitchFamily="18" charset="0"/>
                        </a:rPr>
                        <a:t>194 majors</a:t>
                      </a:r>
                      <a:endParaRPr lang="en-US" sz="900" dirty="0">
                        <a:latin typeface="Times New Roman" panose="02020603050405020304" pitchFamily="18" charset="0"/>
                        <a:cs typeface="Times New Roman" panose="02020603050405020304" pitchFamily="18" charset="0"/>
                      </a:endParaRPr>
                    </a:p>
                  </a:txBody>
                  <a:tcPr marT="45716" marB="45716"/>
                </a:tc>
                <a:tc>
                  <a:txBody>
                    <a:bodyPr/>
                    <a:lstStyle/>
                    <a:p>
                      <a:r>
                        <a:rPr lang="en-US" sz="900" dirty="0" smtClean="0">
                          <a:latin typeface="Times New Roman" panose="02020603050405020304" pitchFamily="18" charset="0"/>
                          <a:cs typeface="Times New Roman" panose="02020603050405020304" pitchFamily="18" charset="0"/>
                        </a:rPr>
                        <a:t>+150</a:t>
                      </a:r>
                    </a:p>
                    <a:p>
                      <a:r>
                        <a:rPr lang="en-US" sz="900" dirty="0" smtClean="0">
                          <a:latin typeface="Times New Roman" panose="02020603050405020304" pitchFamily="18" charset="0"/>
                          <a:cs typeface="Times New Roman" panose="02020603050405020304" pitchFamily="18" charset="0"/>
                        </a:rPr>
                        <a:t>244 majors</a:t>
                      </a:r>
                      <a:endParaRPr lang="en-US" sz="900" dirty="0">
                        <a:latin typeface="Times New Roman" panose="02020603050405020304" pitchFamily="18" charset="0"/>
                        <a:cs typeface="Times New Roman" panose="02020603050405020304" pitchFamily="18" charset="0"/>
                      </a:endParaRPr>
                    </a:p>
                  </a:txBody>
                  <a:tcPr marT="45716" marB="45716"/>
                </a:tc>
              </a:tr>
              <a:tr h="787774">
                <a:tc>
                  <a:txBody>
                    <a:bodyPr/>
                    <a:lstStyle/>
                    <a:p>
                      <a:r>
                        <a:rPr lang="en-US" sz="900" b="1" dirty="0" smtClean="0">
                          <a:latin typeface="Times New Roman" panose="02020603050405020304" pitchFamily="18" charset="0"/>
                          <a:cs typeface="Times New Roman" panose="02020603050405020304" pitchFamily="18" charset="0"/>
                        </a:rPr>
                        <a:t>In partnership with the School of Education, launch Early Childhood Programs</a:t>
                      </a:r>
                      <a:endParaRPr lang="en-US" sz="900" b="1" dirty="0">
                        <a:latin typeface="Times New Roman" panose="02020603050405020304" pitchFamily="18" charset="0"/>
                        <a:cs typeface="Times New Roman" panose="02020603050405020304" pitchFamily="18" charset="0"/>
                      </a:endParaRPr>
                    </a:p>
                  </a:txBody>
                  <a:tcPr marT="45716" marB="45716"/>
                </a:tc>
                <a:tc>
                  <a:txBody>
                    <a:bodyPr/>
                    <a:lstStyle/>
                    <a:p>
                      <a:r>
                        <a:rPr lang="en-US" sz="900" dirty="0" smtClean="0">
                          <a:latin typeface="Times New Roman" panose="02020603050405020304" pitchFamily="18" charset="0"/>
                          <a:cs typeface="Times New Roman" panose="02020603050405020304" pitchFamily="18" charset="0"/>
                        </a:rPr>
                        <a:t>Create Strategic</a:t>
                      </a:r>
                      <a:r>
                        <a:rPr lang="en-US" sz="900" baseline="0" dirty="0" smtClean="0">
                          <a:latin typeface="Times New Roman" panose="02020603050405020304" pitchFamily="18" charset="0"/>
                          <a:cs typeface="Times New Roman" panose="02020603050405020304" pitchFamily="18" charset="0"/>
                        </a:rPr>
                        <a:t> Plan</a:t>
                      </a:r>
                      <a:endParaRPr lang="en-US" sz="900" dirty="0">
                        <a:latin typeface="Times New Roman" panose="02020603050405020304" pitchFamily="18" charset="0"/>
                        <a:cs typeface="Times New Roman" panose="02020603050405020304" pitchFamily="18" charset="0"/>
                      </a:endParaRPr>
                    </a:p>
                  </a:txBody>
                  <a:tcPr marT="45716" marB="45716"/>
                </a:tc>
                <a:tc>
                  <a:txBody>
                    <a:bodyPr/>
                    <a:lstStyle/>
                    <a:p>
                      <a:r>
                        <a:rPr lang="en-US" sz="900" dirty="0" smtClean="0">
                          <a:latin typeface="Times New Roman" panose="02020603050405020304" pitchFamily="18" charset="0"/>
                          <a:cs typeface="Times New Roman" panose="02020603050405020304" pitchFamily="18" charset="0"/>
                        </a:rPr>
                        <a:t>Create AA and BA programs</a:t>
                      </a:r>
                      <a:endParaRPr lang="en-US" sz="900" dirty="0">
                        <a:latin typeface="Times New Roman" panose="02020603050405020304" pitchFamily="18" charset="0"/>
                        <a:cs typeface="Times New Roman" panose="02020603050405020304" pitchFamily="18" charset="0"/>
                      </a:endParaRPr>
                    </a:p>
                  </a:txBody>
                  <a:tcPr marT="45716" marB="45716"/>
                </a:tc>
                <a:tc>
                  <a:txBody>
                    <a:bodyPr/>
                    <a:lstStyle/>
                    <a:p>
                      <a:r>
                        <a:rPr lang="en-US" sz="900" dirty="0" smtClean="0">
                          <a:latin typeface="Times New Roman" panose="02020603050405020304" pitchFamily="18" charset="0"/>
                          <a:cs typeface="Times New Roman" panose="02020603050405020304" pitchFamily="18" charset="0"/>
                        </a:rPr>
                        <a:t>Design &amp; Implement new programs</a:t>
                      </a:r>
                      <a:endParaRPr lang="en-US" sz="900" dirty="0">
                        <a:latin typeface="Times New Roman" panose="02020603050405020304" pitchFamily="18" charset="0"/>
                        <a:cs typeface="Times New Roman" panose="02020603050405020304" pitchFamily="18" charset="0"/>
                      </a:endParaRPr>
                    </a:p>
                  </a:txBody>
                  <a:tcPr marT="45716" marB="45716"/>
                </a:tc>
                <a:tc>
                  <a:txBody>
                    <a:bodyPr/>
                    <a:lstStyle/>
                    <a:p>
                      <a:r>
                        <a:rPr lang="en-US" sz="900" dirty="0" smtClean="0">
                          <a:latin typeface="Times New Roman" panose="02020603050405020304" pitchFamily="18" charset="0"/>
                          <a:cs typeface="Times New Roman" panose="02020603050405020304" pitchFamily="18" charset="0"/>
                        </a:rPr>
                        <a:t>Spring 2014</a:t>
                      </a:r>
                      <a:endParaRPr lang="en-US" sz="900" dirty="0">
                        <a:latin typeface="Times New Roman" panose="02020603050405020304" pitchFamily="18" charset="0"/>
                        <a:cs typeface="Times New Roman" panose="02020603050405020304" pitchFamily="18" charset="0"/>
                      </a:endParaRPr>
                    </a:p>
                  </a:txBody>
                  <a:tcPr marT="45716" marB="45716"/>
                </a:tc>
                <a:tc>
                  <a:txBody>
                    <a:bodyPr/>
                    <a:lstStyle/>
                    <a:p>
                      <a:r>
                        <a:rPr lang="en-US" sz="900" dirty="0" smtClean="0">
                          <a:latin typeface="Times New Roman" panose="02020603050405020304" pitchFamily="18" charset="0"/>
                          <a:cs typeface="Times New Roman" panose="02020603050405020304" pitchFamily="18" charset="0"/>
                        </a:rPr>
                        <a:t>O students</a:t>
                      </a:r>
                      <a:endParaRPr lang="en-US" sz="900" dirty="0">
                        <a:latin typeface="Times New Roman" panose="02020603050405020304" pitchFamily="18" charset="0"/>
                        <a:cs typeface="Times New Roman" panose="02020603050405020304" pitchFamily="18" charset="0"/>
                      </a:endParaRPr>
                    </a:p>
                  </a:txBody>
                  <a:tcPr marT="45716" marB="45716"/>
                </a:tc>
                <a:tc>
                  <a:txBody>
                    <a:bodyPr/>
                    <a:lstStyle/>
                    <a:p>
                      <a:r>
                        <a:rPr lang="en-US" sz="900" dirty="0" smtClean="0">
                          <a:latin typeface="Times New Roman" panose="02020603050405020304" pitchFamily="18" charset="0"/>
                          <a:cs typeface="Times New Roman" panose="02020603050405020304" pitchFamily="18" charset="0"/>
                        </a:rPr>
                        <a:t>+70</a:t>
                      </a:r>
                      <a:r>
                        <a:rPr lang="en-US" sz="900" baseline="0" dirty="0" smtClean="0">
                          <a:latin typeface="Times New Roman" panose="02020603050405020304" pitchFamily="18" charset="0"/>
                          <a:cs typeface="Times New Roman" panose="02020603050405020304" pitchFamily="18" charset="0"/>
                        </a:rPr>
                        <a:t> AA</a:t>
                      </a:r>
                    </a:p>
                    <a:p>
                      <a:r>
                        <a:rPr lang="en-US" sz="900" baseline="0" dirty="0" smtClean="0">
                          <a:latin typeface="Times New Roman" panose="02020603050405020304" pitchFamily="18" charset="0"/>
                          <a:cs typeface="Times New Roman" panose="02020603050405020304" pitchFamily="18" charset="0"/>
                        </a:rPr>
                        <a:t>+25 BA</a:t>
                      </a:r>
                      <a:endParaRPr lang="en-US" sz="900" dirty="0">
                        <a:latin typeface="Times New Roman" panose="02020603050405020304" pitchFamily="18" charset="0"/>
                        <a:cs typeface="Times New Roman" panose="02020603050405020304" pitchFamily="18" charset="0"/>
                      </a:endParaRPr>
                    </a:p>
                  </a:txBody>
                  <a:tcPr marT="45716" marB="45716"/>
                </a:tc>
                <a:tc>
                  <a:txBody>
                    <a:bodyPr/>
                    <a:lstStyle/>
                    <a:p>
                      <a:r>
                        <a:rPr lang="en-US" sz="900" dirty="0" smtClean="0">
                          <a:latin typeface="Times New Roman" panose="02020603050405020304" pitchFamily="18" charset="0"/>
                          <a:cs typeface="Times New Roman" panose="02020603050405020304" pitchFamily="18" charset="0"/>
                        </a:rPr>
                        <a:t>+ 100AA</a:t>
                      </a:r>
                    </a:p>
                    <a:p>
                      <a:r>
                        <a:rPr lang="en-US" sz="900" dirty="0" smtClean="0">
                          <a:latin typeface="Times New Roman" panose="02020603050405020304" pitchFamily="18" charset="0"/>
                          <a:cs typeface="Times New Roman" panose="02020603050405020304" pitchFamily="18" charset="0"/>
                        </a:rPr>
                        <a:t>+50 BA</a:t>
                      </a:r>
                      <a:endParaRPr lang="en-US" sz="900" dirty="0">
                        <a:latin typeface="Times New Roman" panose="02020603050405020304" pitchFamily="18" charset="0"/>
                        <a:cs typeface="Times New Roman" panose="02020603050405020304" pitchFamily="18" charset="0"/>
                      </a:endParaRPr>
                    </a:p>
                  </a:txBody>
                  <a:tcPr marT="45716" marB="45716"/>
                </a:tc>
                <a:tc>
                  <a:txBody>
                    <a:bodyPr/>
                    <a:lstStyle/>
                    <a:p>
                      <a:r>
                        <a:rPr lang="en-US" sz="900" dirty="0" smtClean="0">
                          <a:latin typeface="Times New Roman" panose="02020603050405020304" pitchFamily="18" charset="0"/>
                          <a:cs typeface="Times New Roman" panose="02020603050405020304" pitchFamily="18" charset="0"/>
                        </a:rPr>
                        <a:t>+200AA</a:t>
                      </a:r>
                    </a:p>
                    <a:p>
                      <a:r>
                        <a:rPr lang="en-US" sz="900" dirty="0" smtClean="0">
                          <a:latin typeface="Times New Roman" panose="02020603050405020304" pitchFamily="18" charset="0"/>
                          <a:cs typeface="Times New Roman" panose="02020603050405020304" pitchFamily="18" charset="0"/>
                        </a:rPr>
                        <a:t>+75</a:t>
                      </a:r>
                      <a:endParaRPr lang="en-US" sz="900" dirty="0">
                        <a:latin typeface="Times New Roman" panose="02020603050405020304" pitchFamily="18" charset="0"/>
                        <a:cs typeface="Times New Roman" panose="02020603050405020304" pitchFamily="18" charset="0"/>
                      </a:endParaRPr>
                    </a:p>
                  </a:txBody>
                  <a:tcPr marT="45716" marB="45716"/>
                </a:tc>
              </a:tr>
              <a:tr h="1065723">
                <a:tc>
                  <a:txBody>
                    <a:bodyPr/>
                    <a:lstStyle/>
                    <a:p>
                      <a:r>
                        <a:rPr lang="en-US" sz="900" b="1" dirty="0" smtClean="0">
                          <a:latin typeface="Times New Roman" panose="02020603050405020304" pitchFamily="18" charset="0"/>
                          <a:cs typeface="Times New Roman" panose="02020603050405020304" pitchFamily="18" charset="0"/>
                        </a:rPr>
                        <a:t>Strengthen</a:t>
                      </a:r>
                      <a:r>
                        <a:rPr lang="en-US" sz="900" b="1" baseline="0" dirty="0" smtClean="0">
                          <a:latin typeface="Times New Roman" panose="02020603050405020304" pitchFamily="18" charset="0"/>
                          <a:cs typeface="Times New Roman" panose="02020603050405020304" pitchFamily="18" charset="0"/>
                        </a:rPr>
                        <a:t> the Undergraduate Human Relations Program</a:t>
                      </a:r>
                      <a:endParaRPr lang="en-US" sz="900" b="1" dirty="0">
                        <a:latin typeface="Times New Roman" panose="02020603050405020304" pitchFamily="18" charset="0"/>
                        <a:cs typeface="Times New Roman" panose="02020603050405020304" pitchFamily="18" charset="0"/>
                      </a:endParaRPr>
                    </a:p>
                  </a:txBody>
                  <a:tcPr marT="45716" marB="45716"/>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Times New Roman" panose="02020603050405020304" pitchFamily="18" charset="0"/>
                          <a:cs typeface="Times New Roman" panose="02020603050405020304" pitchFamily="18" charset="0"/>
                        </a:rPr>
                        <a:t>Create strategic plan</a:t>
                      </a:r>
                    </a:p>
                    <a:p>
                      <a:endParaRPr lang="en-US" sz="900" dirty="0">
                        <a:latin typeface="Times New Roman" panose="02020603050405020304" pitchFamily="18" charset="0"/>
                        <a:cs typeface="Times New Roman" panose="02020603050405020304" pitchFamily="18" charset="0"/>
                      </a:endParaRPr>
                    </a:p>
                  </a:txBody>
                  <a:tcPr marT="45716" marB="45716"/>
                </a:tc>
                <a:tc>
                  <a:txBody>
                    <a:bodyPr/>
                    <a:lstStyle/>
                    <a:p>
                      <a:r>
                        <a:rPr lang="en-US" sz="900" dirty="0" smtClean="0">
                          <a:latin typeface="Times New Roman" panose="02020603050405020304" pitchFamily="18" charset="0"/>
                          <a:cs typeface="Times New Roman" panose="02020603050405020304" pitchFamily="18" charset="0"/>
                        </a:rPr>
                        <a:t>Create innovative focus tracks and clinics</a:t>
                      </a:r>
                    </a:p>
                    <a:p>
                      <a:r>
                        <a:rPr lang="en-US" sz="900" dirty="0" smtClean="0">
                          <a:latin typeface="Times New Roman" panose="02020603050405020304" pitchFamily="18" charset="0"/>
                          <a:cs typeface="Times New Roman" panose="02020603050405020304" pitchFamily="18" charset="0"/>
                        </a:rPr>
                        <a:t>(Pre-Social</a:t>
                      </a:r>
                      <a:r>
                        <a:rPr lang="en-US" sz="900" baseline="0" dirty="0" smtClean="0">
                          <a:latin typeface="Times New Roman" panose="02020603050405020304" pitchFamily="18" charset="0"/>
                          <a:cs typeface="Times New Roman" panose="02020603050405020304" pitchFamily="18" charset="0"/>
                        </a:rPr>
                        <a:t> Work, Human Services)</a:t>
                      </a:r>
                      <a:endParaRPr lang="en-US" sz="900" dirty="0" smtClean="0">
                        <a:latin typeface="Times New Roman" panose="02020603050405020304" pitchFamily="18" charset="0"/>
                        <a:cs typeface="Times New Roman" panose="02020603050405020304" pitchFamily="18" charset="0"/>
                      </a:endParaRPr>
                    </a:p>
                    <a:p>
                      <a:endParaRPr lang="en-US" sz="900" dirty="0">
                        <a:latin typeface="Times New Roman" panose="02020603050405020304" pitchFamily="18" charset="0"/>
                        <a:cs typeface="Times New Roman" panose="02020603050405020304" pitchFamily="18" charset="0"/>
                      </a:endParaRPr>
                    </a:p>
                  </a:txBody>
                  <a:tcPr marT="45716" marB="45716"/>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Times New Roman" panose="02020603050405020304" pitchFamily="18" charset="0"/>
                          <a:cs typeface="Times New Roman" panose="02020603050405020304" pitchFamily="18" charset="0"/>
                        </a:rPr>
                        <a:t>Design</a:t>
                      </a:r>
                      <a:r>
                        <a:rPr lang="en-US" sz="900" baseline="0" dirty="0" smtClean="0">
                          <a:latin typeface="Times New Roman" panose="02020603050405020304" pitchFamily="18" charset="0"/>
                          <a:cs typeface="Times New Roman" panose="02020603050405020304" pitchFamily="18" charset="0"/>
                        </a:rPr>
                        <a:t> and Implement new programs</a:t>
                      </a:r>
                      <a:endParaRPr lang="en-US" sz="900" dirty="0" smtClean="0">
                        <a:latin typeface="Times New Roman" panose="02020603050405020304" pitchFamily="18" charset="0"/>
                        <a:cs typeface="Times New Roman" panose="02020603050405020304" pitchFamily="18" charset="0"/>
                      </a:endParaRPr>
                    </a:p>
                    <a:p>
                      <a:endParaRPr lang="en-US" sz="900" dirty="0">
                        <a:latin typeface="Times New Roman" panose="02020603050405020304" pitchFamily="18" charset="0"/>
                        <a:cs typeface="Times New Roman" panose="02020603050405020304" pitchFamily="18" charset="0"/>
                      </a:endParaRPr>
                    </a:p>
                  </a:txBody>
                  <a:tcPr marT="45716" marB="45716"/>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Times New Roman" panose="02020603050405020304" pitchFamily="18" charset="0"/>
                          <a:cs typeface="Times New Roman" panose="02020603050405020304" pitchFamily="18" charset="0"/>
                        </a:rPr>
                        <a:t>Fall 2014</a:t>
                      </a:r>
                    </a:p>
                    <a:p>
                      <a:endParaRPr lang="en-US" sz="900" dirty="0">
                        <a:latin typeface="Times New Roman" panose="02020603050405020304" pitchFamily="18" charset="0"/>
                        <a:cs typeface="Times New Roman" panose="02020603050405020304" pitchFamily="18" charset="0"/>
                      </a:endParaRPr>
                    </a:p>
                  </a:txBody>
                  <a:tcPr marT="45716" marB="45716"/>
                </a:tc>
                <a:tc>
                  <a:txBody>
                    <a:bodyPr/>
                    <a:lstStyle/>
                    <a:p>
                      <a:r>
                        <a:rPr lang="en-US" sz="900" dirty="0" smtClean="0">
                          <a:latin typeface="Times New Roman" panose="02020603050405020304" pitchFamily="18" charset="0"/>
                          <a:cs typeface="Times New Roman" panose="02020603050405020304" pitchFamily="18" charset="0"/>
                        </a:rPr>
                        <a:t>100 BA</a:t>
                      </a:r>
                      <a:endParaRPr lang="en-US" sz="900" dirty="0">
                        <a:latin typeface="Times New Roman" panose="02020603050405020304" pitchFamily="18" charset="0"/>
                        <a:cs typeface="Times New Roman" panose="02020603050405020304" pitchFamily="18" charset="0"/>
                      </a:endParaRPr>
                    </a:p>
                  </a:txBody>
                  <a:tcPr marT="45716" marB="45716"/>
                </a:tc>
                <a:tc>
                  <a:txBody>
                    <a:bodyPr/>
                    <a:lstStyle/>
                    <a:p>
                      <a:r>
                        <a:rPr lang="en-US" sz="900" dirty="0" smtClean="0">
                          <a:latin typeface="Times New Roman" panose="02020603050405020304" pitchFamily="18" charset="0"/>
                          <a:cs typeface="Times New Roman" panose="02020603050405020304" pitchFamily="18" charset="0"/>
                        </a:rPr>
                        <a:t>+25</a:t>
                      </a:r>
                      <a:r>
                        <a:rPr lang="en-US" sz="900" baseline="0" dirty="0" smtClean="0">
                          <a:latin typeface="Times New Roman" panose="02020603050405020304" pitchFamily="18" charset="0"/>
                          <a:cs typeface="Times New Roman" panose="02020603050405020304" pitchFamily="18" charset="0"/>
                        </a:rPr>
                        <a:t> </a:t>
                      </a:r>
                    </a:p>
                    <a:p>
                      <a:r>
                        <a:rPr lang="en-US" sz="900" baseline="0" dirty="0" smtClean="0">
                          <a:latin typeface="Times New Roman" panose="02020603050405020304" pitchFamily="18" charset="0"/>
                          <a:cs typeface="Times New Roman" panose="02020603050405020304" pitchFamily="18" charset="0"/>
                        </a:rPr>
                        <a:t>125 majors</a:t>
                      </a:r>
                      <a:endParaRPr lang="en-US" sz="900" dirty="0">
                        <a:latin typeface="Times New Roman" panose="02020603050405020304" pitchFamily="18" charset="0"/>
                        <a:cs typeface="Times New Roman" panose="02020603050405020304" pitchFamily="18" charset="0"/>
                      </a:endParaRPr>
                    </a:p>
                  </a:txBody>
                  <a:tcPr marT="45716" marB="45716"/>
                </a:tc>
                <a:tc>
                  <a:txBody>
                    <a:bodyPr/>
                    <a:lstStyle/>
                    <a:p>
                      <a:r>
                        <a:rPr lang="en-US" sz="900" dirty="0" smtClean="0">
                          <a:latin typeface="Times New Roman" panose="02020603050405020304" pitchFamily="18" charset="0"/>
                          <a:cs typeface="Times New Roman" panose="02020603050405020304" pitchFamily="18" charset="0"/>
                        </a:rPr>
                        <a:t>+50</a:t>
                      </a:r>
                    </a:p>
                    <a:p>
                      <a:r>
                        <a:rPr lang="en-US" sz="900" dirty="0" smtClean="0">
                          <a:latin typeface="Times New Roman" panose="02020603050405020304" pitchFamily="18" charset="0"/>
                          <a:cs typeface="Times New Roman" panose="02020603050405020304" pitchFamily="18" charset="0"/>
                        </a:rPr>
                        <a:t>150 majors</a:t>
                      </a:r>
                      <a:endParaRPr lang="en-US" sz="900" dirty="0">
                        <a:latin typeface="Times New Roman" panose="02020603050405020304" pitchFamily="18" charset="0"/>
                        <a:cs typeface="Times New Roman" panose="02020603050405020304" pitchFamily="18" charset="0"/>
                      </a:endParaRPr>
                    </a:p>
                  </a:txBody>
                  <a:tcPr marT="45716" marB="45716"/>
                </a:tc>
                <a:tc>
                  <a:txBody>
                    <a:bodyPr/>
                    <a:lstStyle/>
                    <a:p>
                      <a:r>
                        <a:rPr lang="en-US" sz="900" dirty="0" smtClean="0">
                          <a:latin typeface="Times New Roman" panose="02020603050405020304" pitchFamily="18" charset="0"/>
                          <a:cs typeface="Times New Roman" panose="02020603050405020304" pitchFamily="18" charset="0"/>
                        </a:rPr>
                        <a:t>+75</a:t>
                      </a:r>
                    </a:p>
                    <a:p>
                      <a:r>
                        <a:rPr lang="en-US" sz="900" dirty="0" smtClean="0">
                          <a:latin typeface="Times New Roman" panose="02020603050405020304" pitchFamily="18" charset="0"/>
                          <a:cs typeface="Times New Roman" panose="02020603050405020304" pitchFamily="18" charset="0"/>
                        </a:rPr>
                        <a:t>175 majors</a:t>
                      </a:r>
                      <a:endParaRPr lang="en-US" sz="900" dirty="0">
                        <a:latin typeface="Times New Roman" panose="02020603050405020304" pitchFamily="18" charset="0"/>
                        <a:cs typeface="Times New Roman" panose="02020603050405020304" pitchFamily="18" charset="0"/>
                      </a:endParaRPr>
                    </a:p>
                  </a:txBody>
                  <a:tcPr marT="45716" marB="45716"/>
                </a:tc>
              </a:tr>
              <a:tr h="1065815">
                <a:tc>
                  <a:txBody>
                    <a:bodyPr/>
                    <a:lstStyle/>
                    <a:p>
                      <a:r>
                        <a:rPr lang="en-US" sz="900" b="1" dirty="0" smtClean="0">
                          <a:latin typeface="Times New Roman" panose="02020603050405020304" pitchFamily="18" charset="0"/>
                          <a:cs typeface="Times New Roman" panose="02020603050405020304" pitchFamily="18" charset="0"/>
                        </a:rPr>
                        <a:t>Strengthen</a:t>
                      </a:r>
                      <a:r>
                        <a:rPr lang="en-US" sz="900" b="1" baseline="0" dirty="0" smtClean="0">
                          <a:latin typeface="Times New Roman" panose="02020603050405020304" pitchFamily="18" charset="0"/>
                          <a:cs typeface="Times New Roman" panose="02020603050405020304" pitchFamily="18" charset="0"/>
                        </a:rPr>
                        <a:t> the Undergraduate  Criminal Justice Program</a:t>
                      </a:r>
                      <a:endParaRPr lang="en-US" sz="900" b="1" dirty="0">
                        <a:latin typeface="Times New Roman" panose="02020603050405020304" pitchFamily="18" charset="0"/>
                        <a:cs typeface="Times New Roman" panose="02020603050405020304" pitchFamily="18" charset="0"/>
                      </a:endParaRPr>
                    </a:p>
                  </a:txBody>
                  <a:tcPr marT="45716" marB="45716"/>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Times New Roman" panose="02020603050405020304" pitchFamily="18" charset="0"/>
                          <a:cs typeface="Times New Roman" panose="02020603050405020304" pitchFamily="18" charset="0"/>
                        </a:rPr>
                        <a:t>Create strategic plan</a:t>
                      </a:r>
                    </a:p>
                    <a:p>
                      <a:endParaRPr lang="en-US" sz="900" dirty="0">
                        <a:latin typeface="Times New Roman" panose="02020603050405020304" pitchFamily="18" charset="0"/>
                        <a:cs typeface="Times New Roman" panose="02020603050405020304" pitchFamily="18" charset="0"/>
                      </a:endParaRPr>
                    </a:p>
                  </a:txBody>
                  <a:tcPr marT="45716" marB="45716"/>
                </a:tc>
                <a:tc>
                  <a:txBody>
                    <a:bodyPr/>
                    <a:lstStyle/>
                    <a:p>
                      <a:r>
                        <a:rPr lang="en-US" sz="900" dirty="0" smtClean="0">
                          <a:latin typeface="Times New Roman" panose="02020603050405020304" pitchFamily="18" charset="0"/>
                          <a:cs typeface="Times New Roman" panose="02020603050405020304" pitchFamily="18" charset="0"/>
                        </a:rPr>
                        <a:t>Create innovative focus tracks and clinics</a:t>
                      </a:r>
                    </a:p>
                    <a:p>
                      <a:r>
                        <a:rPr lang="en-US" sz="900" dirty="0" smtClean="0">
                          <a:latin typeface="Times New Roman" panose="02020603050405020304" pitchFamily="18" charset="0"/>
                          <a:cs typeface="Times New Roman" panose="02020603050405020304" pitchFamily="18" charset="0"/>
                        </a:rPr>
                        <a:t>(Forensic Science/ Investigation)</a:t>
                      </a:r>
                    </a:p>
                  </a:txBody>
                  <a:tcPr marT="45716" marB="45716"/>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Times New Roman" panose="02020603050405020304" pitchFamily="18" charset="0"/>
                          <a:cs typeface="Times New Roman" panose="02020603050405020304" pitchFamily="18" charset="0"/>
                        </a:rPr>
                        <a:t>Design</a:t>
                      </a:r>
                      <a:r>
                        <a:rPr lang="en-US" sz="900" baseline="0" dirty="0" smtClean="0">
                          <a:latin typeface="Times New Roman" panose="02020603050405020304" pitchFamily="18" charset="0"/>
                          <a:cs typeface="Times New Roman" panose="02020603050405020304" pitchFamily="18" charset="0"/>
                        </a:rPr>
                        <a:t> and Implement new programs</a:t>
                      </a:r>
                      <a:endParaRPr lang="en-US" sz="900" dirty="0" smtClean="0">
                        <a:latin typeface="Times New Roman" panose="02020603050405020304" pitchFamily="18" charset="0"/>
                        <a:cs typeface="Times New Roman" panose="02020603050405020304" pitchFamily="18" charset="0"/>
                      </a:endParaRPr>
                    </a:p>
                    <a:p>
                      <a:endParaRPr lang="en-US" sz="900" dirty="0">
                        <a:latin typeface="Times New Roman" panose="02020603050405020304" pitchFamily="18" charset="0"/>
                        <a:cs typeface="Times New Roman" panose="02020603050405020304" pitchFamily="18" charset="0"/>
                      </a:endParaRPr>
                    </a:p>
                  </a:txBody>
                  <a:tcPr marT="45716" marB="45716"/>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Times New Roman" panose="02020603050405020304" pitchFamily="18" charset="0"/>
                          <a:cs typeface="Times New Roman" panose="02020603050405020304" pitchFamily="18" charset="0"/>
                        </a:rPr>
                        <a:t>Fall</a:t>
                      </a:r>
                      <a:r>
                        <a:rPr lang="en-US" sz="900" baseline="0" dirty="0" smtClean="0">
                          <a:latin typeface="Times New Roman" panose="02020603050405020304" pitchFamily="18" charset="0"/>
                          <a:cs typeface="Times New Roman" panose="02020603050405020304" pitchFamily="18" charset="0"/>
                        </a:rPr>
                        <a:t> </a:t>
                      </a:r>
                      <a:r>
                        <a:rPr lang="en-US" sz="900" dirty="0" smtClean="0">
                          <a:latin typeface="Times New Roman" panose="02020603050405020304" pitchFamily="18" charset="0"/>
                          <a:cs typeface="Times New Roman" panose="02020603050405020304" pitchFamily="18" charset="0"/>
                        </a:rPr>
                        <a:t>2014</a:t>
                      </a:r>
                    </a:p>
                    <a:p>
                      <a:endParaRPr lang="en-US" sz="900" dirty="0">
                        <a:latin typeface="Times New Roman" panose="02020603050405020304" pitchFamily="18" charset="0"/>
                        <a:cs typeface="Times New Roman" panose="02020603050405020304" pitchFamily="18" charset="0"/>
                      </a:endParaRPr>
                    </a:p>
                  </a:txBody>
                  <a:tcPr marT="45716" marB="45716"/>
                </a:tc>
                <a:tc>
                  <a:txBody>
                    <a:bodyPr/>
                    <a:lstStyle/>
                    <a:p>
                      <a:r>
                        <a:rPr lang="en-US" sz="900" dirty="0" smtClean="0">
                          <a:latin typeface="Times New Roman" panose="02020603050405020304" pitchFamily="18" charset="0"/>
                          <a:cs typeface="Times New Roman" panose="02020603050405020304" pitchFamily="18" charset="0"/>
                        </a:rPr>
                        <a:t>80 BS</a:t>
                      </a:r>
                      <a:endParaRPr lang="en-US" sz="900" dirty="0">
                        <a:latin typeface="Times New Roman" panose="02020603050405020304" pitchFamily="18" charset="0"/>
                        <a:cs typeface="Times New Roman" panose="02020603050405020304" pitchFamily="18" charset="0"/>
                      </a:endParaRPr>
                    </a:p>
                  </a:txBody>
                  <a:tcPr marT="45716" marB="45716"/>
                </a:tc>
                <a:tc>
                  <a:txBody>
                    <a:bodyPr/>
                    <a:lstStyle/>
                    <a:p>
                      <a:r>
                        <a:rPr lang="en-US" sz="900" dirty="0" smtClean="0">
                          <a:latin typeface="Times New Roman" panose="02020603050405020304" pitchFamily="18" charset="0"/>
                          <a:cs typeface="Times New Roman" panose="02020603050405020304" pitchFamily="18" charset="0"/>
                        </a:rPr>
                        <a:t>+20</a:t>
                      </a:r>
                      <a:r>
                        <a:rPr lang="en-US" sz="900" baseline="0" dirty="0" smtClean="0">
                          <a:latin typeface="Times New Roman" panose="02020603050405020304" pitchFamily="18" charset="0"/>
                          <a:cs typeface="Times New Roman" panose="02020603050405020304" pitchFamily="18" charset="0"/>
                        </a:rPr>
                        <a:t> </a:t>
                      </a:r>
                    </a:p>
                    <a:p>
                      <a:r>
                        <a:rPr lang="en-US" sz="900" baseline="0" dirty="0" smtClean="0">
                          <a:latin typeface="Times New Roman" panose="02020603050405020304" pitchFamily="18" charset="0"/>
                          <a:cs typeface="Times New Roman" panose="02020603050405020304" pitchFamily="18" charset="0"/>
                        </a:rPr>
                        <a:t>100 majors</a:t>
                      </a:r>
                      <a:endParaRPr lang="en-US" sz="900" dirty="0">
                        <a:latin typeface="Times New Roman" panose="02020603050405020304" pitchFamily="18" charset="0"/>
                        <a:cs typeface="Times New Roman" panose="02020603050405020304" pitchFamily="18" charset="0"/>
                      </a:endParaRPr>
                    </a:p>
                  </a:txBody>
                  <a:tcPr marT="45716" marB="45716"/>
                </a:tc>
                <a:tc>
                  <a:txBody>
                    <a:bodyPr/>
                    <a:lstStyle/>
                    <a:p>
                      <a:r>
                        <a:rPr lang="en-US" sz="900" dirty="0" smtClean="0">
                          <a:latin typeface="Times New Roman" panose="02020603050405020304" pitchFamily="18" charset="0"/>
                          <a:cs typeface="Times New Roman" panose="02020603050405020304" pitchFamily="18" charset="0"/>
                        </a:rPr>
                        <a:t>+50</a:t>
                      </a:r>
                    </a:p>
                    <a:p>
                      <a:r>
                        <a:rPr lang="en-US" sz="900" dirty="0" smtClean="0">
                          <a:latin typeface="Times New Roman" panose="02020603050405020304" pitchFamily="18" charset="0"/>
                          <a:cs typeface="Times New Roman" panose="02020603050405020304" pitchFamily="18" charset="0"/>
                        </a:rPr>
                        <a:t>130 majors</a:t>
                      </a:r>
                      <a:endParaRPr lang="en-US" sz="900" dirty="0">
                        <a:latin typeface="Times New Roman" panose="02020603050405020304" pitchFamily="18" charset="0"/>
                        <a:cs typeface="Times New Roman" panose="02020603050405020304" pitchFamily="18" charset="0"/>
                      </a:endParaRPr>
                    </a:p>
                  </a:txBody>
                  <a:tcPr marT="45716" marB="45716"/>
                </a:tc>
                <a:tc>
                  <a:txBody>
                    <a:bodyPr/>
                    <a:lstStyle/>
                    <a:p>
                      <a:r>
                        <a:rPr lang="en-US" sz="900" dirty="0" smtClean="0">
                          <a:latin typeface="Times New Roman" panose="02020603050405020304" pitchFamily="18" charset="0"/>
                          <a:cs typeface="Times New Roman" panose="02020603050405020304" pitchFamily="18" charset="0"/>
                        </a:rPr>
                        <a:t>+75</a:t>
                      </a:r>
                    </a:p>
                    <a:p>
                      <a:r>
                        <a:rPr lang="en-US" sz="900" dirty="0" smtClean="0">
                          <a:latin typeface="Times New Roman" panose="02020603050405020304" pitchFamily="18" charset="0"/>
                          <a:cs typeface="Times New Roman" panose="02020603050405020304" pitchFamily="18" charset="0"/>
                        </a:rPr>
                        <a:t>155 majors</a:t>
                      </a:r>
                    </a:p>
                    <a:p>
                      <a:endParaRPr lang="en-US" sz="900" dirty="0">
                        <a:latin typeface="Times New Roman" panose="02020603050405020304" pitchFamily="18" charset="0"/>
                        <a:cs typeface="Times New Roman" panose="02020603050405020304" pitchFamily="18" charset="0"/>
                      </a:endParaRPr>
                    </a:p>
                  </a:txBody>
                  <a:tcPr marT="45716" marB="45716"/>
                </a:tc>
              </a:tr>
              <a:tr h="787709">
                <a:tc>
                  <a:txBody>
                    <a:bodyPr/>
                    <a:lstStyle/>
                    <a:p>
                      <a:r>
                        <a:rPr lang="en-US" sz="900" b="1" dirty="0" smtClean="0">
                          <a:latin typeface="Times New Roman" panose="02020603050405020304" pitchFamily="18" charset="0"/>
                          <a:cs typeface="Times New Roman" panose="02020603050405020304" pitchFamily="18" charset="0"/>
                        </a:rPr>
                        <a:t>Strengthen the  Undergraduate Communications</a:t>
                      </a:r>
                      <a:r>
                        <a:rPr lang="en-US" sz="900" b="1" baseline="0" dirty="0" smtClean="0">
                          <a:latin typeface="Times New Roman" panose="02020603050405020304" pitchFamily="18" charset="0"/>
                          <a:cs typeface="Times New Roman" panose="02020603050405020304" pitchFamily="18" charset="0"/>
                        </a:rPr>
                        <a:t> Program</a:t>
                      </a:r>
                      <a:endParaRPr lang="en-US" sz="900" b="1" dirty="0">
                        <a:latin typeface="Times New Roman" panose="02020603050405020304" pitchFamily="18" charset="0"/>
                        <a:cs typeface="Times New Roman" panose="02020603050405020304" pitchFamily="18" charset="0"/>
                      </a:endParaRPr>
                    </a:p>
                  </a:txBody>
                  <a:tcPr marT="45716" marB="45716"/>
                </a:tc>
                <a:tc>
                  <a:txBody>
                    <a:bodyPr/>
                    <a:lstStyle/>
                    <a:p>
                      <a:r>
                        <a:rPr lang="en-US" sz="900" dirty="0" smtClean="0">
                          <a:latin typeface="Times New Roman" panose="02020603050405020304" pitchFamily="18" charset="0"/>
                          <a:cs typeface="Times New Roman" panose="02020603050405020304" pitchFamily="18" charset="0"/>
                        </a:rPr>
                        <a:t>Create strategic plan</a:t>
                      </a:r>
                      <a:endParaRPr lang="en-US" sz="900" dirty="0">
                        <a:latin typeface="Times New Roman" panose="02020603050405020304" pitchFamily="18" charset="0"/>
                        <a:cs typeface="Times New Roman" panose="02020603050405020304" pitchFamily="18" charset="0"/>
                      </a:endParaRPr>
                    </a:p>
                  </a:txBody>
                  <a:tcPr marT="45716" marB="45716"/>
                </a:tc>
                <a:tc>
                  <a:txBody>
                    <a:bodyPr/>
                    <a:lstStyle/>
                    <a:p>
                      <a:r>
                        <a:rPr lang="en-US" sz="900" dirty="0" smtClean="0">
                          <a:latin typeface="Times New Roman" panose="02020603050405020304" pitchFamily="18" charset="0"/>
                          <a:cs typeface="Times New Roman" panose="02020603050405020304" pitchFamily="18" charset="0"/>
                        </a:rPr>
                        <a:t>Create  innovative focus in media </a:t>
                      </a:r>
                      <a:r>
                        <a:rPr lang="en-US" sz="900" baseline="0" dirty="0" smtClean="0">
                          <a:latin typeface="Times New Roman" panose="02020603050405020304" pitchFamily="18" charset="0"/>
                          <a:cs typeface="Times New Roman" panose="02020603050405020304" pitchFamily="18" charset="0"/>
                        </a:rPr>
                        <a:t>studies and digital journalism</a:t>
                      </a:r>
                      <a:endParaRPr lang="en-US" sz="900" dirty="0">
                        <a:latin typeface="Times New Roman" panose="02020603050405020304" pitchFamily="18" charset="0"/>
                        <a:cs typeface="Times New Roman" panose="02020603050405020304" pitchFamily="18" charset="0"/>
                      </a:endParaRPr>
                    </a:p>
                  </a:txBody>
                  <a:tcPr marT="45716" marB="45716"/>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Times New Roman" panose="02020603050405020304" pitchFamily="18" charset="0"/>
                          <a:cs typeface="Times New Roman" panose="02020603050405020304" pitchFamily="18" charset="0"/>
                        </a:rPr>
                        <a:t>Design</a:t>
                      </a:r>
                      <a:r>
                        <a:rPr lang="en-US" sz="900" baseline="0" dirty="0" smtClean="0">
                          <a:latin typeface="Times New Roman" panose="02020603050405020304" pitchFamily="18" charset="0"/>
                          <a:cs typeface="Times New Roman" panose="02020603050405020304" pitchFamily="18" charset="0"/>
                        </a:rPr>
                        <a:t> and Implement new programs</a:t>
                      </a:r>
                      <a:endParaRPr lang="en-US" sz="900" dirty="0" smtClean="0">
                        <a:latin typeface="Times New Roman" panose="02020603050405020304" pitchFamily="18" charset="0"/>
                        <a:cs typeface="Times New Roman" panose="02020603050405020304" pitchFamily="18" charset="0"/>
                      </a:endParaRPr>
                    </a:p>
                    <a:p>
                      <a:endParaRPr lang="en-US" sz="900" dirty="0">
                        <a:latin typeface="Times New Roman" panose="02020603050405020304" pitchFamily="18" charset="0"/>
                        <a:cs typeface="Times New Roman" panose="02020603050405020304" pitchFamily="18" charset="0"/>
                      </a:endParaRPr>
                    </a:p>
                  </a:txBody>
                  <a:tcPr marT="45716" marB="45716"/>
                </a:tc>
                <a:tc>
                  <a:txBody>
                    <a:bodyPr/>
                    <a:lstStyle/>
                    <a:p>
                      <a:r>
                        <a:rPr lang="en-US" sz="900" dirty="0" smtClean="0">
                          <a:latin typeface="Times New Roman" panose="02020603050405020304" pitchFamily="18" charset="0"/>
                          <a:cs typeface="Times New Roman" panose="02020603050405020304" pitchFamily="18" charset="0"/>
                        </a:rPr>
                        <a:t>Fall 2014</a:t>
                      </a:r>
                      <a:endParaRPr lang="en-US" sz="900" dirty="0">
                        <a:latin typeface="Times New Roman" panose="02020603050405020304" pitchFamily="18" charset="0"/>
                        <a:cs typeface="Times New Roman" panose="02020603050405020304" pitchFamily="18" charset="0"/>
                      </a:endParaRPr>
                    </a:p>
                  </a:txBody>
                  <a:tcPr marT="45716" marB="45716"/>
                </a:tc>
                <a:tc>
                  <a:txBody>
                    <a:bodyPr/>
                    <a:lstStyle/>
                    <a:p>
                      <a:r>
                        <a:rPr lang="en-US" sz="900" dirty="0" smtClean="0">
                          <a:latin typeface="Times New Roman" panose="02020603050405020304" pitchFamily="18" charset="0"/>
                          <a:cs typeface="Times New Roman" panose="02020603050405020304" pitchFamily="18" charset="0"/>
                        </a:rPr>
                        <a:t>TBA</a:t>
                      </a:r>
                      <a:endParaRPr lang="en-US" sz="900" dirty="0">
                        <a:latin typeface="Times New Roman" panose="02020603050405020304" pitchFamily="18" charset="0"/>
                        <a:cs typeface="Times New Roman" panose="02020603050405020304" pitchFamily="18" charset="0"/>
                      </a:endParaRPr>
                    </a:p>
                  </a:txBody>
                  <a:tcPr marT="45716" marB="45716"/>
                </a:tc>
                <a:tc>
                  <a:txBody>
                    <a:bodyPr/>
                    <a:lstStyle/>
                    <a:p>
                      <a:r>
                        <a:rPr lang="en-US" sz="900" dirty="0" smtClean="0">
                          <a:latin typeface="Times New Roman" panose="02020603050405020304" pitchFamily="18" charset="0"/>
                          <a:cs typeface="Times New Roman" panose="02020603050405020304" pitchFamily="18" charset="0"/>
                        </a:rPr>
                        <a:t>TBA</a:t>
                      </a:r>
                      <a:endParaRPr lang="en-US" sz="900" dirty="0">
                        <a:latin typeface="Times New Roman" panose="02020603050405020304" pitchFamily="18" charset="0"/>
                        <a:cs typeface="Times New Roman" panose="02020603050405020304" pitchFamily="18" charset="0"/>
                      </a:endParaRPr>
                    </a:p>
                  </a:txBody>
                  <a:tcPr marT="45716" marB="45716"/>
                </a:tc>
                <a:tc>
                  <a:txBody>
                    <a:bodyPr/>
                    <a:lstStyle/>
                    <a:p>
                      <a:r>
                        <a:rPr lang="en-US" sz="900" dirty="0" smtClean="0">
                          <a:latin typeface="Times New Roman" panose="02020603050405020304" pitchFamily="18" charset="0"/>
                          <a:cs typeface="Times New Roman" panose="02020603050405020304" pitchFamily="18" charset="0"/>
                        </a:rPr>
                        <a:t>TBA</a:t>
                      </a:r>
                      <a:endParaRPr lang="en-US" sz="900" dirty="0">
                        <a:latin typeface="Times New Roman" panose="02020603050405020304" pitchFamily="18" charset="0"/>
                        <a:cs typeface="Times New Roman" panose="02020603050405020304" pitchFamily="18" charset="0"/>
                      </a:endParaRPr>
                    </a:p>
                  </a:txBody>
                  <a:tcPr marT="45716" marB="45716"/>
                </a:tc>
                <a:tc>
                  <a:txBody>
                    <a:bodyPr/>
                    <a:lstStyle/>
                    <a:p>
                      <a:r>
                        <a:rPr lang="en-US" sz="900" dirty="0" smtClean="0">
                          <a:latin typeface="Times New Roman" panose="02020603050405020304" pitchFamily="18" charset="0"/>
                          <a:cs typeface="Times New Roman" panose="02020603050405020304" pitchFamily="18" charset="0"/>
                        </a:rPr>
                        <a:t>TBA</a:t>
                      </a:r>
                      <a:endParaRPr lang="en-US" sz="900" dirty="0">
                        <a:latin typeface="Times New Roman" panose="02020603050405020304" pitchFamily="18" charset="0"/>
                        <a:cs typeface="Times New Roman" panose="02020603050405020304" pitchFamily="18" charset="0"/>
                      </a:endParaRPr>
                    </a:p>
                  </a:txBody>
                  <a:tcPr marT="45716" marB="45716"/>
                </a:tc>
              </a:tr>
              <a:tr h="1343738">
                <a:tc>
                  <a:txBody>
                    <a:bodyPr/>
                    <a:lstStyle/>
                    <a:p>
                      <a:r>
                        <a:rPr lang="en-US" sz="900" b="1" dirty="0" smtClean="0">
                          <a:latin typeface="Times New Roman" panose="02020603050405020304" pitchFamily="18" charset="0"/>
                          <a:cs typeface="Times New Roman" panose="02020603050405020304" pitchFamily="18" charset="0"/>
                        </a:rPr>
                        <a:t>Hybrid,</a:t>
                      </a:r>
                      <a:r>
                        <a:rPr lang="en-US" sz="900" b="1" baseline="0" dirty="0" smtClean="0">
                          <a:latin typeface="Times New Roman" panose="02020603050405020304" pitchFamily="18" charset="0"/>
                          <a:cs typeface="Times New Roman" panose="02020603050405020304" pitchFamily="18" charset="0"/>
                        </a:rPr>
                        <a:t> </a:t>
                      </a:r>
                      <a:r>
                        <a:rPr lang="en-US" sz="900" b="1" dirty="0" smtClean="0">
                          <a:latin typeface="Times New Roman" panose="02020603050405020304" pitchFamily="18" charset="0"/>
                          <a:cs typeface="Times New Roman" panose="02020603050405020304" pitchFamily="18" charset="0"/>
                        </a:rPr>
                        <a:t>Online and off-site courses</a:t>
                      </a:r>
                      <a:endParaRPr lang="en-US" sz="900" b="1" dirty="0">
                        <a:latin typeface="Times New Roman" panose="02020603050405020304" pitchFamily="18" charset="0"/>
                        <a:cs typeface="Times New Roman" panose="02020603050405020304" pitchFamily="18" charset="0"/>
                      </a:endParaRPr>
                    </a:p>
                  </a:txBody>
                  <a:tcPr marT="45716" marB="45716"/>
                </a:tc>
                <a:tc>
                  <a:txBody>
                    <a:bodyPr/>
                    <a:lstStyle/>
                    <a:p>
                      <a:r>
                        <a:rPr lang="en-US" sz="900" dirty="0" smtClean="0">
                          <a:latin typeface="Times New Roman" panose="02020603050405020304" pitchFamily="18" charset="0"/>
                          <a:cs typeface="Times New Roman" panose="02020603050405020304" pitchFamily="18" charset="0"/>
                        </a:rPr>
                        <a:t>Increase SPS capacity to create and deliver online</a:t>
                      </a:r>
                      <a:endParaRPr lang="en-US" sz="900" dirty="0">
                        <a:latin typeface="Times New Roman" panose="02020603050405020304" pitchFamily="18" charset="0"/>
                        <a:cs typeface="Times New Roman" panose="02020603050405020304" pitchFamily="18" charset="0"/>
                      </a:endParaRPr>
                    </a:p>
                  </a:txBody>
                  <a:tcPr marT="45716" marB="45716"/>
                </a:tc>
                <a:tc>
                  <a:txBody>
                    <a:bodyPr/>
                    <a:lstStyle/>
                    <a:p>
                      <a:r>
                        <a:rPr lang="en-US" sz="900" dirty="0" smtClean="0">
                          <a:latin typeface="Times New Roman" panose="02020603050405020304" pitchFamily="18" charset="0"/>
                          <a:cs typeface="Times New Roman" panose="02020603050405020304" pitchFamily="18" charset="0"/>
                        </a:rPr>
                        <a:t>Improve faculty skills in working with Moodle and online instruction.  </a:t>
                      </a:r>
                      <a:r>
                        <a:rPr lang="en-US" sz="900" baseline="0" dirty="0" smtClean="0">
                          <a:latin typeface="Times New Roman" panose="02020603050405020304" pitchFamily="18" charset="0"/>
                          <a:cs typeface="Times New Roman" panose="02020603050405020304" pitchFamily="18" charset="0"/>
                        </a:rPr>
                        <a:t>D</a:t>
                      </a:r>
                      <a:r>
                        <a:rPr lang="en-US" sz="900" dirty="0" smtClean="0">
                          <a:latin typeface="Times New Roman" panose="02020603050405020304" pitchFamily="18" charset="0"/>
                          <a:cs typeface="Times New Roman" panose="02020603050405020304" pitchFamily="18" charset="0"/>
                        </a:rPr>
                        <a:t>evelop strategic partnerships</a:t>
                      </a:r>
                      <a:endParaRPr lang="en-US" sz="900" dirty="0">
                        <a:latin typeface="Times New Roman" panose="02020603050405020304" pitchFamily="18" charset="0"/>
                        <a:cs typeface="Times New Roman" panose="02020603050405020304" pitchFamily="18" charset="0"/>
                      </a:endParaRPr>
                    </a:p>
                  </a:txBody>
                  <a:tcPr marT="45716" marB="45716"/>
                </a:tc>
                <a:tc>
                  <a:txBody>
                    <a:bodyPr/>
                    <a:lstStyle/>
                    <a:p>
                      <a:r>
                        <a:rPr lang="en-US" sz="900" dirty="0" smtClean="0">
                          <a:latin typeface="Times New Roman" panose="02020603050405020304" pitchFamily="18" charset="0"/>
                          <a:cs typeface="Times New Roman" panose="02020603050405020304" pitchFamily="18" charset="0"/>
                        </a:rPr>
                        <a:t>Identify additional programs and courses for hybrid delivery.</a:t>
                      </a:r>
                      <a:r>
                        <a:rPr lang="en-US" sz="900" baseline="0" dirty="0" smtClean="0">
                          <a:latin typeface="Times New Roman" panose="02020603050405020304" pitchFamily="18" charset="0"/>
                          <a:cs typeface="Times New Roman" panose="02020603050405020304" pitchFamily="18" charset="0"/>
                        </a:rPr>
                        <a:t>  </a:t>
                      </a:r>
                      <a:r>
                        <a:rPr lang="en-US" sz="900" dirty="0" smtClean="0">
                          <a:latin typeface="Times New Roman" panose="02020603050405020304" pitchFamily="18" charset="0"/>
                          <a:cs typeface="Times New Roman" panose="02020603050405020304" pitchFamily="18" charset="0"/>
                        </a:rPr>
                        <a:t>Locate off- site locations</a:t>
                      </a:r>
                      <a:endParaRPr lang="en-US" sz="900" dirty="0">
                        <a:latin typeface="Times New Roman" panose="02020603050405020304" pitchFamily="18" charset="0"/>
                        <a:cs typeface="Times New Roman" panose="02020603050405020304" pitchFamily="18" charset="0"/>
                      </a:endParaRPr>
                    </a:p>
                  </a:txBody>
                  <a:tcPr marT="45716" marB="45716"/>
                </a:tc>
                <a:tc>
                  <a:txBody>
                    <a:bodyPr/>
                    <a:lstStyle/>
                    <a:p>
                      <a:r>
                        <a:rPr lang="en-US" sz="900" dirty="0" smtClean="0">
                          <a:latin typeface="Times New Roman" panose="02020603050405020304" pitchFamily="18" charset="0"/>
                          <a:cs typeface="Times New Roman" panose="02020603050405020304" pitchFamily="18" charset="0"/>
                        </a:rPr>
                        <a:t>Ongoing – need to set a specific goal for next 3 years.  Attend to MSCHE off-site issues and gain permissions</a:t>
                      </a:r>
                      <a:endParaRPr lang="en-US" sz="900" dirty="0">
                        <a:latin typeface="Times New Roman" panose="02020603050405020304" pitchFamily="18" charset="0"/>
                        <a:cs typeface="Times New Roman" panose="02020603050405020304" pitchFamily="18" charset="0"/>
                      </a:endParaRPr>
                    </a:p>
                  </a:txBody>
                  <a:tcPr marT="45716" marB="45716"/>
                </a:tc>
                <a:tc>
                  <a:txBody>
                    <a:bodyPr/>
                    <a:lstStyle/>
                    <a:p>
                      <a:r>
                        <a:rPr lang="en-US" sz="900" dirty="0" smtClean="0">
                          <a:latin typeface="Times New Roman" panose="02020603050405020304" pitchFamily="18" charset="0"/>
                          <a:cs typeface="Times New Roman" panose="02020603050405020304" pitchFamily="18" charset="0"/>
                        </a:rPr>
                        <a:t>Identify benchmarks for how this will impact enrollment</a:t>
                      </a:r>
                      <a:endParaRPr lang="en-US" sz="900" dirty="0">
                        <a:latin typeface="Times New Roman" panose="02020603050405020304" pitchFamily="18" charset="0"/>
                        <a:cs typeface="Times New Roman" panose="02020603050405020304" pitchFamily="18" charset="0"/>
                      </a:endParaRPr>
                    </a:p>
                  </a:txBody>
                  <a:tcPr marT="45716" marB="45716"/>
                </a:tc>
                <a:tc>
                  <a:txBody>
                    <a:bodyPr/>
                    <a:lstStyle/>
                    <a:p>
                      <a:endParaRPr lang="en-US" sz="900" dirty="0">
                        <a:latin typeface="Times New Roman" panose="02020603050405020304" pitchFamily="18" charset="0"/>
                        <a:cs typeface="Times New Roman" panose="02020603050405020304" pitchFamily="18" charset="0"/>
                      </a:endParaRPr>
                    </a:p>
                  </a:txBody>
                  <a:tcPr marT="45716" marB="45716"/>
                </a:tc>
                <a:tc>
                  <a:txBody>
                    <a:bodyPr/>
                    <a:lstStyle/>
                    <a:p>
                      <a:endParaRPr lang="en-US" sz="900" dirty="0">
                        <a:latin typeface="Times New Roman" panose="02020603050405020304" pitchFamily="18" charset="0"/>
                        <a:cs typeface="Times New Roman" panose="02020603050405020304" pitchFamily="18" charset="0"/>
                      </a:endParaRPr>
                    </a:p>
                  </a:txBody>
                  <a:tcPr marT="45716" marB="45716"/>
                </a:tc>
                <a:tc>
                  <a:txBody>
                    <a:bodyPr/>
                    <a:lstStyle/>
                    <a:p>
                      <a:endParaRPr lang="en-US" sz="900" dirty="0">
                        <a:latin typeface="Times New Roman" panose="02020603050405020304" pitchFamily="18" charset="0"/>
                        <a:cs typeface="Times New Roman" panose="02020603050405020304" pitchFamily="18" charset="0"/>
                      </a:endParaRPr>
                    </a:p>
                  </a:txBody>
                  <a:tcPr marT="45716" marB="45716"/>
                </a:tc>
              </a:tr>
            </a:tbl>
          </a:graphicData>
        </a:graphic>
      </p:graphicFrame>
      <p:sp>
        <p:nvSpPr>
          <p:cNvPr id="2" name="Slide Number Placeholder 1"/>
          <p:cNvSpPr>
            <a:spLocks noGrp="1"/>
          </p:cNvSpPr>
          <p:nvPr>
            <p:ph type="sldNum" sz="quarter" idx="12"/>
          </p:nvPr>
        </p:nvSpPr>
        <p:spPr/>
        <p:txBody>
          <a:bodyPr/>
          <a:lstStyle/>
          <a:p>
            <a:pPr>
              <a:defRPr/>
            </a:pPr>
            <a:fld id="{3CA321A5-D7C5-4E13-A36F-207A9E1CFCBC}" type="slidenum">
              <a:rPr lang="en-US" smtClean="0">
                <a:solidFill>
                  <a:srgbClr val="000000"/>
                </a:solidFill>
              </a:rPr>
              <a:pPr>
                <a:defRPr/>
              </a:pPr>
              <a:t>15</a:t>
            </a:fld>
            <a:endParaRPr lang="en-US">
              <a:solidFill>
                <a:srgbClr val="000000"/>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274638"/>
            <a:ext cx="8229600" cy="639762"/>
          </a:xfrm>
          <a:ln>
            <a:solidFill>
              <a:schemeClr val="tx1"/>
            </a:solidFill>
            <a:miter lim="800000"/>
            <a:headEnd/>
            <a:tailEnd/>
          </a:ln>
        </p:spPr>
        <p:txBody>
          <a:bodyPr/>
          <a:lstStyle/>
          <a:p>
            <a:r>
              <a:rPr lang="en-US" sz="3200"/>
              <a:t>Strategic Goal 3: Program Development</a:t>
            </a:r>
          </a:p>
        </p:txBody>
      </p:sp>
      <p:sp>
        <p:nvSpPr>
          <p:cNvPr id="19459" name="Rectangle 3"/>
          <p:cNvSpPr>
            <a:spLocks noGrp="1" noChangeArrowheads="1"/>
          </p:cNvSpPr>
          <p:nvPr>
            <p:ph type="body" sz="half" idx="1"/>
          </p:nvPr>
        </p:nvSpPr>
        <p:spPr>
          <a:xfrm>
            <a:off x="457200" y="1066800"/>
            <a:ext cx="4038600" cy="5562600"/>
          </a:xfrm>
          <a:ln>
            <a:solidFill>
              <a:schemeClr val="tx1"/>
            </a:solidFill>
            <a:miter lim="800000"/>
            <a:headEnd/>
            <a:tailEnd/>
          </a:ln>
        </p:spPr>
        <p:txBody>
          <a:bodyPr/>
          <a:lstStyle/>
          <a:p>
            <a:pPr>
              <a:lnSpc>
                <a:spcPct val="80000"/>
              </a:lnSpc>
              <a:buFontTx/>
              <a:buNone/>
            </a:pPr>
            <a:r>
              <a:rPr lang="en-US" sz="1200" b="1" i="1" u="sng" dirty="0" smtClean="0"/>
              <a:t>ORIGINAL GOAL 2010:</a:t>
            </a:r>
          </a:p>
          <a:p>
            <a:pPr>
              <a:lnSpc>
                <a:spcPct val="80000"/>
              </a:lnSpc>
              <a:buFontTx/>
              <a:buNone/>
            </a:pPr>
            <a:endParaRPr lang="en-US" sz="1200" i="1" dirty="0"/>
          </a:p>
          <a:p>
            <a:pPr>
              <a:lnSpc>
                <a:spcPct val="80000"/>
              </a:lnSpc>
              <a:buFontTx/>
              <a:buNone/>
            </a:pPr>
            <a:endParaRPr lang="en-US" sz="1200" i="1" dirty="0" smtClean="0"/>
          </a:p>
          <a:p>
            <a:pPr>
              <a:lnSpc>
                <a:spcPct val="80000"/>
              </a:lnSpc>
              <a:buFontTx/>
              <a:buNone/>
            </a:pPr>
            <a:r>
              <a:rPr lang="en-US" sz="1200" i="1" dirty="0" smtClean="0"/>
              <a:t>At the time of the last strategic plan we did not anticipate creating the separate School of Business and Graduate Programs.  This new unit will provide greater administrative and faculty capacity to ensure the quality of the graduate programs in this unit.</a:t>
            </a:r>
            <a:endParaRPr lang="en-US" sz="1200" i="1" dirty="0"/>
          </a:p>
        </p:txBody>
      </p:sp>
      <p:sp>
        <p:nvSpPr>
          <p:cNvPr id="19460" name="Rectangle 4"/>
          <p:cNvSpPr>
            <a:spLocks noGrp="1" noChangeArrowheads="1"/>
          </p:cNvSpPr>
          <p:nvPr>
            <p:ph type="body" sz="half" idx="2"/>
          </p:nvPr>
        </p:nvSpPr>
        <p:spPr>
          <a:xfrm>
            <a:off x="4648200" y="1066800"/>
            <a:ext cx="4038600" cy="5562600"/>
          </a:xfrm>
          <a:ln>
            <a:solidFill>
              <a:schemeClr val="tx1"/>
            </a:solidFill>
            <a:miter lim="800000"/>
            <a:headEnd/>
            <a:tailEnd/>
          </a:ln>
        </p:spPr>
        <p:txBody>
          <a:bodyPr/>
          <a:lstStyle/>
          <a:p>
            <a:pPr>
              <a:lnSpc>
                <a:spcPct val="80000"/>
              </a:lnSpc>
              <a:buFontTx/>
              <a:buNone/>
            </a:pPr>
            <a:r>
              <a:rPr lang="en-US" sz="1600" b="1" i="1" u="sng" dirty="0" smtClean="0">
                <a:solidFill>
                  <a:srgbClr val="00B0F0"/>
                </a:solidFill>
              </a:rPr>
              <a:t>New Goal 2020:</a:t>
            </a:r>
            <a:r>
              <a:rPr lang="en-US" sz="1600" b="1" dirty="0"/>
              <a:t>	</a:t>
            </a:r>
          </a:p>
          <a:p>
            <a:pPr>
              <a:lnSpc>
                <a:spcPct val="80000"/>
              </a:lnSpc>
              <a:buFontTx/>
              <a:buNone/>
            </a:pPr>
            <a:endParaRPr lang="en-US" sz="1600" i="1" u="sng" dirty="0" smtClean="0"/>
          </a:p>
          <a:p>
            <a:pPr>
              <a:lnSpc>
                <a:spcPct val="80000"/>
              </a:lnSpc>
              <a:buFontTx/>
              <a:buNone/>
            </a:pPr>
            <a:endParaRPr lang="en-US" sz="1600" i="1" u="sng" dirty="0"/>
          </a:p>
          <a:p>
            <a:pPr>
              <a:lnSpc>
                <a:spcPct val="80000"/>
              </a:lnSpc>
              <a:buFontTx/>
              <a:buNone/>
            </a:pPr>
            <a:r>
              <a:rPr lang="en-US" sz="1600" b="1" dirty="0" smtClean="0"/>
              <a:t>School </a:t>
            </a:r>
            <a:r>
              <a:rPr lang="en-US" sz="1600" b="1" dirty="0"/>
              <a:t>of Business and Graduate Studies:</a:t>
            </a:r>
          </a:p>
          <a:p>
            <a:pPr>
              <a:lnSpc>
                <a:spcPct val="80000"/>
              </a:lnSpc>
              <a:buFontTx/>
              <a:buNone/>
            </a:pPr>
            <a:endParaRPr lang="en-US" sz="1600" dirty="0"/>
          </a:p>
          <a:p>
            <a:pPr>
              <a:lnSpc>
                <a:spcPct val="80000"/>
              </a:lnSpc>
              <a:buFontTx/>
              <a:buNone/>
            </a:pPr>
            <a:r>
              <a:rPr lang="en-US" sz="1600" dirty="0"/>
              <a:t>This new academic unit will provide the administrative infrastructure and faculty personnel necessary to achieve excellence in professional graduate programs, including:</a:t>
            </a:r>
          </a:p>
          <a:p>
            <a:pPr>
              <a:lnSpc>
                <a:spcPct val="80000"/>
              </a:lnSpc>
              <a:buFontTx/>
              <a:buNone/>
            </a:pPr>
            <a:endParaRPr lang="en-US" sz="1600" dirty="0"/>
          </a:p>
          <a:p>
            <a:pPr>
              <a:lnSpc>
                <a:spcPct val="80000"/>
              </a:lnSpc>
              <a:buFontTx/>
              <a:buNone/>
            </a:pPr>
            <a:r>
              <a:rPr lang="en-US" sz="1600" dirty="0"/>
              <a:t>	a) Masters in Business Administration</a:t>
            </a:r>
          </a:p>
          <a:p>
            <a:pPr>
              <a:lnSpc>
                <a:spcPct val="80000"/>
              </a:lnSpc>
              <a:buFontTx/>
              <a:buNone/>
            </a:pPr>
            <a:endParaRPr lang="en-US" sz="1600" dirty="0"/>
          </a:p>
          <a:p>
            <a:pPr>
              <a:lnSpc>
                <a:spcPct val="80000"/>
              </a:lnSpc>
              <a:buFontTx/>
              <a:buNone/>
            </a:pPr>
            <a:r>
              <a:rPr lang="en-US" sz="1600" dirty="0"/>
              <a:t>	b) Master of Science in Administration</a:t>
            </a:r>
          </a:p>
          <a:p>
            <a:pPr>
              <a:lnSpc>
                <a:spcPct val="80000"/>
              </a:lnSpc>
              <a:buFontTx/>
              <a:buNone/>
            </a:pPr>
            <a:endParaRPr lang="en-US" sz="1600" dirty="0"/>
          </a:p>
          <a:p>
            <a:pPr>
              <a:lnSpc>
                <a:spcPct val="80000"/>
              </a:lnSpc>
              <a:buFontTx/>
              <a:buNone/>
            </a:pPr>
            <a:r>
              <a:rPr lang="en-US" sz="1600" dirty="0"/>
              <a:t>	c) Media Studies and Communication</a:t>
            </a:r>
          </a:p>
          <a:p>
            <a:pPr>
              <a:lnSpc>
                <a:spcPct val="80000"/>
              </a:lnSpc>
              <a:buFontTx/>
              <a:buNone/>
            </a:pPr>
            <a:endParaRPr lang="en-US" sz="1600" dirty="0"/>
          </a:p>
          <a:p>
            <a:pPr>
              <a:lnSpc>
                <a:spcPct val="80000"/>
              </a:lnSpc>
              <a:buFontTx/>
              <a:buNone/>
            </a:pPr>
            <a:r>
              <a:rPr lang="en-US" sz="1600" dirty="0"/>
              <a:t>	e) International Security Studies</a:t>
            </a:r>
          </a:p>
          <a:p>
            <a:pPr>
              <a:lnSpc>
                <a:spcPct val="80000"/>
              </a:lnSpc>
              <a:buFontTx/>
              <a:buNone/>
            </a:pPr>
            <a:endParaRPr lang="en-US" sz="1600" dirty="0"/>
          </a:p>
          <a:p>
            <a:pPr>
              <a:lnSpc>
                <a:spcPct val="80000"/>
              </a:lnSpc>
              <a:buFontTx/>
              <a:buNone/>
            </a:pPr>
            <a:endParaRPr lang="en-US" sz="1600" i="1" u="sng" dirty="0"/>
          </a:p>
        </p:txBody>
      </p:sp>
      <p:sp>
        <p:nvSpPr>
          <p:cNvPr id="3" name="Slide Number Placeholder 2"/>
          <p:cNvSpPr>
            <a:spLocks noGrp="1"/>
          </p:cNvSpPr>
          <p:nvPr>
            <p:ph type="sldNum" sz="quarter" idx="12"/>
          </p:nvPr>
        </p:nvSpPr>
        <p:spPr/>
        <p:txBody>
          <a:bodyPr/>
          <a:lstStyle/>
          <a:p>
            <a:fld id="{D6221F0F-E1DB-4A2C-9BB5-3A4B5E2A9031}" type="slidenum">
              <a:rPr lang="en-US" smtClean="0">
                <a:solidFill>
                  <a:srgbClr val="000000"/>
                </a:solidFill>
              </a:rPr>
              <a:pPr/>
              <a:t>16</a:t>
            </a:fld>
            <a:endParaRPr lang="en-US">
              <a:solidFill>
                <a:srgbClr val="000000"/>
              </a:solidFill>
            </a:endParaRPr>
          </a:p>
        </p:txBody>
      </p:sp>
    </p:spTree>
    <p:extLst>
      <p:ext uri="{BB962C8B-B14F-4D97-AF65-F5344CB8AC3E}">
        <p14:creationId xmlns:p14="http://schemas.microsoft.com/office/powerpoint/2010/main" val="24544038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274638"/>
            <a:ext cx="8229600" cy="639762"/>
          </a:xfrm>
          <a:ln>
            <a:solidFill>
              <a:schemeClr val="tx1"/>
            </a:solidFill>
            <a:miter lim="800000"/>
            <a:headEnd/>
            <a:tailEnd/>
          </a:ln>
        </p:spPr>
        <p:txBody>
          <a:bodyPr/>
          <a:lstStyle/>
          <a:p>
            <a:r>
              <a:rPr lang="en-US" sz="3200"/>
              <a:t>Strategic Goal 3: Program Development</a:t>
            </a:r>
          </a:p>
        </p:txBody>
      </p:sp>
      <p:sp>
        <p:nvSpPr>
          <p:cNvPr id="19459" name="Rectangle 3"/>
          <p:cNvSpPr>
            <a:spLocks noGrp="1" noChangeArrowheads="1"/>
          </p:cNvSpPr>
          <p:nvPr>
            <p:ph type="body" sz="half" idx="1"/>
          </p:nvPr>
        </p:nvSpPr>
        <p:spPr>
          <a:xfrm>
            <a:off x="457200" y="1066800"/>
            <a:ext cx="4038600" cy="5562600"/>
          </a:xfrm>
          <a:ln>
            <a:solidFill>
              <a:schemeClr val="tx1"/>
            </a:solidFill>
            <a:miter lim="800000"/>
            <a:headEnd/>
            <a:tailEnd/>
          </a:ln>
        </p:spPr>
        <p:txBody>
          <a:bodyPr/>
          <a:lstStyle/>
          <a:p>
            <a:pPr>
              <a:lnSpc>
                <a:spcPct val="80000"/>
              </a:lnSpc>
              <a:buFontTx/>
              <a:buNone/>
            </a:pPr>
            <a:endParaRPr lang="en-US" sz="800" i="1" dirty="0" smtClean="0"/>
          </a:p>
          <a:p>
            <a:pPr>
              <a:lnSpc>
                <a:spcPct val="80000"/>
              </a:lnSpc>
              <a:buFontTx/>
              <a:buNone/>
            </a:pPr>
            <a:r>
              <a:rPr lang="en-US" sz="800" b="1" i="1" u="sng" dirty="0" smtClean="0"/>
              <a:t>ORIGINAL GOAL 2010:</a:t>
            </a:r>
          </a:p>
          <a:p>
            <a:pPr>
              <a:lnSpc>
                <a:spcPct val="80000"/>
              </a:lnSpc>
              <a:buFontTx/>
              <a:buNone/>
            </a:pPr>
            <a:endParaRPr lang="en-US" sz="800" i="1" dirty="0"/>
          </a:p>
          <a:p>
            <a:pPr>
              <a:lnSpc>
                <a:spcPct val="80000"/>
              </a:lnSpc>
              <a:buFontTx/>
              <a:buNone/>
            </a:pPr>
            <a:endParaRPr lang="en-US" sz="800" b="1" i="1" u="sng" dirty="0"/>
          </a:p>
          <a:p>
            <a:pPr>
              <a:lnSpc>
                <a:spcPct val="80000"/>
              </a:lnSpc>
              <a:buFontTx/>
              <a:buNone/>
            </a:pPr>
            <a:r>
              <a:rPr lang="en-US" sz="1200" b="1" i="1" u="sng" dirty="0" smtClean="0"/>
              <a:t>School </a:t>
            </a:r>
            <a:r>
              <a:rPr lang="en-US" sz="1200" b="1" i="1" u="sng" dirty="0"/>
              <a:t>of Education:</a:t>
            </a:r>
          </a:p>
          <a:p>
            <a:pPr>
              <a:lnSpc>
                <a:spcPct val="80000"/>
              </a:lnSpc>
              <a:buFontTx/>
              <a:buNone/>
            </a:pPr>
            <a:endParaRPr lang="en-US" sz="1200" i="1" dirty="0"/>
          </a:p>
          <a:p>
            <a:pPr>
              <a:lnSpc>
                <a:spcPct val="80000"/>
              </a:lnSpc>
              <a:buFontTx/>
              <a:buNone/>
            </a:pPr>
            <a:r>
              <a:rPr lang="en-US" sz="1200" i="1" dirty="0"/>
              <a:t>	Development of a more distinctive focus on the preparation of teachers leaders for urban school settings;</a:t>
            </a:r>
          </a:p>
          <a:p>
            <a:pPr>
              <a:lnSpc>
                <a:spcPct val="80000"/>
              </a:lnSpc>
              <a:buFontTx/>
              <a:buNone/>
            </a:pPr>
            <a:endParaRPr lang="en-US" sz="1200" i="1" dirty="0"/>
          </a:p>
          <a:p>
            <a:pPr>
              <a:lnSpc>
                <a:spcPct val="80000"/>
              </a:lnSpc>
              <a:buFontTx/>
              <a:buNone/>
            </a:pPr>
            <a:r>
              <a:rPr lang="en-US" sz="1200" i="1" dirty="0"/>
              <a:t>	Creation of an online master’s degree for teachers, and development of online and web-enhanced capacity for teacher professional development;</a:t>
            </a:r>
          </a:p>
          <a:p>
            <a:pPr>
              <a:lnSpc>
                <a:spcPct val="80000"/>
              </a:lnSpc>
              <a:buFontTx/>
              <a:buNone/>
            </a:pPr>
            <a:endParaRPr lang="en-US" sz="1200" i="1" dirty="0"/>
          </a:p>
          <a:p>
            <a:pPr>
              <a:lnSpc>
                <a:spcPct val="80000"/>
              </a:lnSpc>
              <a:buFontTx/>
              <a:buNone/>
            </a:pPr>
            <a:r>
              <a:rPr lang="en-US" sz="1200" i="1" dirty="0"/>
              <a:t>	Further development of the Educational Technology Leadership Institute with a specific focus on developing credentials (certificate and degree) for master teachers in the field of educational technology;</a:t>
            </a:r>
          </a:p>
          <a:p>
            <a:pPr>
              <a:lnSpc>
                <a:spcPct val="80000"/>
              </a:lnSpc>
              <a:buFontTx/>
              <a:buNone/>
            </a:pPr>
            <a:endParaRPr lang="en-US" sz="1200" i="1" dirty="0"/>
          </a:p>
          <a:p>
            <a:pPr>
              <a:lnSpc>
                <a:spcPct val="80000"/>
              </a:lnSpc>
              <a:buFontTx/>
              <a:buNone/>
            </a:pPr>
            <a:r>
              <a:rPr lang="en-US" sz="1200" i="1" dirty="0"/>
              <a:t>	With NCATE accreditation, expansion of the market for students in EDU beyond the immediate school systems (DC, Prince Georges, Montgomery County) to recruit teachers and administrators from other jurisdictions;</a:t>
            </a:r>
          </a:p>
          <a:p>
            <a:pPr>
              <a:lnSpc>
                <a:spcPct val="80000"/>
              </a:lnSpc>
              <a:buFontTx/>
              <a:buNone/>
            </a:pPr>
            <a:endParaRPr lang="en-US" sz="1200" i="1" dirty="0"/>
          </a:p>
          <a:p>
            <a:pPr>
              <a:lnSpc>
                <a:spcPct val="80000"/>
              </a:lnSpc>
              <a:buFontTx/>
              <a:buNone/>
            </a:pPr>
            <a:r>
              <a:rPr lang="en-US" sz="1200" i="1" dirty="0"/>
              <a:t>	To enhance more regional and national recruiting, development of executive-format summer and weekend programming in select topics to provide convenient formats for target populations.</a:t>
            </a:r>
          </a:p>
          <a:p>
            <a:pPr>
              <a:lnSpc>
                <a:spcPct val="80000"/>
              </a:lnSpc>
              <a:buFontTx/>
              <a:buNone/>
            </a:pPr>
            <a:endParaRPr lang="en-US" sz="1200" i="1" dirty="0"/>
          </a:p>
        </p:txBody>
      </p:sp>
      <p:sp>
        <p:nvSpPr>
          <p:cNvPr id="19460" name="Rectangle 4"/>
          <p:cNvSpPr>
            <a:spLocks noGrp="1" noChangeArrowheads="1"/>
          </p:cNvSpPr>
          <p:nvPr>
            <p:ph type="body" sz="half" idx="2"/>
          </p:nvPr>
        </p:nvSpPr>
        <p:spPr>
          <a:xfrm>
            <a:off x="4648200" y="1066800"/>
            <a:ext cx="4038600" cy="5562600"/>
          </a:xfrm>
          <a:ln>
            <a:solidFill>
              <a:schemeClr val="tx1"/>
            </a:solidFill>
            <a:miter lim="800000"/>
            <a:headEnd/>
            <a:tailEnd/>
          </a:ln>
        </p:spPr>
        <p:txBody>
          <a:bodyPr/>
          <a:lstStyle/>
          <a:p>
            <a:pPr>
              <a:lnSpc>
                <a:spcPct val="80000"/>
              </a:lnSpc>
              <a:buFontTx/>
              <a:buNone/>
            </a:pPr>
            <a:r>
              <a:rPr lang="en-US" sz="1600" b="1" i="1" u="sng" dirty="0" smtClean="0">
                <a:solidFill>
                  <a:srgbClr val="00B0F0"/>
                </a:solidFill>
              </a:rPr>
              <a:t>New Goal 2020:</a:t>
            </a:r>
            <a:r>
              <a:rPr lang="en-US" sz="1600" b="1" dirty="0"/>
              <a:t>	</a:t>
            </a:r>
          </a:p>
          <a:p>
            <a:pPr>
              <a:lnSpc>
                <a:spcPct val="80000"/>
              </a:lnSpc>
              <a:buFontTx/>
              <a:buNone/>
            </a:pPr>
            <a:endParaRPr lang="en-US" sz="1600" dirty="0" smtClean="0"/>
          </a:p>
          <a:p>
            <a:pPr>
              <a:lnSpc>
                <a:spcPct val="80000"/>
              </a:lnSpc>
              <a:buFontTx/>
              <a:buNone/>
            </a:pPr>
            <a:r>
              <a:rPr lang="en-US" sz="1400" b="1" u="sng" dirty="0" smtClean="0"/>
              <a:t>School </a:t>
            </a:r>
            <a:r>
              <a:rPr lang="en-US" sz="1400" b="1" u="sng" dirty="0"/>
              <a:t>of Education:</a:t>
            </a:r>
          </a:p>
          <a:p>
            <a:pPr>
              <a:lnSpc>
                <a:spcPct val="80000"/>
              </a:lnSpc>
              <a:buFontTx/>
              <a:buNone/>
            </a:pPr>
            <a:endParaRPr lang="en-US" sz="1400" dirty="0"/>
          </a:p>
          <a:p>
            <a:pPr>
              <a:lnSpc>
                <a:spcPct val="80000"/>
              </a:lnSpc>
              <a:buFontTx/>
              <a:buNone/>
            </a:pPr>
            <a:r>
              <a:rPr lang="en-US" sz="1400" dirty="0"/>
              <a:t>	</a:t>
            </a:r>
            <a:r>
              <a:rPr lang="en-US" sz="1400" dirty="0" smtClean="0"/>
              <a:t>a</a:t>
            </a:r>
            <a:r>
              <a:rPr lang="en-US" sz="1400" dirty="0"/>
              <a:t>) Early Childhood Education</a:t>
            </a:r>
          </a:p>
          <a:p>
            <a:pPr>
              <a:lnSpc>
                <a:spcPct val="80000"/>
              </a:lnSpc>
              <a:buFontTx/>
              <a:buNone/>
            </a:pPr>
            <a:endParaRPr lang="en-US" sz="1400" dirty="0"/>
          </a:p>
          <a:p>
            <a:pPr>
              <a:lnSpc>
                <a:spcPct val="80000"/>
              </a:lnSpc>
              <a:buFontTx/>
              <a:buNone/>
            </a:pPr>
            <a:r>
              <a:rPr lang="en-US" sz="1400" dirty="0"/>
              <a:t>		</a:t>
            </a:r>
            <a:r>
              <a:rPr lang="en-US" sz="1400" dirty="0" smtClean="0"/>
              <a:t>(</a:t>
            </a:r>
            <a:r>
              <a:rPr lang="en-US" sz="1400" dirty="0"/>
              <a:t>1) Collaboration with SPS and CAS </a:t>
            </a:r>
            <a:r>
              <a:rPr lang="en-US" sz="1400" dirty="0" smtClean="0"/>
              <a:t>	on undergraduate </a:t>
            </a:r>
            <a:r>
              <a:rPr lang="en-US" sz="1400" dirty="0"/>
              <a:t>degrees</a:t>
            </a:r>
          </a:p>
          <a:p>
            <a:pPr>
              <a:lnSpc>
                <a:spcPct val="80000"/>
              </a:lnSpc>
              <a:buFontTx/>
              <a:buNone/>
            </a:pPr>
            <a:r>
              <a:rPr lang="en-US" sz="1400" dirty="0"/>
              <a:t>		</a:t>
            </a:r>
            <a:endParaRPr lang="en-US" sz="1400" dirty="0" smtClean="0"/>
          </a:p>
          <a:p>
            <a:pPr>
              <a:lnSpc>
                <a:spcPct val="80000"/>
              </a:lnSpc>
              <a:buFontTx/>
              <a:buNone/>
            </a:pPr>
            <a:r>
              <a:rPr lang="en-US" sz="1400" dirty="0"/>
              <a:t>	</a:t>
            </a:r>
            <a:r>
              <a:rPr lang="en-US" sz="1400" dirty="0" smtClean="0"/>
              <a:t>	(</a:t>
            </a:r>
            <a:r>
              <a:rPr lang="en-US" sz="1400" dirty="0"/>
              <a:t>2) Strengthen MAT ECE focus</a:t>
            </a:r>
          </a:p>
          <a:p>
            <a:pPr>
              <a:lnSpc>
                <a:spcPct val="80000"/>
              </a:lnSpc>
              <a:buFontTx/>
              <a:buNone/>
            </a:pPr>
            <a:endParaRPr lang="en-US" sz="1400" dirty="0" smtClean="0"/>
          </a:p>
          <a:p>
            <a:pPr>
              <a:lnSpc>
                <a:spcPct val="80000"/>
              </a:lnSpc>
              <a:buFontTx/>
              <a:buNone/>
            </a:pPr>
            <a:r>
              <a:rPr lang="en-US" sz="1400" dirty="0"/>
              <a:t>		</a:t>
            </a:r>
            <a:r>
              <a:rPr lang="en-US" sz="1400" dirty="0" smtClean="0"/>
              <a:t>(</a:t>
            </a:r>
            <a:r>
              <a:rPr lang="en-US" sz="1400" dirty="0"/>
              <a:t>3) Add emphasis in EDAD on ECE </a:t>
            </a:r>
            <a:r>
              <a:rPr lang="en-US" sz="1400" dirty="0" smtClean="0"/>
              <a:t>		management</a:t>
            </a:r>
            <a:endParaRPr lang="en-US" sz="1400" dirty="0"/>
          </a:p>
          <a:p>
            <a:pPr>
              <a:lnSpc>
                <a:spcPct val="80000"/>
              </a:lnSpc>
              <a:buFontTx/>
              <a:buNone/>
            </a:pPr>
            <a:endParaRPr lang="en-US" sz="1400" dirty="0"/>
          </a:p>
          <a:p>
            <a:pPr>
              <a:lnSpc>
                <a:spcPct val="80000"/>
              </a:lnSpc>
              <a:buFontTx/>
              <a:buNone/>
            </a:pPr>
            <a:r>
              <a:rPr lang="en-US" sz="1400" dirty="0"/>
              <a:t>	</a:t>
            </a:r>
            <a:r>
              <a:rPr lang="en-US" sz="1400" dirty="0" smtClean="0"/>
              <a:t>b</a:t>
            </a:r>
            <a:r>
              <a:rPr lang="en-US" sz="1400" dirty="0"/>
              <a:t>) Education Policy</a:t>
            </a:r>
          </a:p>
          <a:p>
            <a:pPr>
              <a:lnSpc>
                <a:spcPct val="80000"/>
              </a:lnSpc>
              <a:buFontTx/>
              <a:buNone/>
            </a:pPr>
            <a:endParaRPr lang="en-US" sz="1400" dirty="0"/>
          </a:p>
          <a:p>
            <a:pPr>
              <a:lnSpc>
                <a:spcPct val="80000"/>
              </a:lnSpc>
              <a:buFontTx/>
              <a:buNone/>
            </a:pPr>
            <a:r>
              <a:rPr lang="en-US" sz="1400" dirty="0"/>
              <a:t>	</a:t>
            </a:r>
            <a:r>
              <a:rPr lang="en-US" sz="1400" dirty="0" smtClean="0"/>
              <a:t>c</a:t>
            </a:r>
            <a:r>
              <a:rPr lang="en-US" sz="1400" dirty="0"/>
              <a:t>) Counseling</a:t>
            </a:r>
          </a:p>
          <a:p>
            <a:pPr>
              <a:lnSpc>
                <a:spcPct val="80000"/>
              </a:lnSpc>
              <a:buFontTx/>
              <a:buNone/>
            </a:pPr>
            <a:endParaRPr lang="en-US" sz="1400" dirty="0"/>
          </a:p>
          <a:p>
            <a:pPr>
              <a:lnSpc>
                <a:spcPct val="80000"/>
              </a:lnSpc>
              <a:buFontTx/>
              <a:buNone/>
            </a:pPr>
            <a:r>
              <a:rPr lang="en-US" sz="1400" dirty="0"/>
              <a:t>		</a:t>
            </a:r>
            <a:r>
              <a:rPr lang="en-US" sz="1400" dirty="0" smtClean="0"/>
              <a:t>(</a:t>
            </a:r>
            <a:r>
              <a:rPr lang="en-US" sz="1400" dirty="0"/>
              <a:t>1) CACREP Accreditation</a:t>
            </a:r>
          </a:p>
          <a:p>
            <a:pPr>
              <a:lnSpc>
                <a:spcPct val="80000"/>
              </a:lnSpc>
              <a:buFontTx/>
              <a:buNone/>
            </a:pPr>
            <a:endParaRPr lang="en-US" sz="1400" dirty="0"/>
          </a:p>
          <a:p>
            <a:pPr>
              <a:lnSpc>
                <a:spcPct val="80000"/>
              </a:lnSpc>
              <a:buFontTx/>
              <a:buNone/>
            </a:pPr>
            <a:r>
              <a:rPr lang="en-US" sz="1400" dirty="0"/>
              <a:t>	</a:t>
            </a:r>
            <a:r>
              <a:rPr lang="en-US" sz="1400" dirty="0" smtClean="0"/>
              <a:t>d</a:t>
            </a:r>
            <a:r>
              <a:rPr lang="en-US" sz="1400" dirty="0"/>
              <a:t>) New regulatory and accreditation issues for teacher education</a:t>
            </a:r>
          </a:p>
          <a:p>
            <a:pPr>
              <a:lnSpc>
                <a:spcPct val="80000"/>
              </a:lnSpc>
              <a:buFontTx/>
              <a:buNone/>
            </a:pPr>
            <a:endParaRPr lang="en-US" sz="1400" dirty="0"/>
          </a:p>
          <a:p>
            <a:pPr>
              <a:lnSpc>
                <a:spcPct val="80000"/>
              </a:lnSpc>
              <a:buFontTx/>
              <a:buNone/>
            </a:pPr>
            <a:r>
              <a:rPr lang="en-US" sz="1400" dirty="0"/>
              <a:t>	</a:t>
            </a:r>
            <a:r>
              <a:rPr lang="en-US" sz="1400" dirty="0" smtClean="0"/>
              <a:t>e</a:t>
            </a:r>
            <a:r>
              <a:rPr lang="en-US" sz="1400" dirty="0"/>
              <a:t>) Online and off-site</a:t>
            </a:r>
          </a:p>
          <a:p>
            <a:pPr>
              <a:lnSpc>
                <a:spcPct val="80000"/>
              </a:lnSpc>
              <a:buFontTx/>
              <a:buNone/>
            </a:pPr>
            <a:endParaRPr lang="en-US" sz="1600" i="1" u="sng" dirty="0"/>
          </a:p>
        </p:txBody>
      </p:sp>
      <p:sp>
        <p:nvSpPr>
          <p:cNvPr id="3" name="Slide Number Placeholder 2"/>
          <p:cNvSpPr>
            <a:spLocks noGrp="1"/>
          </p:cNvSpPr>
          <p:nvPr>
            <p:ph type="sldNum" sz="quarter" idx="12"/>
          </p:nvPr>
        </p:nvSpPr>
        <p:spPr/>
        <p:txBody>
          <a:bodyPr/>
          <a:lstStyle/>
          <a:p>
            <a:fld id="{D6221F0F-E1DB-4A2C-9BB5-3A4B5E2A9031}" type="slidenum">
              <a:rPr lang="en-US" smtClean="0">
                <a:solidFill>
                  <a:srgbClr val="000000"/>
                </a:solidFill>
              </a:rPr>
              <a:pPr/>
              <a:t>17</a:t>
            </a:fld>
            <a:endParaRPr lang="en-US">
              <a:solidFill>
                <a:srgbClr val="000000"/>
              </a:solidFill>
            </a:endParaRPr>
          </a:p>
        </p:txBody>
      </p:sp>
    </p:spTree>
    <p:extLst>
      <p:ext uri="{BB962C8B-B14F-4D97-AF65-F5344CB8AC3E}">
        <p14:creationId xmlns:p14="http://schemas.microsoft.com/office/powerpoint/2010/main" val="9533789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0" y="0"/>
          <a:ext cx="9144000" cy="6858000"/>
        </p:xfrm>
        <a:graphic>
          <a:graphicData uri="http://schemas.openxmlformats.org/drawingml/2006/table">
            <a:tbl>
              <a:tblPr firstRow="1" bandRow="1">
                <a:tableStyleId>{5C22544A-7EE6-4342-B048-85BDC9FD1C3A}</a:tableStyleId>
              </a:tblPr>
              <a:tblGrid>
                <a:gridCol w="1235676"/>
                <a:gridCol w="1070919"/>
                <a:gridCol w="1153298"/>
                <a:gridCol w="1070919"/>
                <a:gridCol w="1070919"/>
                <a:gridCol w="823783"/>
                <a:gridCol w="906162"/>
                <a:gridCol w="906162"/>
                <a:gridCol w="906162"/>
              </a:tblGrid>
              <a:tr h="527538">
                <a:tc gridSpan="9">
                  <a:txBody>
                    <a:bodyPr/>
                    <a:lstStyle/>
                    <a:p>
                      <a:pPr algn="ctr"/>
                      <a:r>
                        <a:rPr lang="en-US" sz="1600" dirty="0" smtClean="0">
                          <a:solidFill>
                            <a:schemeClr val="bg1"/>
                          </a:solidFill>
                          <a:latin typeface="Times New Roman" panose="02020603050405020304" pitchFamily="18" charset="0"/>
                          <a:cs typeface="Times New Roman" panose="02020603050405020304" pitchFamily="18" charset="0"/>
                        </a:rPr>
                        <a:t>Strategic</a:t>
                      </a:r>
                      <a:r>
                        <a:rPr lang="en-US" sz="1600" baseline="0" dirty="0" smtClean="0">
                          <a:solidFill>
                            <a:schemeClr val="bg1"/>
                          </a:solidFill>
                          <a:latin typeface="Times New Roman" panose="02020603050405020304" pitchFamily="18" charset="0"/>
                          <a:cs typeface="Times New Roman" panose="02020603050405020304" pitchFamily="18" charset="0"/>
                        </a:rPr>
                        <a:t> Innovation Initiatives:  SCHOOL OF EDUCATION</a:t>
                      </a:r>
                      <a:endParaRPr lang="en-US" sz="1600" dirty="0">
                        <a:solidFill>
                          <a:schemeClr val="bg1"/>
                        </a:solidFill>
                        <a:latin typeface="Times New Roman" panose="02020603050405020304" pitchFamily="18" charset="0"/>
                        <a:cs typeface="Times New Roman" panose="02020603050405020304" pitchFamily="18" charset="0"/>
                      </a:endParaRPr>
                    </a:p>
                  </a:txBody>
                  <a:tcPr anchor="ctr">
                    <a:solidFill>
                      <a:schemeClr val="accent2">
                        <a:lumMod val="60000"/>
                        <a:lumOff val="40000"/>
                      </a:schemeClr>
                    </a:solidFill>
                  </a:tcPr>
                </a:tc>
                <a:tc hMerge="1">
                  <a:txBody>
                    <a:bodyPr/>
                    <a:lstStyle/>
                    <a:p>
                      <a:endParaRPr lang="en-US" sz="1000" dirty="0"/>
                    </a:p>
                  </a:txBody>
                  <a:tcPr/>
                </a:tc>
                <a:tc hMerge="1">
                  <a:txBody>
                    <a:bodyPr/>
                    <a:lstStyle/>
                    <a:p>
                      <a:endParaRPr lang="en-US" sz="1000" dirty="0"/>
                    </a:p>
                  </a:txBody>
                  <a:tcPr/>
                </a:tc>
                <a:tc hMerge="1">
                  <a:txBody>
                    <a:bodyPr/>
                    <a:lstStyle/>
                    <a:p>
                      <a:endParaRPr lang="en-US" sz="1000" dirty="0"/>
                    </a:p>
                  </a:txBody>
                  <a:tcPr/>
                </a:tc>
                <a:tc hMerge="1">
                  <a:txBody>
                    <a:bodyPr/>
                    <a:lstStyle/>
                    <a:p>
                      <a:endParaRPr lang="en-US" sz="1000" dirty="0"/>
                    </a:p>
                  </a:txBody>
                  <a:tcPr/>
                </a:tc>
                <a:tc hMerge="1">
                  <a:txBody>
                    <a:bodyPr/>
                    <a:lstStyle/>
                    <a:p>
                      <a:endParaRPr lang="en-US"/>
                    </a:p>
                  </a:txBody>
                  <a:tcPr/>
                </a:tc>
                <a:tc hMerge="1">
                  <a:txBody>
                    <a:bodyPr/>
                    <a:lstStyle/>
                    <a:p>
                      <a:endParaRPr lang="en-US" sz="1000" dirty="0"/>
                    </a:p>
                  </a:txBody>
                  <a:tcPr/>
                </a:tc>
                <a:tc hMerge="1">
                  <a:txBody>
                    <a:bodyPr/>
                    <a:lstStyle/>
                    <a:p>
                      <a:endParaRPr lang="en-US" sz="1000" dirty="0"/>
                    </a:p>
                  </a:txBody>
                  <a:tcPr/>
                </a:tc>
                <a:tc hMerge="1">
                  <a:txBody>
                    <a:bodyPr/>
                    <a:lstStyle/>
                    <a:p>
                      <a:endParaRPr lang="en-US" sz="1000" dirty="0"/>
                    </a:p>
                  </a:txBody>
                  <a:tcPr/>
                </a:tc>
              </a:tr>
              <a:tr h="383663">
                <a:tc>
                  <a:txBody>
                    <a:bodyPr/>
                    <a:lstStyle/>
                    <a:p>
                      <a:r>
                        <a:rPr lang="en-US" sz="1000" b="1" dirty="0" smtClean="0">
                          <a:latin typeface="Times New Roman" panose="02020603050405020304" pitchFamily="18" charset="0"/>
                          <a:cs typeface="Times New Roman" panose="02020603050405020304" pitchFamily="18" charset="0"/>
                        </a:rPr>
                        <a:t>Initiative</a:t>
                      </a:r>
                      <a:endParaRPr lang="en-US" sz="1000" b="1" dirty="0">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a:txBody>
                    <a:bodyPr/>
                    <a:lstStyle/>
                    <a:p>
                      <a:r>
                        <a:rPr lang="en-US" sz="1000" b="1" dirty="0" smtClean="0">
                          <a:latin typeface="Times New Roman" panose="02020603050405020304" pitchFamily="18" charset="0"/>
                          <a:cs typeface="Times New Roman" panose="02020603050405020304" pitchFamily="18" charset="0"/>
                        </a:rPr>
                        <a:t>Action</a:t>
                      </a:r>
                      <a:r>
                        <a:rPr lang="en-US" sz="1000" b="1" baseline="0" dirty="0" smtClean="0">
                          <a:latin typeface="Times New Roman" panose="02020603050405020304" pitchFamily="18" charset="0"/>
                          <a:cs typeface="Times New Roman" panose="02020603050405020304" pitchFamily="18" charset="0"/>
                        </a:rPr>
                        <a:t> Step</a:t>
                      </a:r>
                      <a:endParaRPr lang="en-US" sz="1000" b="1" dirty="0">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a:txBody>
                    <a:bodyPr/>
                    <a:lstStyle/>
                    <a:p>
                      <a:r>
                        <a:rPr lang="en-US" sz="1000" b="1" dirty="0" smtClean="0">
                          <a:latin typeface="Times New Roman" panose="02020603050405020304" pitchFamily="18" charset="0"/>
                          <a:cs typeface="Times New Roman" panose="02020603050405020304" pitchFamily="18" charset="0"/>
                        </a:rPr>
                        <a:t>Action Step </a:t>
                      </a:r>
                      <a:endParaRPr lang="en-US" sz="1000" b="1" dirty="0">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a:txBody>
                    <a:bodyPr/>
                    <a:lstStyle/>
                    <a:p>
                      <a:r>
                        <a:rPr lang="en-US" sz="1000" b="1" dirty="0" smtClean="0">
                          <a:latin typeface="Times New Roman" panose="02020603050405020304" pitchFamily="18" charset="0"/>
                          <a:cs typeface="Times New Roman" panose="02020603050405020304" pitchFamily="18" charset="0"/>
                        </a:rPr>
                        <a:t>Action Step</a:t>
                      </a:r>
                      <a:endParaRPr lang="en-US" sz="1000" b="1" dirty="0">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a:txBody>
                    <a:bodyPr/>
                    <a:lstStyle/>
                    <a:p>
                      <a:r>
                        <a:rPr lang="en-US" sz="1000" b="1" dirty="0" smtClean="0">
                          <a:latin typeface="Times New Roman" panose="02020603050405020304" pitchFamily="18" charset="0"/>
                          <a:cs typeface="Times New Roman" panose="02020603050405020304" pitchFamily="18" charset="0"/>
                        </a:rPr>
                        <a:t>Target Start </a:t>
                      </a:r>
                      <a:endParaRPr lang="en-US" sz="1000" b="1" dirty="0">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a:txBody>
                    <a:bodyPr/>
                    <a:lstStyle/>
                    <a:p>
                      <a:r>
                        <a:rPr lang="en-US" sz="1000" b="1" dirty="0" smtClean="0">
                          <a:latin typeface="Times New Roman" panose="02020603050405020304" pitchFamily="18" charset="0"/>
                          <a:cs typeface="Times New Roman" panose="02020603050405020304" pitchFamily="18" charset="0"/>
                        </a:rPr>
                        <a:t>Current</a:t>
                      </a:r>
                      <a:endParaRPr lang="en-US" sz="1000" b="1" dirty="0">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a:txBody>
                    <a:bodyPr/>
                    <a:lstStyle/>
                    <a:p>
                      <a:r>
                        <a:rPr lang="en-US" sz="1000" b="1" dirty="0" smtClean="0">
                          <a:latin typeface="Times New Roman" panose="02020603050405020304" pitchFamily="18" charset="0"/>
                          <a:cs typeface="Times New Roman" panose="02020603050405020304" pitchFamily="18" charset="0"/>
                        </a:rPr>
                        <a:t>Gain Year 1</a:t>
                      </a:r>
                      <a:endParaRPr lang="en-US" sz="1000" b="1" dirty="0">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a:txBody>
                    <a:bodyPr/>
                    <a:lstStyle/>
                    <a:p>
                      <a:r>
                        <a:rPr lang="en-US" sz="1000" b="1" dirty="0" smtClean="0">
                          <a:latin typeface="Times New Roman" panose="02020603050405020304" pitchFamily="18" charset="0"/>
                          <a:cs typeface="Times New Roman" panose="02020603050405020304" pitchFamily="18" charset="0"/>
                        </a:rPr>
                        <a:t>Gain</a:t>
                      </a:r>
                      <a:r>
                        <a:rPr lang="en-US" sz="1000" b="1" baseline="0" dirty="0" smtClean="0">
                          <a:latin typeface="Times New Roman" panose="02020603050405020304" pitchFamily="18" charset="0"/>
                          <a:cs typeface="Times New Roman" panose="02020603050405020304" pitchFamily="18" charset="0"/>
                        </a:rPr>
                        <a:t> Year 2</a:t>
                      </a:r>
                      <a:endParaRPr lang="en-US" sz="1000" b="1" dirty="0">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a:txBody>
                    <a:bodyPr/>
                    <a:lstStyle/>
                    <a:p>
                      <a:r>
                        <a:rPr lang="en-US" sz="1000" b="1" dirty="0" smtClean="0">
                          <a:latin typeface="Times New Roman" panose="02020603050405020304" pitchFamily="18" charset="0"/>
                          <a:cs typeface="Times New Roman" panose="02020603050405020304" pitchFamily="18" charset="0"/>
                        </a:rPr>
                        <a:t>Gain Year 3</a:t>
                      </a:r>
                      <a:endParaRPr lang="en-US" sz="1000" b="1" dirty="0">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r>
              <a:tr h="1342825">
                <a:tc>
                  <a:txBody>
                    <a:bodyPr/>
                    <a:lstStyle/>
                    <a:p>
                      <a:r>
                        <a:rPr lang="en-US" sz="1000" b="1" dirty="0" smtClean="0">
                          <a:latin typeface="Times New Roman" panose="02020603050405020304" pitchFamily="18" charset="0"/>
                          <a:cs typeface="Times New Roman" panose="02020603050405020304" pitchFamily="18" charset="0"/>
                        </a:rPr>
                        <a:t>Strategic Plan for future of EDU</a:t>
                      </a:r>
                      <a:endParaRPr lang="en-US" sz="1000" b="1" dirty="0">
                        <a:latin typeface="Times New Roman" panose="02020603050405020304" pitchFamily="18" charset="0"/>
                        <a:cs typeface="Times New Roman" panose="02020603050405020304" pitchFamily="18" charset="0"/>
                      </a:endParaRPr>
                    </a:p>
                  </a:txBody>
                  <a:tcPr/>
                </a:tc>
                <a:tc>
                  <a:txBody>
                    <a:bodyPr/>
                    <a:lstStyle/>
                    <a:p>
                      <a:r>
                        <a:rPr lang="en-US" sz="1000" dirty="0" smtClean="0">
                          <a:latin typeface="Times New Roman" panose="02020603050405020304" pitchFamily="18" charset="0"/>
                          <a:cs typeface="Times New Roman" panose="02020603050405020304" pitchFamily="18" charset="0"/>
                        </a:rPr>
                        <a:t>Data Analysis of current and visioning for future</a:t>
                      </a:r>
                      <a:r>
                        <a:rPr lang="en-US" sz="1000" baseline="0" dirty="0" smtClean="0">
                          <a:latin typeface="Times New Roman" panose="02020603050405020304" pitchFamily="18" charset="0"/>
                          <a:cs typeface="Times New Roman" panose="02020603050405020304" pitchFamily="18" charset="0"/>
                        </a:rPr>
                        <a:t> programs</a:t>
                      </a:r>
                      <a:endParaRPr lang="en-US" sz="1000" dirty="0">
                        <a:latin typeface="Times New Roman" panose="02020603050405020304" pitchFamily="18" charset="0"/>
                        <a:cs typeface="Times New Roman" panose="02020603050405020304" pitchFamily="18" charset="0"/>
                      </a:endParaRPr>
                    </a:p>
                  </a:txBody>
                  <a:tcPr/>
                </a:tc>
                <a:tc>
                  <a:txBody>
                    <a:bodyPr/>
                    <a:lstStyle/>
                    <a:p>
                      <a:r>
                        <a:rPr lang="en-US" sz="1000" dirty="0" smtClean="0">
                          <a:latin typeface="Times New Roman" panose="02020603050405020304" pitchFamily="18" charset="0"/>
                          <a:cs typeface="Times New Roman" panose="02020603050405020304" pitchFamily="18" charset="0"/>
                        </a:rPr>
                        <a:t>Faculty</a:t>
                      </a:r>
                      <a:r>
                        <a:rPr lang="en-US" sz="1000" baseline="0" dirty="0" smtClean="0">
                          <a:latin typeface="Times New Roman" panose="02020603050405020304" pitchFamily="18" charset="0"/>
                          <a:cs typeface="Times New Roman" panose="02020603050405020304" pitchFamily="18" charset="0"/>
                        </a:rPr>
                        <a:t> + Admin articulation of strategic priorities and goals</a:t>
                      </a:r>
                      <a:endParaRPr lang="en-US" sz="1000" dirty="0">
                        <a:latin typeface="Times New Roman" panose="02020603050405020304" pitchFamily="18" charset="0"/>
                        <a:cs typeface="Times New Roman" panose="02020603050405020304" pitchFamily="18" charset="0"/>
                      </a:endParaRPr>
                    </a:p>
                  </a:txBody>
                  <a:tcPr/>
                </a:tc>
                <a:tc>
                  <a:txBody>
                    <a:bodyPr/>
                    <a:lstStyle/>
                    <a:p>
                      <a:r>
                        <a:rPr lang="en-US" sz="1000" dirty="0" smtClean="0">
                          <a:latin typeface="Times New Roman" panose="02020603050405020304" pitchFamily="18" charset="0"/>
                          <a:cs typeface="Times New Roman" panose="02020603050405020304" pitchFamily="18" charset="0"/>
                        </a:rPr>
                        <a:t>Proposals for new programs with a focus on increasing enrollments</a:t>
                      </a:r>
                      <a:endParaRPr lang="en-US" sz="1000" dirty="0">
                        <a:latin typeface="Times New Roman" panose="02020603050405020304" pitchFamily="18" charset="0"/>
                        <a:cs typeface="Times New Roman" panose="02020603050405020304" pitchFamily="18" charset="0"/>
                      </a:endParaRPr>
                    </a:p>
                  </a:txBody>
                  <a:tcPr/>
                </a:tc>
                <a:tc>
                  <a:txBody>
                    <a:bodyPr/>
                    <a:lstStyle/>
                    <a:p>
                      <a:r>
                        <a:rPr lang="en-US" sz="1000" dirty="0" smtClean="0">
                          <a:latin typeface="Times New Roman" panose="02020603050405020304" pitchFamily="18" charset="0"/>
                          <a:cs typeface="Times New Roman" panose="02020603050405020304" pitchFamily="18" charset="0"/>
                        </a:rPr>
                        <a:t>Analysis and Visioning – underway,</a:t>
                      </a:r>
                      <a:r>
                        <a:rPr lang="en-US" sz="1000" baseline="0" dirty="0" smtClean="0">
                          <a:latin typeface="Times New Roman" panose="02020603050405020304" pitchFamily="18" charset="0"/>
                          <a:cs typeface="Times New Roman" panose="02020603050405020304" pitchFamily="18" charset="0"/>
                        </a:rPr>
                        <a:t> new Dean appointed</a:t>
                      </a:r>
                      <a:r>
                        <a:rPr lang="en-US" sz="1000" baseline="0" dirty="0" smtClean="0">
                          <a:solidFill>
                            <a:srgbClr val="C00000"/>
                          </a:solidFill>
                          <a:latin typeface="Times New Roman" panose="02020603050405020304" pitchFamily="18" charset="0"/>
                          <a:cs typeface="Times New Roman" panose="02020603050405020304" pitchFamily="18" charset="0"/>
                        </a:rPr>
                        <a:t> </a:t>
                      </a:r>
                      <a:endParaRPr lang="en-US" sz="1000" dirty="0" smtClean="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1000" dirty="0" smtClean="0">
                          <a:latin typeface="Times New Roman" panose="02020603050405020304" pitchFamily="18" charset="0"/>
                          <a:cs typeface="Times New Roman" panose="02020603050405020304" pitchFamily="18" charset="0"/>
                        </a:rPr>
                        <a:t>367 total enrollment in EDU</a:t>
                      </a:r>
                      <a:endParaRPr lang="en-US" sz="1000" dirty="0">
                        <a:latin typeface="Times New Roman" panose="02020603050405020304" pitchFamily="18" charset="0"/>
                        <a:cs typeface="Times New Roman" panose="02020603050405020304" pitchFamily="18" charset="0"/>
                      </a:endParaRPr>
                    </a:p>
                  </a:txBody>
                  <a:tcPr/>
                </a:tc>
                <a:tc>
                  <a:txBody>
                    <a:bodyPr/>
                    <a:lstStyle/>
                    <a:p>
                      <a:r>
                        <a:rPr lang="en-US" sz="1000" dirty="0" smtClean="0">
                          <a:latin typeface="Times New Roman" panose="02020603050405020304" pitchFamily="18" charset="0"/>
                          <a:cs typeface="Times New Roman" panose="02020603050405020304" pitchFamily="18" charset="0"/>
                        </a:rPr>
                        <a:t>+ 40</a:t>
                      </a:r>
                    </a:p>
                    <a:p>
                      <a:r>
                        <a:rPr lang="en-US" sz="1000" dirty="0" smtClean="0">
                          <a:latin typeface="Times New Roman" panose="02020603050405020304" pitchFamily="18" charset="0"/>
                          <a:cs typeface="Times New Roman" panose="02020603050405020304" pitchFamily="18" charset="0"/>
                        </a:rPr>
                        <a:t>407</a:t>
                      </a:r>
                      <a:endParaRPr lang="en-US" sz="1000" dirty="0">
                        <a:latin typeface="Times New Roman" panose="02020603050405020304" pitchFamily="18" charset="0"/>
                        <a:cs typeface="Times New Roman" panose="02020603050405020304" pitchFamily="18" charset="0"/>
                      </a:endParaRPr>
                    </a:p>
                  </a:txBody>
                  <a:tcPr/>
                </a:tc>
                <a:tc>
                  <a:txBody>
                    <a:bodyPr/>
                    <a:lstStyle/>
                    <a:p>
                      <a:r>
                        <a:rPr lang="en-US" sz="1000" dirty="0" smtClean="0">
                          <a:latin typeface="Times New Roman" panose="02020603050405020304" pitchFamily="18" charset="0"/>
                          <a:cs typeface="Times New Roman" panose="02020603050405020304" pitchFamily="18" charset="0"/>
                        </a:rPr>
                        <a:t>+ 40</a:t>
                      </a:r>
                    </a:p>
                    <a:p>
                      <a:r>
                        <a:rPr lang="en-US" sz="1000" dirty="0" smtClean="0">
                          <a:latin typeface="Times New Roman" panose="02020603050405020304" pitchFamily="18" charset="0"/>
                          <a:cs typeface="Times New Roman" panose="02020603050405020304" pitchFamily="18" charset="0"/>
                        </a:rPr>
                        <a:t>447</a:t>
                      </a:r>
                      <a:endParaRPr lang="en-US" sz="1000" dirty="0">
                        <a:latin typeface="Times New Roman" panose="02020603050405020304" pitchFamily="18" charset="0"/>
                        <a:cs typeface="Times New Roman" panose="02020603050405020304" pitchFamily="18" charset="0"/>
                      </a:endParaRPr>
                    </a:p>
                  </a:txBody>
                  <a:tcPr/>
                </a:tc>
                <a:tc>
                  <a:txBody>
                    <a:bodyPr/>
                    <a:lstStyle/>
                    <a:p>
                      <a:r>
                        <a:rPr lang="en-US" sz="1000" dirty="0" smtClean="0">
                          <a:latin typeface="Times New Roman" panose="02020603050405020304" pitchFamily="18" charset="0"/>
                          <a:cs typeface="Times New Roman" panose="02020603050405020304" pitchFamily="18" charset="0"/>
                        </a:rPr>
                        <a:t>+ 50</a:t>
                      </a:r>
                    </a:p>
                    <a:p>
                      <a:r>
                        <a:rPr lang="en-US" sz="1000" dirty="0" smtClean="0">
                          <a:latin typeface="Times New Roman" panose="02020603050405020304" pitchFamily="18" charset="0"/>
                          <a:cs typeface="Times New Roman" panose="02020603050405020304" pitchFamily="18" charset="0"/>
                        </a:rPr>
                        <a:t>497</a:t>
                      </a:r>
                    </a:p>
                    <a:p>
                      <a:endParaRPr lang="en-US" sz="1000" dirty="0">
                        <a:latin typeface="Times New Roman" panose="02020603050405020304" pitchFamily="18" charset="0"/>
                        <a:cs typeface="Times New Roman" panose="02020603050405020304" pitchFamily="18" charset="0"/>
                      </a:endParaRPr>
                    </a:p>
                  </a:txBody>
                  <a:tcPr/>
                </a:tc>
              </a:tr>
              <a:tr h="2541777">
                <a:tc>
                  <a:txBody>
                    <a:bodyPr/>
                    <a:lstStyle/>
                    <a:p>
                      <a:r>
                        <a:rPr lang="en-US" sz="1000" b="1" dirty="0" smtClean="0">
                          <a:latin typeface="Times New Roman" panose="02020603050405020304" pitchFamily="18" charset="0"/>
                          <a:cs typeface="Times New Roman" panose="02020603050405020304" pitchFamily="18" charset="0"/>
                        </a:rPr>
                        <a:t>Enlarge</a:t>
                      </a:r>
                      <a:r>
                        <a:rPr lang="en-US" sz="1000" b="1" baseline="0" dirty="0" smtClean="0">
                          <a:latin typeface="Times New Roman" panose="02020603050405020304" pitchFamily="18" charset="0"/>
                          <a:cs typeface="Times New Roman" panose="02020603050405020304" pitchFamily="18" charset="0"/>
                        </a:rPr>
                        <a:t> </a:t>
                      </a:r>
                      <a:r>
                        <a:rPr lang="en-US" sz="1000" b="1" dirty="0" smtClean="0">
                          <a:latin typeface="Times New Roman" panose="02020603050405020304" pitchFamily="18" charset="0"/>
                          <a:cs typeface="Times New Roman" panose="02020603050405020304" pitchFamily="18" charset="0"/>
                        </a:rPr>
                        <a:t>Counseling</a:t>
                      </a:r>
                      <a:r>
                        <a:rPr lang="en-US" sz="1000" b="1" baseline="0" dirty="0" smtClean="0">
                          <a:latin typeface="Times New Roman" panose="02020603050405020304" pitchFamily="18" charset="0"/>
                          <a:cs typeface="Times New Roman" panose="02020603050405020304" pitchFamily="18" charset="0"/>
                        </a:rPr>
                        <a:t> Program</a:t>
                      </a:r>
                      <a:endParaRPr lang="en-US" sz="1000" b="1" dirty="0">
                        <a:latin typeface="Times New Roman" panose="02020603050405020304" pitchFamily="18" charset="0"/>
                        <a:cs typeface="Times New Roman" panose="02020603050405020304" pitchFamily="18" charset="0"/>
                      </a:endParaRPr>
                    </a:p>
                  </a:txBody>
                  <a:tcPr/>
                </a:tc>
                <a:tc>
                  <a:txBody>
                    <a:bodyPr/>
                    <a:lstStyle/>
                    <a:p>
                      <a:r>
                        <a:rPr lang="en-US" sz="1000" dirty="0" smtClean="0">
                          <a:latin typeface="Times New Roman" panose="02020603050405020304" pitchFamily="18" charset="0"/>
                          <a:cs typeface="Times New Roman" panose="02020603050405020304" pitchFamily="18" charset="0"/>
                        </a:rPr>
                        <a:t>Data analysis and visioning</a:t>
                      </a:r>
                      <a:r>
                        <a:rPr lang="en-US" sz="1000" baseline="0" dirty="0" smtClean="0">
                          <a:latin typeface="Times New Roman" panose="02020603050405020304" pitchFamily="18" charset="0"/>
                          <a:cs typeface="Times New Roman" panose="02020603050405020304" pitchFamily="18" charset="0"/>
                        </a:rPr>
                        <a:t> new tracks </a:t>
                      </a:r>
                      <a:r>
                        <a:rPr lang="en-US" sz="1000" kern="1200" dirty="0" smtClean="0">
                          <a:solidFill>
                            <a:schemeClr val="dk1"/>
                          </a:solidFill>
                          <a:latin typeface="Times New Roman" panose="02020603050405020304" pitchFamily="18" charset="0"/>
                          <a:ea typeface="+mn-ea"/>
                          <a:cs typeface="Times New Roman" panose="02020603050405020304" pitchFamily="18" charset="0"/>
                        </a:rPr>
                        <a:t>to develop strategic plan to diversify program</a:t>
                      </a:r>
                      <a:endParaRPr lang="en-US" sz="1000" kern="1200" dirty="0">
                        <a:solidFill>
                          <a:schemeClr val="dk1"/>
                        </a:solidFill>
                        <a:latin typeface="Times New Roman" panose="02020603050405020304" pitchFamily="18" charset="0"/>
                        <a:ea typeface="+mn-ea"/>
                        <a:cs typeface="Times New Roman" panose="02020603050405020304" pitchFamily="18" charset="0"/>
                      </a:endParaRPr>
                    </a:p>
                  </a:txBody>
                  <a:tcPr/>
                </a:tc>
                <a:tc>
                  <a:txBody>
                    <a:bodyPr/>
                    <a:lstStyle/>
                    <a:p>
                      <a:r>
                        <a:rPr lang="en-US" sz="1000" kern="1200" dirty="0" smtClean="0">
                          <a:solidFill>
                            <a:schemeClr val="dk1"/>
                          </a:solidFill>
                          <a:latin typeface="Times New Roman" panose="02020603050405020304" pitchFamily="18" charset="0"/>
                          <a:ea typeface="+mn-ea"/>
                          <a:cs typeface="Times New Roman" panose="02020603050405020304" pitchFamily="18" charset="0"/>
                        </a:rPr>
                        <a:t>Apply for CACREP accreditation (needed for our graduates who want to work in the Veterans Administration)</a:t>
                      </a:r>
                      <a:endParaRPr lang="en-US" sz="1000" kern="1200" dirty="0">
                        <a:solidFill>
                          <a:schemeClr val="dk1"/>
                        </a:solidFill>
                        <a:latin typeface="Times New Roman" panose="02020603050405020304" pitchFamily="18" charset="0"/>
                        <a:ea typeface="+mn-ea"/>
                        <a:cs typeface="Times New Roman" panose="02020603050405020304" pitchFamily="18" charset="0"/>
                      </a:endParaRPr>
                    </a:p>
                  </a:txBody>
                  <a:tcPr/>
                </a:tc>
                <a:tc>
                  <a:txBody>
                    <a:bodyPr/>
                    <a:lstStyle/>
                    <a:p>
                      <a:r>
                        <a:rPr lang="en-US" sz="1000" dirty="0" smtClean="0">
                          <a:latin typeface="Times New Roman" panose="02020603050405020304" pitchFamily="18" charset="0"/>
                          <a:cs typeface="Times New Roman" panose="02020603050405020304" pitchFamily="18" charset="0"/>
                        </a:rPr>
                        <a:t>Build faculty capacity to align with new program tracks</a:t>
                      </a:r>
                      <a:endParaRPr lang="en-US" sz="1000" dirty="0">
                        <a:latin typeface="Times New Roman" panose="02020603050405020304" pitchFamily="18" charset="0"/>
                        <a:cs typeface="Times New Roman" panose="02020603050405020304" pitchFamily="18" charset="0"/>
                      </a:endParaRPr>
                    </a:p>
                  </a:txBody>
                  <a:tcPr/>
                </a:tc>
                <a:tc>
                  <a:txBody>
                    <a:bodyPr/>
                    <a:lstStyle/>
                    <a:p>
                      <a:r>
                        <a:rPr lang="en-US" sz="1000" dirty="0" smtClean="0">
                          <a:latin typeface="Times New Roman" panose="02020603050405020304" pitchFamily="18" charset="0"/>
                          <a:cs typeface="Times New Roman" panose="02020603050405020304" pitchFamily="18" charset="0"/>
                        </a:rPr>
                        <a:t>CACREP application in spring 2014</a:t>
                      </a:r>
                      <a:endParaRPr lang="en-US" sz="1000" dirty="0">
                        <a:latin typeface="Times New Roman" panose="02020603050405020304" pitchFamily="18" charset="0"/>
                        <a:cs typeface="Times New Roman" panose="02020603050405020304" pitchFamily="18" charset="0"/>
                      </a:endParaRPr>
                    </a:p>
                  </a:txBody>
                  <a:tcPr/>
                </a:tc>
                <a:tc>
                  <a:txBody>
                    <a:bodyPr/>
                    <a:lstStyle/>
                    <a:p>
                      <a:r>
                        <a:rPr lang="en-US" sz="1000" dirty="0" smtClean="0">
                          <a:latin typeface="Times New Roman" panose="02020603050405020304" pitchFamily="18" charset="0"/>
                          <a:cs typeface="Times New Roman" panose="02020603050405020304" pitchFamily="18" charset="0"/>
                        </a:rPr>
                        <a:t>125 L </a:t>
                      </a:r>
                    </a:p>
                    <a:p>
                      <a:r>
                        <a:rPr lang="en-US" sz="1000" dirty="0" smtClean="0">
                          <a:latin typeface="Times New Roman" panose="02020603050405020304" pitchFamily="18" charset="0"/>
                          <a:cs typeface="Times New Roman" panose="02020603050405020304" pitchFamily="18" charset="0"/>
                        </a:rPr>
                        <a:t>29 S </a:t>
                      </a:r>
                      <a:endParaRPr lang="en-US" sz="1000" dirty="0">
                        <a:latin typeface="Times New Roman" panose="02020603050405020304" pitchFamily="18" charset="0"/>
                        <a:cs typeface="Times New Roman" panose="02020603050405020304" pitchFamily="18" charset="0"/>
                      </a:endParaRPr>
                    </a:p>
                  </a:txBody>
                  <a:tcPr/>
                </a:tc>
                <a:tc>
                  <a:txBody>
                    <a:bodyPr/>
                    <a:lstStyle/>
                    <a:p>
                      <a:r>
                        <a:rPr lang="en-US" sz="1000" dirty="0" smtClean="0">
                          <a:latin typeface="Times New Roman" panose="02020603050405020304" pitchFamily="18" charset="0"/>
                          <a:cs typeface="Times New Roman" panose="02020603050405020304" pitchFamily="18" charset="0"/>
                        </a:rPr>
                        <a:t>+25</a:t>
                      </a:r>
                    </a:p>
                    <a:p>
                      <a:r>
                        <a:rPr lang="en-US" sz="1000" dirty="0" smtClean="0">
                          <a:latin typeface="Times New Roman" panose="02020603050405020304" pitchFamily="18" charset="0"/>
                          <a:cs typeface="Times New Roman" panose="02020603050405020304" pitchFamily="18" charset="0"/>
                        </a:rPr>
                        <a:t>179</a:t>
                      </a:r>
                      <a:endParaRPr lang="en-US" sz="1000" dirty="0">
                        <a:latin typeface="Times New Roman" panose="02020603050405020304" pitchFamily="18" charset="0"/>
                        <a:cs typeface="Times New Roman" panose="02020603050405020304" pitchFamily="18" charset="0"/>
                      </a:endParaRPr>
                    </a:p>
                  </a:txBody>
                  <a:tcPr/>
                </a:tc>
                <a:tc>
                  <a:txBody>
                    <a:bodyPr/>
                    <a:lstStyle/>
                    <a:p>
                      <a:r>
                        <a:rPr lang="en-US" sz="1000" dirty="0" smtClean="0">
                          <a:latin typeface="Times New Roman" panose="02020603050405020304" pitchFamily="18" charset="0"/>
                          <a:cs typeface="Times New Roman" panose="02020603050405020304" pitchFamily="18" charset="0"/>
                        </a:rPr>
                        <a:t>+30</a:t>
                      </a:r>
                    </a:p>
                    <a:p>
                      <a:r>
                        <a:rPr lang="en-US" sz="1000" dirty="0" smtClean="0">
                          <a:latin typeface="Times New Roman" panose="02020603050405020304" pitchFamily="18" charset="0"/>
                          <a:cs typeface="Times New Roman" panose="02020603050405020304" pitchFamily="18" charset="0"/>
                        </a:rPr>
                        <a:t>204</a:t>
                      </a:r>
                      <a:endParaRPr lang="en-US" sz="1000" dirty="0">
                        <a:latin typeface="Times New Roman" panose="02020603050405020304" pitchFamily="18" charset="0"/>
                        <a:cs typeface="Times New Roman" panose="02020603050405020304" pitchFamily="18" charset="0"/>
                      </a:endParaRPr>
                    </a:p>
                  </a:txBody>
                  <a:tcPr/>
                </a:tc>
                <a:tc>
                  <a:txBody>
                    <a:bodyPr/>
                    <a:lstStyle/>
                    <a:p>
                      <a:r>
                        <a:rPr lang="en-US" sz="1000" dirty="0" smtClean="0">
                          <a:latin typeface="Times New Roman" panose="02020603050405020304" pitchFamily="18" charset="0"/>
                          <a:cs typeface="Times New Roman" panose="02020603050405020304" pitchFamily="18" charset="0"/>
                        </a:rPr>
                        <a:t>+50</a:t>
                      </a:r>
                    </a:p>
                    <a:p>
                      <a:r>
                        <a:rPr lang="en-US" sz="1000" dirty="0" smtClean="0">
                          <a:latin typeface="Times New Roman" panose="02020603050405020304" pitchFamily="18" charset="0"/>
                          <a:cs typeface="Times New Roman" panose="02020603050405020304" pitchFamily="18" charset="0"/>
                        </a:rPr>
                        <a:t>254</a:t>
                      </a:r>
                      <a:endParaRPr lang="en-US" sz="1000" dirty="0">
                        <a:latin typeface="Times New Roman" panose="02020603050405020304" pitchFamily="18" charset="0"/>
                        <a:cs typeface="Times New Roman" panose="02020603050405020304" pitchFamily="18" charset="0"/>
                      </a:endParaRPr>
                    </a:p>
                  </a:txBody>
                  <a:tcPr/>
                </a:tc>
              </a:tr>
              <a:tr h="2062197">
                <a:tc>
                  <a:txBody>
                    <a:bodyPr/>
                    <a:lstStyle/>
                    <a:p>
                      <a:pPr marL="0" algn="l" defTabSz="914400" rtl="0" eaLnBrk="1" latinLnBrk="0" hangingPunct="1"/>
                      <a:r>
                        <a:rPr lang="en-US" sz="1000" b="1" kern="1200" dirty="0" smtClean="0">
                          <a:solidFill>
                            <a:schemeClr val="dk1"/>
                          </a:solidFill>
                          <a:latin typeface="Times New Roman" panose="02020603050405020304" pitchFamily="18" charset="0"/>
                          <a:ea typeface="+mn-ea"/>
                          <a:cs typeface="Times New Roman" panose="02020603050405020304" pitchFamily="18" charset="0"/>
                        </a:rPr>
                        <a:t>Develop BA in CAS Psych to MA in Counseling glidepath</a:t>
                      </a:r>
                      <a:endParaRPr lang="en-US" sz="1000" b="1" kern="1200" dirty="0">
                        <a:solidFill>
                          <a:schemeClr val="dk1"/>
                        </a:solidFill>
                        <a:latin typeface="Times New Roman" panose="02020603050405020304" pitchFamily="18" charset="0"/>
                        <a:ea typeface="+mn-ea"/>
                        <a:cs typeface="Times New Roman" panose="020206030504050203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kern="1200" dirty="0" smtClean="0">
                          <a:solidFill>
                            <a:schemeClr val="dk1"/>
                          </a:solidFill>
                          <a:latin typeface="Times New Roman" panose="02020603050405020304" pitchFamily="18" charset="0"/>
                          <a:ea typeface="+mn-ea"/>
                          <a:cs typeface="Times New Roman" panose="02020603050405020304" pitchFamily="18" charset="0"/>
                        </a:rPr>
                        <a:t>Promote opportunity</a:t>
                      </a:r>
                    </a:p>
                    <a:p>
                      <a:pPr marL="0" algn="l" defTabSz="914400" rtl="0" eaLnBrk="1" latinLnBrk="0" hangingPunct="1"/>
                      <a:endParaRPr lang="en-US" sz="1000" kern="1200" dirty="0">
                        <a:solidFill>
                          <a:schemeClr val="dk1"/>
                        </a:solidFill>
                        <a:latin typeface="Times New Roman" panose="02020603050405020304" pitchFamily="18" charset="0"/>
                        <a:ea typeface="+mn-ea"/>
                        <a:cs typeface="Times New Roman" panose="02020603050405020304" pitchFamily="18" charset="0"/>
                      </a:endParaRPr>
                    </a:p>
                  </a:txBody>
                  <a:tcPr/>
                </a:tc>
                <a:tc>
                  <a:txBody>
                    <a:bodyPr/>
                    <a:lstStyle/>
                    <a:p>
                      <a:pPr marL="0" algn="l" defTabSz="914400" rtl="0" eaLnBrk="1" latinLnBrk="0" hangingPunct="1"/>
                      <a:r>
                        <a:rPr lang="en-US" sz="1000" kern="1200" dirty="0" smtClean="0">
                          <a:solidFill>
                            <a:schemeClr val="dk1"/>
                          </a:solidFill>
                          <a:latin typeface="Times New Roman" panose="02020603050405020304" pitchFamily="18" charset="0"/>
                          <a:ea typeface="+mn-ea"/>
                          <a:cs typeface="Times New Roman" panose="02020603050405020304" pitchFamily="18" charset="0"/>
                        </a:rPr>
                        <a:t>Review applications</a:t>
                      </a:r>
                      <a:endParaRPr lang="en-US" sz="1000" kern="1200" dirty="0">
                        <a:solidFill>
                          <a:schemeClr val="dk1"/>
                        </a:solidFill>
                        <a:latin typeface="Times New Roman" panose="02020603050405020304" pitchFamily="18" charset="0"/>
                        <a:ea typeface="+mn-ea"/>
                        <a:cs typeface="Times New Roman" panose="020206030504050203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kern="1200" dirty="0" smtClean="0">
                          <a:solidFill>
                            <a:schemeClr val="dk1"/>
                          </a:solidFill>
                          <a:latin typeface="Times New Roman" panose="02020603050405020304" pitchFamily="18" charset="0"/>
                          <a:ea typeface="+mn-ea"/>
                          <a:cs typeface="Times New Roman" panose="02020603050405020304" pitchFamily="18" charset="0"/>
                        </a:rPr>
                        <a:t>Applications accepted from juniors during 2013-14 academic year</a:t>
                      </a:r>
                    </a:p>
                    <a:p>
                      <a:pPr marL="0" algn="l" defTabSz="914400" rtl="0" eaLnBrk="1" latinLnBrk="0" hangingPunct="1"/>
                      <a:endParaRPr lang="en-US" sz="1000" kern="1200" dirty="0">
                        <a:solidFill>
                          <a:schemeClr val="dk1"/>
                        </a:solidFill>
                        <a:latin typeface="Times New Roman" panose="02020603050405020304" pitchFamily="18" charset="0"/>
                        <a:ea typeface="+mn-ea"/>
                        <a:cs typeface="Times New Roman" panose="020206030504050203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kern="1200" dirty="0" smtClean="0">
                          <a:solidFill>
                            <a:schemeClr val="dk1"/>
                          </a:solidFill>
                          <a:latin typeface="Times New Roman" panose="02020603050405020304" pitchFamily="18" charset="0"/>
                          <a:ea typeface="+mn-ea"/>
                          <a:cs typeface="Times New Roman" panose="02020603050405020304" pitchFamily="18" charset="0"/>
                        </a:rPr>
                        <a:t>First undergraduates</a:t>
                      </a:r>
                      <a:r>
                        <a:rPr lang="en-US" sz="1000" kern="1200" baseline="0" dirty="0" smtClean="0">
                          <a:solidFill>
                            <a:schemeClr val="dk1"/>
                          </a:solidFill>
                          <a:latin typeface="Times New Roman" panose="02020603050405020304" pitchFamily="18" charset="0"/>
                          <a:ea typeface="+mn-ea"/>
                          <a:cs typeface="Times New Roman" panose="02020603050405020304" pitchFamily="18" charset="0"/>
                        </a:rPr>
                        <a:t> in MA classes fall 2014</a:t>
                      </a:r>
                    </a:p>
                    <a:p>
                      <a:pPr marL="0" algn="l" defTabSz="914400" rtl="0" eaLnBrk="1" latinLnBrk="0" hangingPunct="1"/>
                      <a:endParaRPr lang="en-US" sz="1000" kern="1200" dirty="0">
                        <a:solidFill>
                          <a:schemeClr val="dk1"/>
                        </a:solidFill>
                        <a:latin typeface="Times New Roman" panose="02020603050405020304" pitchFamily="18" charset="0"/>
                        <a:ea typeface="+mn-ea"/>
                        <a:cs typeface="Times New Roman" panose="02020603050405020304" pitchFamily="18" charset="0"/>
                      </a:endParaRPr>
                    </a:p>
                  </a:txBody>
                  <a:tcPr/>
                </a:tc>
                <a:tc>
                  <a:txBody>
                    <a:bodyPr/>
                    <a:lstStyle/>
                    <a:p>
                      <a:endParaRPr lang="en-US" sz="1000" dirty="0">
                        <a:solidFill>
                          <a:srgbClr val="C00000"/>
                        </a:solidFill>
                        <a:latin typeface="Times New Roman" panose="02020603050405020304" pitchFamily="18" charset="0"/>
                        <a:cs typeface="Times New Roman" panose="020206030504050203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kern="1200" dirty="0" smtClean="0">
                          <a:solidFill>
                            <a:schemeClr val="dk1"/>
                          </a:solidFill>
                          <a:latin typeface="Times New Roman" panose="02020603050405020304" pitchFamily="18" charset="0"/>
                          <a:ea typeface="+mn-ea"/>
                          <a:cs typeface="Times New Roman" panose="02020603050405020304" pitchFamily="18" charset="0"/>
                        </a:rPr>
                        <a:t>+5</a:t>
                      </a:r>
                    </a:p>
                    <a:p>
                      <a:endParaRPr lang="en-US" sz="1000" dirty="0">
                        <a:solidFill>
                          <a:srgbClr val="C00000"/>
                        </a:solidFill>
                        <a:latin typeface="Times New Roman" panose="02020603050405020304" pitchFamily="18" charset="0"/>
                        <a:cs typeface="Times New Roman" panose="020206030504050203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kern="1200" dirty="0" smtClean="0">
                          <a:solidFill>
                            <a:schemeClr val="dk1"/>
                          </a:solidFill>
                          <a:latin typeface="Times New Roman" panose="02020603050405020304" pitchFamily="18" charset="0"/>
                          <a:ea typeface="+mn-ea"/>
                          <a:cs typeface="Times New Roman" panose="02020603050405020304" pitchFamily="18" charset="0"/>
                        </a:rPr>
                        <a:t>+10</a:t>
                      </a:r>
                    </a:p>
                    <a:p>
                      <a:endParaRPr lang="en-US" sz="1000" dirty="0">
                        <a:latin typeface="Times New Roman" panose="02020603050405020304" pitchFamily="18" charset="0"/>
                        <a:cs typeface="Times New Roman" panose="020206030504050203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kern="1200" dirty="0" smtClean="0">
                          <a:solidFill>
                            <a:schemeClr val="dk1"/>
                          </a:solidFill>
                          <a:latin typeface="Times New Roman" panose="02020603050405020304" pitchFamily="18" charset="0"/>
                          <a:ea typeface="+mn-ea"/>
                          <a:cs typeface="Times New Roman" panose="02020603050405020304" pitchFamily="18" charset="0"/>
                        </a:rPr>
                        <a:t>+15</a:t>
                      </a:r>
                      <a:endParaRPr lang="en-US" sz="1000" kern="1200" dirty="0">
                        <a:solidFill>
                          <a:schemeClr val="dk1"/>
                        </a:solidFill>
                        <a:latin typeface="Times New Roman" panose="02020603050405020304" pitchFamily="18" charset="0"/>
                        <a:ea typeface="+mn-ea"/>
                        <a:cs typeface="Times New Roman" panose="02020603050405020304" pitchFamily="18" charset="0"/>
                      </a:endParaRPr>
                    </a:p>
                  </a:txBody>
                  <a:tcPr/>
                </a:tc>
              </a:tr>
            </a:tbl>
          </a:graphicData>
        </a:graphic>
      </p:graphicFrame>
      <p:sp>
        <p:nvSpPr>
          <p:cNvPr id="2" name="Slide Number Placeholder 1"/>
          <p:cNvSpPr>
            <a:spLocks noGrp="1"/>
          </p:cNvSpPr>
          <p:nvPr>
            <p:ph type="sldNum" sz="quarter" idx="12"/>
          </p:nvPr>
        </p:nvSpPr>
        <p:spPr/>
        <p:txBody>
          <a:bodyPr/>
          <a:lstStyle/>
          <a:p>
            <a:pPr>
              <a:defRPr/>
            </a:pPr>
            <a:fld id="{3CA321A5-D7C5-4E13-A36F-207A9E1CFCBC}" type="slidenum">
              <a:rPr lang="en-US" smtClean="0">
                <a:solidFill>
                  <a:srgbClr val="000000"/>
                </a:solidFill>
              </a:rPr>
              <a:pPr>
                <a:defRPr/>
              </a:pPr>
              <a:t>18</a:t>
            </a:fld>
            <a:endParaRPr lang="en-US">
              <a:solidFill>
                <a:srgbClr val="00000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0" y="0"/>
          <a:ext cx="9144002" cy="6980238"/>
        </p:xfrm>
        <a:graphic>
          <a:graphicData uri="http://schemas.openxmlformats.org/drawingml/2006/table">
            <a:tbl>
              <a:tblPr firstRow="1" bandRow="1">
                <a:tableStyleId>{5C22544A-7EE6-4342-B048-85BDC9FD1C3A}</a:tableStyleId>
              </a:tblPr>
              <a:tblGrid>
                <a:gridCol w="1235675"/>
                <a:gridCol w="1070919"/>
                <a:gridCol w="1153297"/>
                <a:gridCol w="1070919"/>
                <a:gridCol w="1070919"/>
                <a:gridCol w="823784"/>
                <a:gridCol w="906163"/>
                <a:gridCol w="906163"/>
                <a:gridCol w="906163"/>
              </a:tblGrid>
              <a:tr h="342882">
                <a:tc gridSpan="9">
                  <a:txBody>
                    <a:bodyPr/>
                    <a:lstStyle/>
                    <a:p>
                      <a:pPr algn="ctr"/>
                      <a:r>
                        <a:rPr lang="en-US" sz="1600" dirty="0" smtClean="0">
                          <a:solidFill>
                            <a:schemeClr val="bg1"/>
                          </a:solidFill>
                          <a:latin typeface="Times New Roman" panose="02020603050405020304" pitchFamily="18" charset="0"/>
                          <a:cs typeface="Times New Roman" panose="02020603050405020304" pitchFamily="18" charset="0"/>
                        </a:rPr>
                        <a:t>Strategic</a:t>
                      </a:r>
                      <a:r>
                        <a:rPr lang="en-US" sz="1600" baseline="0" dirty="0" smtClean="0">
                          <a:solidFill>
                            <a:schemeClr val="bg1"/>
                          </a:solidFill>
                          <a:latin typeface="Times New Roman" panose="02020603050405020304" pitchFamily="18" charset="0"/>
                          <a:cs typeface="Times New Roman" panose="02020603050405020304" pitchFamily="18" charset="0"/>
                        </a:rPr>
                        <a:t> Innovation Initiatives:  SCHOOL OF EDUCATION (continued)</a:t>
                      </a:r>
                      <a:endParaRPr lang="en-US" sz="1600" dirty="0">
                        <a:solidFill>
                          <a:schemeClr val="bg1"/>
                        </a:solidFill>
                        <a:latin typeface="Times New Roman" panose="02020603050405020304" pitchFamily="18" charset="0"/>
                        <a:cs typeface="Times New Roman" panose="02020603050405020304" pitchFamily="18" charset="0"/>
                      </a:endParaRPr>
                    </a:p>
                  </a:txBody>
                  <a:tcPr marT="45718" marB="45718">
                    <a:solidFill>
                      <a:schemeClr val="accent2">
                        <a:lumMod val="60000"/>
                        <a:lumOff val="40000"/>
                      </a:schemeClr>
                    </a:solidFill>
                  </a:tcPr>
                </a:tc>
                <a:tc hMerge="1">
                  <a:txBody>
                    <a:bodyPr/>
                    <a:lstStyle/>
                    <a:p>
                      <a:endParaRPr lang="en-US" sz="1000" dirty="0"/>
                    </a:p>
                  </a:txBody>
                  <a:tcPr/>
                </a:tc>
                <a:tc hMerge="1">
                  <a:txBody>
                    <a:bodyPr/>
                    <a:lstStyle/>
                    <a:p>
                      <a:endParaRPr lang="en-US" sz="1000" dirty="0"/>
                    </a:p>
                  </a:txBody>
                  <a:tcPr/>
                </a:tc>
                <a:tc hMerge="1">
                  <a:txBody>
                    <a:bodyPr/>
                    <a:lstStyle/>
                    <a:p>
                      <a:endParaRPr lang="en-US" sz="1000" dirty="0"/>
                    </a:p>
                  </a:txBody>
                  <a:tcPr/>
                </a:tc>
                <a:tc hMerge="1">
                  <a:txBody>
                    <a:bodyPr/>
                    <a:lstStyle/>
                    <a:p>
                      <a:endParaRPr lang="en-US" sz="1000" dirty="0"/>
                    </a:p>
                  </a:txBody>
                  <a:tcPr/>
                </a:tc>
                <a:tc hMerge="1">
                  <a:txBody>
                    <a:bodyPr/>
                    <a:lstStyle/>
                    <a:p>
                      <a:endParaRPr lang="en-US"/>
                    </a:p>
                  </a:txBody>
                  <a:tcPr/>
                </a:tc>
                <a:tc hMerge="1">
                  <a:txBody>
                    <a:bodyPr/>
                    <a:lstStyle/>
                    <a:p>
                      <a:endParaRPr lang="en-US" sz="1000" dirty="0"/>
                    </a:p>
                  </a:txBody>
                  <a:tcPr/>
                </a:tc>
                <a:tc hMerge="1">
                  <a:txBody>
                    <a:bodyPr/>
                    <a:lstStyle/>
                    <a:p>
                      <a:endParaRPr lang="en-US" sz="1000" dirty="0"/>
                    </a:p>
                  </a:txBody>
                  <a:tcPr/>
                </a:tc>
                <a:tc hMerge="1">
                  <a:txBody>
                    <a:bodyPr/>
                    <a:lstStyle/>
                    <a:p>
                      <a:endParaRPr lang="en-US" sz="1000" dirty="0"/>
                    </a:p>
                  </a:txBody>
                  <a:tcPr/>
                </a:tc>
              </a:tr>
              <a:tr h="249369">
                <a:tc>
                  <a:txBody>
                    <a:bodyPr/>
                    <a:lstStyle/>
                    <a:p>
                      <a:r>
                        <a:rPr lang="en-US" sz="1000" b="1" dirty="0" smtClean="0">
                          <a:latin typeface="Times New Roman" panose="02020603050405020304" pitchFamily="18" charset="0"/>
                          <a:cs typeface="Times New Roman" panose="02020603050405020304" pitchFamily="18" charset="0"/>
                        </a:rPr>
                        <a:t>Initiative</a:t>
                      </a:r>
                      <a:endParaRPr lang="en-US" sz="1000" b="1" dirty="0">
                        <a:latin typeface="Times New Roman" panose="02020603050405020304" pitchFamily="18" charset="0"/>
                        <a:cs typeface="Times New Roman" panose="02020603050405020304" pitchFamily="18" charset="0"/>
                      </a:endParaRPr>
                    </a:p>
                  </a:txBody>
                  <a:tcPr marT="45718" marB="45718">
                    <a:solidFill>
                      <a:schemeClr val="accent6">
                        <a:lumMod val="20000"/>
                        <a:lumOff val="80000"/>
                      </a:schemeClr>
                    </a:solidFill>
                  </a:tcPr>
                </a:tc>
                <a:tc>
                  <a:txBody>
                    <a:bodyPr/>
                    <a:lstStyle/>
                    <a:p>
                      <a:r>
                        <a:rPr lang="en-US" sz="1000" b="1" dirty="0" smtClean="0">
                          <a:latin typeface="Times New Roman" panose="02020603050405020304" pitchFamily="18" charset="0"/>
                          <a:cs typeface="Times New Roman" panose="02020603050405020304" pitchFamily="18" charset="0"/>
                        </a:rPr>
                        <a:t>Action</a:t>
                      </a:r>
                      <a:r>
                        <a:rPr lang="en-US" sz="1000" b="1" baseline="0" dirty="0" smtClean="0">
                          <a:latin typeface="Times New Roman" panose="02020603050405020304" pitchFamily="18" charset="0"/>
                          <a:cs typeface="Times New Roman" panose="02020603050405020304" pitchFamily="18" charset="0"/>
                        </a:rPr>
                        <a:t> Step</a:t>
                      </a:r>
                      <a:endParaRPr lang="en-US" sz="1000" b="1" dirty="0">
                        <a:latin typeface="Times New Roman" panose="02020603050405020304" pitchFamily="18" charset="0"/>
                        <a:cs typeface="Times New Roman" panose="02020603050405020304" pitchFamily="18" charset="0"/>
                      </a:endParaRPr>
                    </a:p>
                  </a:txBody>
                  <a:tcPr marT="45718" marB="45718">
                    <a:solidFill>
                      <a:schemeClr val="accent6">
                        <a:lumMod val="20000"/>
                        <a:lumOff val="80000"/>
                      </a:schemeClr>
                    </a:solidFill>
                  </a:tcPr>
                </a:tc>
                <a:tc>
                  <a:txBody>
                    <a:bodyPr/>
                    <a:lstStyle/>
                    <a:p>
                      <a:r>
                        <a:rPr lang="en-US" sz="1000" b="1" dirty="0" smtClean="0">
                          <a:latin typeface="Times New Roman" panose="02020603050405020304" pitchFamily="18" charset="0"/>
                          <a:cs typeface="Times New Roman" panose="02020603050405020304" pitchFamily="18" charset="0"/>
                        </a:rPr>
                        <a:t>Action Step </a:t>
                      </a:r>
                      <a:endParaRPr lang="en-US" sz="1000" b="1" dirty="0">
                        <a:latin typeface="Times New Roman" panose="02020603050405020304" pitchFamily="18" charset="0"/>
                        <a:cs typeface="Times New Roman" panose="02020603050405020304" pitchFamily="18" charset="0"/>
                      </a:endParaRPr>
                    </a:p>
                  </a:txBody>
                  <a:tcPr marT="45718" marB="45718">
                    <a:solidFill>
                      <a:schemeClr val="accent6">
                        <a:lumMod val="20000"/>
                        <a:lumOff val="80000"/>
                      </a:schemeClr>
                    </a:solidFill>
                  </a:tcPr>
                </a:tc>
                <a:tc>
                  <a:txBody>
                    <a:bodyPr/>
                    <a:lstStyle/>
                    <a:p>
                      <a:r>
                        <a:rPr lang="en-US" sz="1000" b="1" dirty="0" smtClean="0">
                          <a:latin typeface="Times New Roman" panose="02020603050405020304" pitchFamily="18" charset="0"/>
                          <a:cs typeface="Times New Roman" panose="02020603050405020304" pitchFamily="18" charset="0"/>
                        </a:rPr>
                        <a:t>Action Step</a:t>
                      </a:r>
                      <a:endParaRPr lang="en-US" sz="1000" b="1" dirty="0">
                        <a:latin typeface="Times New Roman" panose="02020603050405020304" pitchFamily="18" charset="0"/>
                        <a:cs typeface="Times New Roman" panose="02020603050405020304" pitchFamily="18" charset="0"/>
                      </a:endParaRPr>
                    </a:p>
                  </a:txBody>
                  <a:tcPr marT="45718" marB="45718">
                    <a:solidFill>
                      <a:schemeClr val="accent6">
                        <a:lumMod val="20000"/>
                        <a:lumOff val="80000"/>
                      </a:schemeClr>
                    </a:solidFill>
                  </a:tcPr>
                </a:tc>
                <a:tc>
                  <a:txBody>
                    <a:bodyPr/>
                    <a:lstStyle/>
                    <a:p>
                      <a:r>
                        <a:rPr lang="en-US" sz="1000" b="1" dirty="0" smtClean="0">
                          <a:latin typeface="Times New Roman" panose="02020603050405020304" pitchFamily="18" charset="0"/>
                          <a:cs typeface="Times New Roman" panose="02020603050405020304" pitchFamily="18" charset="0"/>
                        </a:rPr>
                        <a:t>Target Start </a:t>
                      </a:r>
                      <a:endParaRPr lang="en-US" sz="1000" b="1" dirty="0">
                        <a:latin typeface="Times New Roman" panose="02020603050405020304" pitchFamily="18" charset="0"/>
                        <a:cs typeface="Times New Roman" panose="02020603050405020304" pitchFamily="18" charset="0"/>
                      </a:endParaRPr>
                    </a:p>
                  </a:txBody>
                  <a:tcPr marT="45718" marB="45718">
                    <a:solidFill>
                      <a:schemeClr val="accent6">
                        <a:lumMod val="20000"/>
                        <a:lumOff val="80000"/>
                      </a:schemeClr>
                    </a:solidFill>
                  </a:tcPr>
                </a:tc>
                <a:tc>
                  <a:txBody>
                    <a:bodyPr/>
                    <a:lstStyle/>
                    <a:p>
                      <a:r>
                        <a:rPr lang="en-US" sz="1000" b="1" dirty="0" smtClean="0">
                          <a:latin typeface="Times New Roman" panose="02020603050405020304" pitchFamily="18" charset="0"/>
                          <a:cs typeface="Times New Roman" panose="02020603050405020304" pitchFamily="18" charset="0"/>
                        </a:rPr>
                        <a:t>Current</a:t>
                      </a:r>
                      <a:endParaRPr lang="en-US" sz="1000" b="1" dirty="0">
                        <a:latin typeface="Times New Roman" panose="02020603050405020304" pitchFamily="18" charset="0"/>
                        <a:cs typeface="Times New Roman" panose="02020603050405020304" pitchFamily="18" charset="0"/>
                      </a:endParaRPr>
                    </a:p>
                  </a:txBody>
                  <a:tcPr marT="45718" marB="45718">
                    <a:solidFill>
                      <a:schemeClr val="accent6">
                        <a:lumMod val="20000"/>
                        <a:lumOff val="80000"/>
                      </a:schemeClr>
                    </a:solidFill>
                  </a:tcPr>
                </a:tc>
                <a:tc>
                  <a:txBody>
                    <a:bodyPr/>
                    <a:lstStyle/>
                    <a:p>
                      <a:r>
                        <a:rPr lang="en-US" sz="1000" b="1" dirty="0" smtClean="0">
                          <a:latin typeface="Times New Roman" panose="02020603050405020304" pitchFamily="18" charset="0"/>
                          <a:cs typeface="Times New Roman" panose="02020603050405020304" pitchFamily="18" charset="0"/>
                        </a:rPr>
                        <a:t>Gain Year 1</a:t>
                      </a:r>
                      <a:endParaRPr lang="en-US" sz="1000" b="1" dirty="0">
                        <a:latin typeface="Times New Roman" panose="02020603050405020304" pitchFamily="18" charset="0"/>
                        <a:cs typeface="Times New Roman" panose="02020603050405020304" pitchFamily="18" charset="0"/>
                      </a:endParaRPr>
                    </a:p>
                  </a:txBody>
                  <a:tcPr marT="45718" marB="45718">
                    <a:solidFill>
                      <a:schemeClr val="accent6">
                        <a:lumMod val="20000"/>
                        <a:lumOff val="80000"/>
                      </a:schemeClr>
                    </a:solidFill>
                  </a:tcPr>
                </a:tc>
                <a:tc>
                  <a:txBody>
                    <a:bodyPr/>
                    <a:lstStyle/>
                    <a:p>
                      <a:r>
                        <a:rPr lang="en-US" sz="1000" b="1" dirty="0" smtClean="0">
                          <a:latin typeface="Times New Roman" panose="02020603050405020304" pitchFamily="18" charset="0"/>
                          <a:cs typeface="Times New Roman" panose="02020603050405020304" pitchFamily="18" charset="0"/>
                        </a:rPr>
                        <a:t>Gain</a:t>
                      </a:r>
                      <a:r>
                        <a:rPr lang="en-US" sz="1000" b="1" baseline="0" dirty="0" smtClean="0">
                          <a:latin typeface="Times New Roman" panose="02020603050405020304" pitchFamily="18" charset="0"/>
                          <a:cs typeface="Times New Roman" panose="02020603050405020304" pitchFamily="18" charset="0"/>
                        </a:rPr>
                        <a:t> Year 2</a:t>
                      </a:r>
                      <a:endParaRPr lang="en-US" sz="1000" b="1" dirty="0">
                        <a:latin typeface="Times New Roman" panose="02020603050405020304" pitchFamily="18" charset="0"/>
                        <a:cs typeface="Times New Roman" panose="02020603050405020304" pitchFamily="18" charset="0"/>
                      </a:endParaRPr>
                    </a:p>
                  </a:txBody>
                  <a:tcPr marT="45718" marB="45718">
                    <a:solidFill>
                      <a:schemeClr val="accent6">
                        <a:lumMod val="20000"/>
                        <a:lumOff val="80000"/>
                      </a:schemeClr>
                    </a:solidFill>
                  </a:tcPr>
                </a:tc>
                <a:tc>
                  <a:txBody>
                    <a:bodyPr/>
                    <a:lstStyle/>
                    <a:p>
                      <a:r>
                        <a:rPr lang="en-US" sz="1000" b="1" dirty="0" smtClean="0">
                          <a:latin typeface="Times New Roman" panose="02020603050405020304" pitchFamily="18" charset="0"/>
                          <a:cs typeface="Times New Roman" panose="02020603050405020304" pitchFamily="18" charset="0"/>
                        </a:rPr>
                        <a:t>Gain Year 3</a:t>
                      </a:r>
                      <a:endParaRPr lang="en-US" sz="1000" b="1" dirty="0">
                        <a:latin typeface="Times New Roman" panose="02020603050405020304" pitchFamily="18" charset="0"/>
                        <a:cs typeface="Times New Roman" panose="02020603050405020304" pitchFamily="18" charset="0"/>
                      </a:endParaRPr>
                    </a:p>
                  </a:txBody>
                  <a:tcPr marT="45718" marB="45718">
                    <a:solidFill>
                      <a:schemeClr val="accent6">
                        <a:lumMod val="20000"/>
                        <a:lumOff val="80000"/>
                      </a:schemeClr>
                    </a:solidFill>
                  </a:tcPr>
                </a:tc>
              </a:tr>
              <a:tr h="716934">
                <a:tc>
                  <a:txBody>
                    <a:bodyPr/>
                    <a:lstStyle/>
                    <a:p>
                      <a:r>
                        <a:rPr lang="en-US" sz="1000" b="1" dirty="0" smtClean="0">
                          <a:latin typeface="Times New Roman" panose="02020603050405020304" pitchFamily="18" charset="0"/>
                          <a:cs typeface="Times New Roman" panose="02020603050405020304" pitchFamily="18" charset="0"/>
                        </a:rPr>
                        <a:t>Enlarge</a:t>
                      </a:r>
                      <a:r>
                        <a:rPr lang="en-US" sz="1000" b="1" baseline="0" dirty="0" smtClean="0">
                          <a:latin typeface="Times New Roman" panose="02020603050405020304" pitchFamily="18" charset="0"/>
                          <a:cs typeface="Times New Roman" panose="02020603050405020304" pitchFamily="18" charset="0"/>
                        </a:rPr>
                        <a:t> Early Childhood Education</a:t>
                      </a:r>
                      <a:endParaRPr lang="en-US" sz="1000" b="1" dirty="0">
                        <a:latin typeface="Times New Roman" panose="02020603050405020304" pitchFamily="18" charset="0"/>
                        <a:cs typeface="Times New Roman" panose="02020603050405020304" pitchFamily="18" charset="0"/>
                      </a:endParaRPr>
                    </a:p>
                  </a:txBody>
                  <a:tcPr marT="45718" marB="45718"/>
                </a:tc>
                <a:tc>
                  <a:txBody>
                    <a:bodyPr/>
                    <a:lstStyle/>
                    <a:p>
                      <a:r>
                        <a:rPr lang="en-US" sz="1000" dirty="0" smtClean="0">
                          <a:latin typeface="Times New Roman" panose="02020603050405020304" pitchFamily="18" charset="0"/>
                          <a:cs typeface="Times New Roman" panose="02020603050405020304" pitchFamily="18" charset="0"/>
                        </a:rPr>
                        <a:t>Add BA in ECE in CAS</a:t>
                      </a:r>
                      <a:endParaRPr lang="en-US" sz="1000" dirty="0">
                        <a:latin typeface="Times New Roman" panose="02020603050405020304" pitchFamily="18" charset="0"/>
                        <a:cs typeface="Times New Roman" panose="02020603050405020304" pitchFamily="18" charset="0"/>
                      </a:endParaRPr>
                    </a:p>
                  </a:txBody>
                  <a:tcPr marT="45718" marB="45718"/>
                </a:tc>
                <a:tc>
                  <a:txBody>
                    <a:bodyPr/>
                    <a:lstStyle/>
                    <a:p>
                      <a:r>
                        <a:rPr lang="en-US" sz="1000" dirty="0" smtClean="0">
                          <a:latin typeface="Times New Roman" panose="02020603050405020304" pitchFamily="18" charset="0"/>
                          <a:cs typeface="Times New Roman" panose="02020603050405020304" pitchFamily="18" charset="0"/>
                        </a:rPr>
                        <a:t>Enroll</a:t>
                      </a:r>
                      <a:r>
                        <a:rPr lang="en-US" sz="1000" baseline="0" dirty="0" smtClean="0">
                          <a:latin typeface="Times New Roman" panose="02020603050405020304" pitchFamily="18" charset="0"/>
                          <a:cs typeface="Times New Roman" panose="02020603050405020304" pitchFamily="18" charset="0"/>
                        </a:rPr>
                        <a:t> first students in BA and AA in ECE in SPS</a:t>
                      </a:r>
                      <a:endParaRPr lang="en-US" sz="1000" kern="1200" dirty="0">
                        <a:solidFill>
                          <a:schemeClr val="dk1"/>
                        </a:solidFill>
                        <a:latin typeface="Times New Roman" panose="02020603050405020304" pitchFamily="18" charset="0"/>
                        <a:ea typeface="+mn-ea"/>
                        <a:cs typeface="Times New Roman" panose="02020603050405020304" pitchFamily="18" charset="0"/>
                      </a:endParaRPr>
                    </a:p>
                  </a:txBody>
                  <a:tcPr marT="45718" marB="45718"/>
                </a:tc>
                <a:tc>
                  <a:txBody>
                    <a:bodyPr/>
                    <a:lstStyle/>
                    <a:p>
                      <a:r>
                        <a:rPr lang="en-US" sz="1000" dirty="0" smtClean="0">
                          <a:latin typeface="Times New Roman" panose="02020603050405020304" pitchFamily="18" charset="0"/>
                          <a:cs typeface="Times New Roman" panose="02020603050405020304" pitchFamily="18" charset="0"/>
                        </a:rPr>
                        <a:t>Build</a:t>
                      </a:r>
                      <a:r>
                        <a:rPr lang="en-US" sz="1000" baseline="0" dirty="0" smtClean="0">
                          <a:latin typeface="Times New Roman" panose="02020603050405020304" pitchFamily="18" charset="0"/>
                          <a:cs typeface="Times New Roman" panose="02020603050405020304" pitchFamily="18" charset="0"/>
                        </a:rPr>
                        <a:t> faculty capacity</a:t>
                      </a:r>
                      <a:endParaRPr lang="en-US" sz="1000" dirty="0">
                        <a:latin typeface="Times New Roman" panose="02020603050405020304" pitchFamily="18" charset="0"/>
                        <a:cs typeface="Times New Roman" panose="02020603050405020304" pitchFamily="18" charset="0"/>
                      </a:endParaRPr>
                    </a:p>
                  </a:txBody>
                  <a:tcPr marT="45718" marB="45718"/>
                </a:tc>
                <a:tc>
                  <a:txBody>
                    <a:bodyPr/>
                    <a:lstStyle/>
                    <a:p>
                      <a:r>
                        <a:rPr lang="en-US" sz="1000" dirty="0" smtClean="0">
                          <a:latin typeface="Times New Roman" panose="02020603050405020304" pitchFamily="18" charset="0"/>
                          <a:cs typeface="Times New Roman" panose="02020603050405020304" pitchFamily="18" charset="0"/>
                        </a:rPr>
                        <a:t>Spring</a:t>
                      </a:r>
                      <a:r>
                        <a:rPr lang="en-US" sz="1000" baseline="0" dirty="0" smtClean="0">
                          <a:latin typeface="Times New Roman" panose="02020603050405020304" pitchFamily="18" charset="0"/>
                          <a:cs typeface="Times New Roman" panose="02020603050405020304" pitchFamily="18" charset="0"/>
                        </a:rPr>
                        <a:t> </a:t>
                      </a:r>
                      <a:r>
                        <a:rPr lang="en-US" sz="1000" dirty="0" smtClean="0">
                          <a:latin typeface="Times New Roman" panose="02020603050405020304" pitchFamily="18" charset="0"/>
                          <a:cs typeface="Times New Roman" panose="02020603050405020304" pitchFamily="18" charset="0"/>
                        </a:rPr>
                        <a:t>2014 for SPS</a:t>
                      </a:r>
                      <a:r>
                        <a:rPr lang="en-US" sz="1000" baseline="0" dirty="0" smtClean="0">
                          <a:latin typeface="Times New Roman" panose="02020603050405020304" pitchFamily="18" charset="0"/>
                          <a:cs typeface="Times New Roman" panose="02020603050405020304" pitchFamily="18" charset="0"/>
                        </a:rPr>
                        <a:t> programs</a:t>
                      </a:r>
                      <a:endParaRPr lang="en-US" sz="1000" dirty="0">
                        <a:latin typeface="Times New Roman" panose="02020603050405020304" pitchFamily="18" charset="0"/>
                        <a:cs typeface="Times New Roman" panose="02020603050405020304" pitchFamily="18" charset="0"/>
                      </a:endParaRPr>
                    </a:p>
                  </a:txBody>
                  <a:tcPr marT="45718" marB="45718"/>
                </a:tc>
                <a:tc>
                  <a:txBody>
                    <a:bodyPr/>
                    <a:lstStyle/>
                    <a:p>
                      <a:endParaRPr lang="en-US" sz="1000" dirty="0">
                        <a:latin typeface="Times New Roman" panose="02020603050405020304" pitchFamily="18" charset="0"/>
                        <a:cs typeface="Times New Roman" panose="02020603050405020304" pitchFamily="18" charset="0"/>
                      </a:endParaRPr>
                    </a:p>
                  </a:txBody>
                  <a:tcPr marT="45718" marB="45718"/>
                </a:tc>
                <a:tc>
                  <a:txBody>
                    <a:bodyPr/>
                    <a:lstStyle/>
                    <a:p>
                      <a:r>
                        <a:rPr lang="en-US" sz="1000" dirty="0" smtClean="0">
                          <a:latin typeface="Times New Roman" panose="02020603050405020304" pitchFamily="18" charset="0"/>
                          <a:cs typeface="Times New Roman" panose="02020603050405020304" pitchFamily="18" charset="0"/>
                        </a:rPr>
                        <a:t>+70</a:t>
                      </a:r>
                    </a:p>
                  </a:txBody>
                  <a:tcPr marT="45718" marB="45718"/>
                </a:tc>
                <a:tc>
                  <a:txBody>
                    <a:bodyPr/>
                    <a:lstStyle/>
                    <a:p>
                      <a:r>
                        <a:rPr lang="en-US" sz="1000" dirty="0" smtClean="0">
                          <a:latin typeface="Times New Roman" panose="02020603050405020304" pitchFamily="18" charset="0"/>
                          <a:cs typeface="Times New Roman" panose="02020603050405020304" pitchFamily="18" charset="0"/>
                        </a:rPr>
                        <a:t>+340</a:t>
                      </a:r>
                    </a:p>
                    <a:p>
                      <a:r>
                        <a:rPr lang="en-US" sz="1000" dirty="0" smtClean="0">
                          <a:latin typeface="Times New Roman" panose="02020603050405020304" pitchFamily="18" charset="0"/>
                          <a:cs typeface="Times New Roman" panose="02020603050405020304" pitchFamily="18" charset="0"/>
                        </a:rPr>
                        <a:t>410</a:t>
                      </a:r>
                      <a:endParaRPr lang="en-US" sz="1000" dirty="0">
                        <a:latin typeface="Times New Roman" panose="02020603050405020304" pitchFamily="18" charset="0"/>
                        <a:cs typeface="Times New Roman" panose="02020603050405020304" pitchFamily="18" charset="0"/>
                      </a:endParaRPr>
                    </a:p>
                  </a:txBody>
                  <a:tcPr marT="45718" marB="45718"/>
                </a:tc>
                <a:tc>
                  <a:txBody>
                    <a:bodyPr/>
                    <a:lstStyle/>
                    <a:p>
                      <a:r>
                        <a:rPr lang="en-US" sz="1000" dirty="0" smtClean="0">
                          <a:latin typeface="Times New Roman" panose="02020603050405020304" pitchFamily="18" charset="0"/>
                          <a:cs typeface="Times New Roman" panose="02020603050405020304" pitchFamily="18" charset="0"/>
                        </a:rPr>
                        <a:t>+230</a:t>
                      </a:r>
                    </a:p>
                    <a:p>
                      <a:r>
                        <a:rPr lang="en-US" sz="1000" dirty="0" smtClean="0">
                          <a:latin typeface="Times New Roman" panose="02020603050405020304" pitchFamily="18" charset="0"/>
                          <a:cs typeface="Times New Roman" panose="02020603050405020304" pitchFamily="18" charset="0"/>
                        </a:rPr>
                        <a:t>640</a:t>
                      </a:r>
                      <a:endParaRPr lang="en-US" sz="1000" dirty="0">
                        <a:latin typeface="Times New Roman" panose="02020603050405020304" pitchFamily="18" charset="0"/>
                        <a:cs typeface="Times New Roman" panose="02020603050405020304" pitchFamily="18" charset="0"/>
                      </a:endParaRPr>
                    </a:p>
                  </a:txBody>
                  <a:tcPr marT="45718" marB="45718"/>
                </a:tc>
              </a:tr>
              <a:tr h="1462961">
                <a:tc>
                  <a:txBody>
                    <a:bodyPr/>
                    <a:lstStyle/>
                    <a:p>
                      <a:r>
                        <a:rPr lang="en-US" sz="1000" b="1" dirty="0" smtClean="0">
                          <a:latin typeface="Times New Roman" panose="02020603050405020304" pitchFamily="18" charset="0"/>
                          <a:cs typeface="Times New Roman" panose="02020603050405020304" pitchFamily="18" charset="0"/>
                        </a:rPr>
                        <a:t>Revise</a:t>
                      </a:r>
                      <a:r>
                        <a:rPr lang="en-US" sz="1000" b="1" baseline="0" dirty="0" smtClean="0">
                          <a:latin typeface="Times New Roman" panose="02020603050405020304" pitchFamily="18" charset="0"/>
                          <a:cs typeface="Times New Roman" panose="02020603050405020304" pitchFamily="18" charset="0"/>
                        </a:rPr>
                        <a:t> MAT Program</a:t>
                      </a:r>
                      <a:endParaRPr lang="en-US" sz="1000" b="1" dirty="0">
                        <a:latin typeface="Times New Roman" panose="02020603050405020304" pitchFamily="18" charset="0"/>
                        <a:cs typeface="Times New Roman" panose="02020603050405020304" pitchFamily="18" charset="0"/>
                      </a:endParaRPr>
                    </a:p>
                  </a:txBody>
                  <a:tcPr marT="45718" marB="45718"/>
                </a:tc>
                <a:tc>
                  <a:txBody>
                    <a:bodyPr/>
                    <a:lstStyle/>
                    <a:p>
                      <a:r>
                        <a:rPr lang="en-US" sz="1000" dirty="0" smtClean="0">
                          <a:latin typeface="Times New Roman" panose="02020603050405020304" pitchFamily="18" charset="0"/>
                          <a:cs typeface="Times New Roman" panose="02020603050405020304" pitchFamily="18" charset="0"/>
                        </a:rPr>
                        <a:t>Data</a:t>
                      </a:r>
                      <a:r>
                        <a:rPr lang="en-US" sz="1000" baseline="0" dirty="0" smtClean="0">
                          <a:latin typeface="Times New Roman" panose="02020603050405020304" pitchFamily="18" charset="0"/>
                          <a:cs typeface="Times New Roman" panose="02020603050405020304" pitchFamily="18" charset="0"/>
                        </a:rPr>
                        <a:t> analysis of markets for existing concentrations,</a:t>
                      </a:r>
                      <a:r>
                        <a:rPr lang="en-US" sz="1000" baseline="0" dirty="0" smtClean="0">
                          <a:solidFill>
                            <a:srgbClr val="C00000"/>
                          </a:solidFill>
                          <a:latin typeface="Times New Roman" panose="02020603050405020304" pitchFamily="18" charset="0"/>
                          <a:cs typeface="Times New Roman" panose="02020603050405020304" pitchFamily="18" charset="0"/>
                        </a:rPr>
                        <a:t> </a:t>
                      </a:r>
                      <a:r>
                        <a:rPr lang="en-US" sz="1000" kern="1200" baseline="0" dirty="0" smtClean="0">
                          <a:solidFill>
                            <a:schemeClr val="dk1"/>
                          </a:solidFill>
                          <a:latin typeface="Times New Roman" panose="02020603050405020304" pitchFamily="18" charset="0"/>
                          <a:ea typeface="+mn-ea"/>
                          <a:cs typeface="Times New Roman" panose="02020603050405020304" pitchFamily="18" charset="0"/>
                        </a:rPr>
                        <a:t>explore possibility of urban residency program</a:t>
                      </a:r>
                      <a:endParaRPr lang="en-US" sz="1000" kern="1200" baseline="0" dirty="0">
                        <a:solidFill>
                          <a:schemeClr val="dk1"/>
                        </a:solidFill>
                        <a:latin typeface="Times New Roman" panose="02020603050405020304" pitchFamily="18" charset="0"/>
                        <a:ea typeface="+mn-ea"/>
                        <a:cs typeface="Times New Roman" panose="02020603050405020304" pitchFamily="18" charset="0"/>
                      </a:endParaRPr>
                    </a:p>
                  </a:txBody>
                  <a:tcPr marT="45718" marB="45718"/>
                </a:tc>
                <a:tc>
                  <a:txBody>
                    <a:bodyPr/>
                    <a:lstStyle/>
                    <a:p>
                      <a:r>
                        <a:rPr lang="en-US" sz="1000" dirty="0" smtClean="0">
                          <a:latin typeface="Times New Roman" panose="02020603050405020304" pitchFamily="18" charset="0"/>
                          <a:cs typeface="Times New Roman" panose="02020603050405020304" pitchFamily="18" charset="0"/>
                        </a:rPr>
                        <a:t>Refocus</a:t>
                      </a:r>
                      <a:r>
                        <a:rPr lang="en-US" sz="1000" baseline="0" dirty="0" smtClean="0">
                          <a:latin typeface="Times New Roman" panose="02020603050405020304" pitchFamily="18" charset="0"/>
                          <a:cs typeface="Times New Roman" panose="02020603050405020304" pitchFamily="18" charset="0"/>
                        </a:rPr>
                        <a:t> concentrations on growth areas/strategic plan</a:t>
                      </a:r>
                      <a:r>
                        <a:rPr lang="en-US" sz="1000" i="0" kern="1200" baseline="0" dirty="0" smtClean="0">
                          <a:solidFill>
                            <a:schemeClr val="dk1"/>
                          </a:solidFill>
                          <a:latin typeface="Times New Roman" panose="02020603050405020304" pitchFamily="18" charset="0"/>
                          <a:ea typeface="+mn-ea"/>
                          <a:cs typeface="Times New Roman" panose="02020603050405020304" pitchFamily="18" charset="0"/>
                        </a:rPr>
                        <a:t>, evaluate combination programs (ECE/SPED etc.) </a:t>
                      </a:r>
                    </a:p>
                  </a:txBody>
                  <a:tcPr marT="45718" marB="45718"/>
                </a:tc>
                <a:tc>
                  <a:txBody>
                    <a:bodyPr/>
                    <a:lstStyle/>
                    <a:p>
                      <a:r>
                        <a:rPr lang="en-US" sz="1000" dirty="0" smtClean="0">
                          <a:latin typeface="Times New Roman" panose="02020603050405020304" pitchFamily="18" charset="0"/>
                          <a:cs typeface="Times New Roman" panose="02020603050405020304" pitchFamily="18" charset="0"/>
                        </a:rPr>
                        <a:t>Build faculty capacity in growth areas, explore grant opportunities</a:t>
                      </a:r>
                      <a:endParaRPr lang="en-US" sz="1000" dirty="0">
                        <a:latin typeface="Times New Roman" panose="02020603050405020304" pitchFamily="18" charset="0"/>
                        <a:cs typeface="Times New Roman" panose="02020603050405020304" pitchFamily="18" charset="0"/>
                      </a:endParaRPr>
                    </a:p>
                  </a:txBody>
                  <a:tcPr marT="45718" marB="45718"/>
                </a:tc>
                <a:tc>
                  <a:txBody>
                    <a:bodyPr/>
                    <a:lstStyle/>
                    <a:p>
                      <a:r>
                        <a:rPr lang="en-US" sz="1000" dirty="0" smtClean="0">
                          <a:latin typeface="Times New Roman" panose="02020603050405020304" pitchFamily="18" charset="0"/>
                          <a:cs typeface="Times New Roman" panose="02020603050405020304" pitchFamily="18" charset="0"/>
                        </a:rPr>
                        <a:t>Fall 2013</a:t>
                      </a:r>
                      <a:endParaRPr lang="en-US" sz="1000" dirty="0">
                        <a:latin typeface="Times New Roman" panose="02020603050405020304" pitchFamily="18" charset="0"/>
                        <a:cs typeface="Times New Roman" panose="02020603050405020304" pitchFamily="18" charset="0"/>
                      </a:endParaRPr>
                    </a:p>
                  </a:txBody>
                  <a:tcPr marT="45718" marB="45718"/>
                </a:tc>
                <a:tc>
                  <a:txBody>
                    <a:bodyPr/>
                    <a:lstStyle/>
                    <a:p>
                      <a:r>
                        <a:rPr lang="en-US" sz="1000" dirty="0" smtClean="0">
                          <a:latin typeface="Times New Roman" panose="02020603050405020304" pitchFamily="18" charset="0"/>
                          <a:cs typeface="Times New Roman" panose="02020603050405020304" pitchFamily="18" charset="0"/>
                        </a:rPr>
                        <a:t>26 ELED</a:t>
                      </a:r>
                    </a:p>
                    <a:p>
                      <a:r>
                        <a:rPr lang="en-US" sz="1000" baseline="0" dirty="0" smtClean="0">
                          <a:latin typeface="Times New Roman" panose="02020603050405020304" pitchFamily="18" charset="0"/>
                          <a:cs typeface="Times New Roman" panose="02020603050405020304" pitchFamily="18" charset="0"/>
                        </a:rPr>
                        <a:t>5 SENG</a:t>
                      </a:r>
                    </a:p>
                    <a:p>
                      <a:r>
                        <a:rPr lang="en-US" sz="1000" baseline="0" dirty="0" smtClean="0">
                          <a:latin typeface="Times New Roman" panose="02020603050405020304" pitchFamily="18" charset="0"/>
                          <a:cs typeface="Times New Roman" panose="02020603050405020304" pitchFamily="18" charset="0"/>
                        </a:rPr>
                        <a:t>21 SPED</a:t>
                      </a:r>
                    </a:p>
                    <a:p>
                      <a:r>
                        <a:rPr lang="en-US" sz="1000" baseline="0" dirty="0" smtClean="0">
                          <a:latin typeface="Times New Roman" panose="02020603050405020304" pitchFamily="18" charset="0"/>
                          <a:cs typeface="Times New Roman" panose="02020603050405020304" pitchFamily="18" charset="0"/>
                        </a:rPr>
                        <a:t>3 SECSS</a:t>
                      </a:r>
                    </a:p>
                    <a:p>
                      <a:r>
                        <a:rPr lang="en-US" sz="1000" baseline="0" dirty="0" smtClean="0">
                          <a:latin typeface="Times New Roman" panose="02020603050405020304" pitchFamily="18" charset="0"/>
                          <a:cs typeface="Times New Roman" panose="02020603050405020304" pitchFamily="18" charset="0"/>
                        </a:rPr>
                        <a:t>7 TESOL</a:t>
                      </a:r>
                      <a:endParaRPr lang="en-US" sz="1000" dirty="0">
                        <a:latin typeface="Times New Roman" panose="02020603050405020304" pitchFamily="18" charset="0"/>
                        <a:cs typeface="Times New Roman" panose="02020603050405020304" pitchFamily="18" charset="0"/>
                      </a:endParaRPr>
                    </a:p>
                  </a:txBody>
                  <a:tcPr marT="45718" marB="45718"/>
                </a:tc>
                <a:tc>
                  <a:txBody>
                    <a:bodyPr/>
                    <a:lstStyle/>
                    <a:p>
                      <a:endParaRPr lang="en-US" sz="1000" dirty="0">
                        <a:latin typeface="Times New Roman" panose="02020603050405020304" pitchFamily="18" charset="0"/>
                        <a:cs typeface="Times New Roman" panose="02020603050405020304" pitchFamily="18" charset="0"/>
                      </a:endParaRPr>
                    </a:p>
                  </a:txBody>
                  <a:tcPr marT="45718" marB="45718"/>
                </a:tc>
                <a:tc>
                  <a:txBody>
                    <a:bodyPr/>
                    <a:lstStyle/>
                    <a:p>
                      <a:endParaRPr lang="en-US" sz="1000" dirty="0">
                        <a:latin typeface="Times New Roman" panose="02020603050405020304" pitchFamily="18" charset="0"/>
                        <a:cs typeface="Times New Roman" panose="02020603050405020304" pitchFamily="18" charset="0"/>
                      </a:endParaRPr>
                    </a:p>
                  </a:txBody>
                  <a:tcPr marT="45718" marB="45718"/>
                </a:tc>
                <a:tc>
                  <a:txBody>
                    <a:bodyPr/>
                    <a:lstStyle/>
                    <a:p>
                      <a:endParaRPr lang="en-US" sz="1000" dirty="0">
                        <a:latin typeface="Times New Roman" panose="02020603050405020304" pitchFamily="18" charset="0"/>
                        <a:cs typeface="Times New Roman" panose="02020603050405020304" pitchFamily="18" charset="0"/>
                      </a:endParaRPr>
                    </a:p>
                  </a:txBody>
                  <a:tcPr marT="45718" marB="45718"/>
                </a:tc>
              </a:tr>
              <a:tr h="405224">
                <a:tc>
                  <a:txBody>
                    <a:bodyPr/>
                    <a:lstStyle/>
                    <a:p>
                      <a:r>
                        <a:rPr lang="en-US" sz="1000" b="1" dirty="0" smtClean="0">
                          <a:latin typeface="Times New Roman" panose="02020603050405020304" pitchFamily="18" charset="0"/>
                          <a:cs typeface="Times New Roman" panose="02020603050405020304" pitchFamily="18" charset="0"/>
                        </a:rPr>
                        <a:t>Create</a:t>
                      </a:r>
                      <a:r>
                        <a:rPr lang="en-US" sz="1000" b="1" baseline="0" dirty="0" smtClean="0">
                          <a:latin typeface="Times New Roman" panose="02020603050405020304" pitchFamily="18" charset="0"/>
                          <a:cs typeface="Times New Roman" panose="02020603050405020304" pitchFamily="18" charset="0"/>
                        </a:rPr>
                        <a:t> Master’s in Educational Policy</a:t>
                      </a:r>
                      <a:endParaRPr lang="en-US" sz="1000" b="1" dirty="0">
                        <a:latin typeface="Times New Roman" panose="02020603050405020304" pitchFamily="18" charset="0"/>
                        <a:cs typeface="Times New Roman" panose="02020603050405020304" pitchFamily="18" charset="0"/>
                      </a:endParaRPr>
                    </a:p>
                  </a:txBody>
                  <a:tcPr marT="45718" marB="45718"/>
                </a:tc>
                <a:tc>
                  <a:txBody>
                    <a:bodyPr/>
                    <a:lstStyle/>
                    <a:p>
                      <a:r>
                        <a:rPr lang="en-US" sz="1000" dirty="0" smtClean="0">
                          <a:latin typeface="Times New Roman" panose="02020603050405020304" pitchFamily="18" charset="0"/>
                          <a:cs typeface="Times New Roman" panose="02020603050405020304" pitchFamily="18" charset="0"/>
                        </a:rPr>
                        <a:t>Market analysis</a:t>
                      </a:r>
                      <a:endParaRPr lang="en-US" sz="1000" dirty="0">
                        <a:latin typeface="Times New Roman" panose="02020603050405020304" pitchFamily="18" charset="0"/>
                        <a:cs typeface="Times New Roman" panose="02020603050405020304" pitchFamily="18" charset="0"/>
                      </a:endParaRPr>
                    </a:p>
                  </a:txBody>
                  <a:tcPr marT="45718" marB="45718"/>
                </a:tc>
                <a:tc>
                  <a:txBody>
                    <a:bodyPr/>
                    <a:lstStyle/>
                    <a:p>
                      <a:r>
                        <a:rPr lang="en-US" sz="1000" dirty="0" smtClean="0">
                          <a:latin typeface="Times New Roman" panose="02020603050405020304" pitchFamily="18" charset="0"/>
                          <a:cs typeface="Times New Roman" panose="02020603050405020304" pitchFamily="18" charset="0"/>
                        </a:rPr>
                        <a:t>Develop strategic</a:t>
                      </a:r>
                      <a:r>
                        <a:rPr lang="en-US" sz="1000" baseline="0" dirty="0" smtClean="0">
                          <a:latin typeface="Times New Roman" panose="02020603050405020304" pitchFamily="18" charset="0"/>
                          <a:cs typeface="Times New Roman" panose="02020603050405020304" pitchFamily="18" charset="0"/>
                        </a:rPr>
                        <a:t> plan</a:t>
                      </a:r>
                      <a:endParaRPr lang="en-US" sz="1000" dirty="0">
                        <a:latin typeface="Times New Roman" panose="02020603050405020304" pitchFamily="18" charset="0"/>
                        <a:cs typeface="Times New Roman" panose="02020603050405020304" pitchFamily="18" charset="0"/>
                      </a:endParaRPr>
                    </a:p>
                  </a:txBody>
                  <a:tcPr marT="45718" marB="45718"/>
                </a:tc>
                <a:tc>
                  <a:txBody>
                    <a:bodyPr/>
                    <a:lstStyle/>
                    <a:p>
                      <a:r>
                        <a:rPr lang="en-US" sz="1000" dirty="0" smtClean="0">
                          <a:latin typeface="Times New Roman" panose="02020603050405020304" pitchFamily="18" charset="0"/>
                          <a:cs typeface="Times New Roman" panose="02020603050405020304" pitchFamily="18" charset="0"/>
                        </a:rPr>
                        <a:t>Hire faculty leader</a:t>
                      </a:r>
                      <a:endParaRPr lang="en-US" sz="1000" dirty="0">
                        <a:latin typeface="Times New Roman" panose="02020603050405020304" pitchFamily="18" charset="0"/>
                        <a:cs typeface="Times New Roman" panose="02020603050405020304" pitchFamily="18" charset="0"/>
                      </a:endParaRPr>
                    </a:p>
                  </a:txBody>
                  <a:tcPr marT="45718" marB="45718"/>
                </a:tc>
                <a:tc>
                  <a:txBody>
                    <a:bodyPr/>
                    <a:lstStyle/>
                    <a:p>
                      <a:r>
                        <a:rPr lang="en-US" sz="1000" dirty="0" smtClean="0">
                          <a:latin typeface="Times New Roman" panose="02020603050405020304" pitchFamily="18" charset="0"/>
                          <a:cs typeface="Times New Roman" panose="02020603050405020304" pitchFamily="18" charset="0"/>
                        </a:rPr>
                        <a:t>Fall 2014</a:t>
                      </a:r>
                      <a:endParaRPr lang="en-US" sz="1000" dirty="0">
                        <a:latin typeface="Times New Roman" panose="02020603050405020304" pitchFamily="18" charset="0"/>
                        <a:cs typeface="Times New Roman" panose="02020603050405020304" pitchFamily="18" charset="0"/>
                      </a:endParaRPr>
                    </a:p>
                  </a:txBody>
                  <a:tcPr marT="45718" marB="45718"/>
                </a:tc>
                <a:tc>
                  <a:txBody>
                    <a:bodyPr/>
                    <a:lstStyle/>
                    <a:p>
                      <a:r>
                        <a:rPr lang="en-US" sz="1000" dirty="0" smtClean="0">
                          <a:latin typeface="Times New Roman" panose="02020603050405020304" pitchFamily="18" charset="0"/>
                          <a:cs typeface="Times New Roman" panose="02020603050405020304" pitchFamily="18" charset="0"/>
                        </a:rPr>
                        <a:t>0</a:t>
                      </a:r>
                      <a:endParaRPr lang="en-US" sz="1000" dirty="0">
                        <a:latin typeface="Times New Roman" panose="02020603050405020304" pitchFamily="18" charset="0"/>
                        <a:cs typeface="Times New Roman" panose="02020603050405020304" pitchFamily="18" charset="0"/>
                      </a:endParaRPr>
                    </a:p>
                  </a:txBody>
                  <a:tcPr marT="45718" marB="45718"/>
                </a:tc>
                <a:tc>
                  <a:txBody>
                    <a:bodyPr/>
                    <a:lstStyle/>
                    <a:p>
                      <a:r>
                        <a:rPr lang="en-US" sz="1000" dirty="0" smtClean="0">
                          <a:latin typeface="Times New Roman" panose="02020603050405020304" pitchFamily="18" charset="0"/>
                          <a:cs typeface="Times New Roman" panose="02020603050405020304" pitchFamily="18" charset="0"/>
                        </a:rPr>
                        <a:t>20</a:t>
                      </a:r>
                      <a:endParaRPr lang="en-US" sz="1000" dirty="0">
                        <a:latin typeface="Times New Roman" panose="02020603050405020304" pitchFamily="18" charset="0"/>
                        <a:cs typeface="Times New Roman" panose="02020603050405020304" pitchFamily="18" charset="0"/>
                      </a:endParaRPr>
                    </a:p>
                  </a:txBody>
                  <a:tcPr marT="45718" marB="45718"/>
                </a:tc>
                <a:tc>
                  <a:txBody>
                    <a:bodyPr/>
                    <a:lstStyle/>
                    <a:p>
                      <a:r>
                        <a:rPr lang="en-US" sz="1000" dirty="0" smtClean="0">
                          <a:latin typeface="Times New Roman" panose="02020603050405020304" pitchFamily="18" charset="0"/>
                          <a:cs typeface="Times New Roman" panose="02020603050405020304" pitchFamily="18" charset="0"/>
                        </a:rPr>
                        <a:t>+20</a:t>
                      </a:r>
                    </a:p>
                    <a:p>
                      <a:r>
                        <a:rPr lang="en-US" sz="1000" dirty="0" smtClean="0">
                          <a:latin typeface="Times New Roman" panose="02020603050405020304" pitchFamily="18" charset="0"/>
                          <a:cs typeface="Times New Roman" panose="02020603050405020304" pitchFamily="18" charset="0"/>
                        </a:rPr>
                        <a:t>40</a:t>
                      </a:r>
                      <a:endParaRPr lang="en-US" sz="1000" dirty="0">
                        <a:latin typeface="Times New Roman" panose="02020603050405020304" pitchFamily="18" charset="0"/>
                        <a:cs typeface="Times New Roman" panose="02020603050405020304" pitchFamily="18" charset="0"/>
                      </a:endParaRPr>
                    </a:p>
                  </a:txBody>
                  <a:tcPr marT="45718" marB="45718"/>
                </a:tc>
                <a:tc>
                  <a:txBody>
                    <a:bodyPr/>
                    <a:lstStyle/>
                    <a:p>
                      <a:r>
                        <a:rPr lang="en-US" sz="1000" dirty="0" smtClean="0">
                          <a:latin typeface="Times New Roman" panose="02020603050405020304" pitchFamily="18" charset="0"/>
                          <a:cs typeface="Times New Roman" panose="02020603050405020304" pitchFamily="18" charset="0"/>
                        </a:rPr>
                        <a:t>+25</a:t>
                      </a:r>
                    </a:p>
                    <a:p>
                      <a:r>
                        <a:rPr lang="en-US" sz="1000" dirty="0" smtClean="0">
                          <a:latin typeface="Times New Roman" panose="02020603050405020304" pitchFamily="18" charset="0"/>
                          <a:cs typeface="Times New Roman" panose="02020603050405020304" pitchFamily="18" charset="0"/>
                        </a:rPr>
                        <a:t>65</a:t>
                      </a:r>
                      <a:endParaRPr lang="en-US" sz="1000" dirty="0">
                        <a:latin typeface="Times New Roman" panose="02020603050405020304" pitchFamily="18" charset="0"/>
                        <a:cs typeface="Times New Roman" panose="02020603050405020304" pitchFamily="18" charset="0"/>
                      </a:endParaRPr>
                    </a:p>
                  </a:txBody>
                  <a:tcPr marT="45718" marB="45718"/>
                </a:tc>
              </a:tr>
              <a:tr h="872789">
                <a:tc>
                  <a:txBody>
                    <a:bodyPr/>
                    <a:lstStyle/>
                    <a:p>
                      <a:r>
                        <a:rPr lang="en-US" sz="1000" b="1" baseline="0" dirty="0" smtClean="0">
                          <a:latin typeface="Times New Roman" panose="02020603050405020304" pitchFamily="18" charset="0"/>
                          <a:cs typeface="Times New Roman" panose="02020603050405020304" pitchFamily="18" charset="0"/>
                        </a:rPr>
                        <a:t>School Leadership Program</a:t>
                      </a:r>
                      <a:endParaRPr lang="en-US" sz="1000" b="1" dirty="0">
                        <a:latin typeface="Times New Roman" panose="02020603050405020304" pitchFamily="18" charset="0"/>
                        <a:cs typeface="Times New Roman" panose="02020603050405020304" pitchFamily="18" charset="0"/>
                      </a:endParaRPr>
                    </a:p>
                  </a:txBody>
                  <a:tcPr marT="45718" marB="45718"/>
                </a:tc>
                <a:tc>
                  <a:txBody>
                    <a:bodyPr/>
                    <a:lstStyle/>
                    <a:p>
                      <a:r>
                        <a:rPr lang="en-US" sz="1000" dirty="0" smtClean="0">
                          <a:latin typeface="Times New Roman" panose="02020603050405020304" pitchFamily="18" charset="0"/>
                          <a:cs typeface="Times New Roman" panose="02020603050405020304" pitchFamily="18" charset="0"/>
                        </a:rPr>
                        <a:t>Data analysis </a:t>
                      </a:r>
                      <a:r>
                        <a:rPr lang="en-US" sz="1000" baseline="0" dirty="0" smtClean="0">
                          <a:latin typeface="Times New Roman" panose="02020603050405020304" pitchFamily="18" charset="0"/>
                          <a:cs typeface="Times New Roman" panose="02020603050405020304" pitchFamily="18" charset="0"/>
                        </a:rPr>
                        <a:t> and strategic plan; consider partnership e.g. NLNS</a:t>
                      </a:r>
                      <a:endParaRPr lang="en-US" sz="1000" dirty="0">
                        <a:latin typeface="Times New Roman" panose="02020603050405020304" pitchFamily="18" charset="0"/>
                        <a:cs typeface="Times New Roman" panose="02020603050405020304" pitchFamily="18" charset="0"/>
                      </a:endParaRPr>
                    </a:p>
                  </a:txBody>
                  <a:tcPr marT="45718" marB="45718"/>
                </a:tc>
                <a:tc>
                  <a:txBody>
                    <a:bodyPr/>
                    <a:lstStyle/>
                    <a:p>
                      <a:r>
                        <a:rPr lang="en-US" sz="1000" dirty="0" smtClean="0">
                          <a:latin typeface="Times New Roman" panose="02020603050405020304" pitchFamily="18" charset="0"/>
                          <a:cs typeface="Times New Roman" panose="02020603050405020304" pitchFamily="18" charset="0"/>
                        </a:rPr>
                        <a:t>Add tracks for new focus</a:t>
                      </a:r>
                      <a:r>
                        <a:rPr lang="en-US" sz="1000" baseline="0" dirty="0" smtClean="0">
                          <a:latin typeface="Times New Roman" panose="02020603050405020304" pitchFamily="18" charset="0"/>
                          <a:cs typeface="Times New Roman" panose="02020603050405020304" pitchFamily="18" charset="0"/>
                        </a:rPr>
                        <a:t> areas</a:t>
                      </a:r>
                      <a:r>
                        <a:rPr lang="en-US" sz="1000" kern="1200" dirty="0" smtClean="0">
                          <a:solidFill>
                            <a:schemeClr val="dk1"/>
                          </a:solidFill>
                          <a:latin typeface="Times New Roman" panose="02020603050405020304" pitchFamily="18" charset="0"/>
                          <a:ea typeface="+mn-ea"/>
                          <a:cs typeface="Times New Roman" panose="02020603050405020304" pitchFamily="18" charset="0"/>
                        </a:rPr>
                        <a:t>, develop hybrid and online course offerings</a:t>
                      </a:r>
                      <a:endParaRPr lang="en-US" sz="1000" kern="1200" dirty="0">
                        <a:solidFill>
                          <a:schemeClr val="dk1"/>
                        </a:solidFill>
                        <a:latin typeface="Times New Roman" panose="02020603050405020304" pitchFamily="18" charset="0"/>
                        <a:ea typeface="+mn-ea"/>
                        <a:cs typeface="Times New Roman" panose="02020603050405020304" pitchFamily="18" charset="0"/>
                      </a:endParaRPr>
                    </a:p>
                  </a:txBody>
                  <a:tcPr marT="45718" marB="45718"/>
                </a:tc>
                <a:tc>
                  <a:txBody>
                    <a:bodyPr/>
                    <a:lstStyle/>
                    <a:p>
                      <a:r>
                        <a:rPr lang="en-US" sz="1000" dirty="0" smtClean="0">
                          <a:latin typeface="Times New Roman" panose="02020603050405020304" pitchFamily="18" charset="0"/>
                          <a:cs typeface="Times New Roman" panose="02020603050405020304" pitchFamily="18" charset="0"/>
                        </a:rPr>
                        <a:t>Develop faculty capacity</a:t>
                      </a:r>
                      <a:endParaRPr lang="en-US" sz="1000" dirty="0">
                        <a:latin typeface="Times New Roman" panose="02020603050405020304" pitchFamily="18" charset="0"/>
                        <a:cs typeface="Times New Roman" panose="02020603050405020304" pitchFamily="18" charset="0"/>
                      </a:endParaRPr>
                    </a:p>
                  </a:txBody>
                  <a:tcPr marT="45718" marB="45718"/>
                </a:tc>
                <a:tc>
                  <a:txBody>
                    <a:bodyPr/>
                    <a:lstStyle/>
                    <a:p>
                      <a:r>
                        <a:rPr lang="en-US" sz="1000" dirty="0" smtClean="0">
                          <a:latin typeface="Times New Roman" panose="02020603050405020304" pitchFamily="18" charset="0"/>
                          <a:cs typeface="Times New Roman" panose="02020603050405020304" pitchFamily="18" charset="0"/>
                        </a:rPr>
                        <a:t>Fall 2014</a:t>
                      </a:r>
                      <a:endParaRPr lang="en-US" sz="1000" dirty="0">
                        <a:latin typeface="Times New Roman" panose="02020603050405020304" pitchFamily="18" charset="0"/>
                        <a:cs typeface="Times New Roman" panose="02020603050405020304" pitchFamily="18" charset="0"/>
                      </a:endParaRPr>
                    </a:p>
                  </a:txBody>
                  <a:tcPr marT="45718" marB="45718"/>
                </a:tc>
                <a:tc>
                  <a:txBody>
                    <a:bodyPr/>
                    <a:lstStyle/>
                    <a:p>
                      <a:r>
                        <a:rPr lang="en-US" sz="1000" dirty="0" smtClean="0">
                          <a:latin typeface="Times New Roman" panose="02020603050405020304" pitchFamily="18" charset="0"/>
                          <a:cs typeface="Times New Roman" panose="02020603050405020304" pitchFamily="18" charset="0"/>
                        </a:rPr>
                        <a:t>61</a:t>
                      </a:r>
                      <a:endParaRPr lang="en-US" sz="1000" dirty="0">
                        <a:latin typeface="Times New Roman" panose="02020603050405020304" pitchFamily="18" charset="0"/>
                        <a:cs typeface="Times New Roman" panose="02020603050405020304" pitchFamily="18" charset="0"/>
                      </a:endParaRPr>
                    </a:p>
                  </a:txBody>
                  <a:tcPr marT="45718" marB="45718"/>
                </a:tc>
                <a:tc>
                  <a:txBody>
                    <a:bodyPr/>
                    <a:lstStyle/>
                    <a:p>
                      <a:r>
                        <a:rPr lang="en-US" sz="1000" dirty="0" smtClean="0">
                          <a:latin typeface="Times New Roman" panose="02020603050405020304" pitchFamily="18" charset="0"/>
                          <a:cs typeface="Times New Roman" panose="02020603050405020304" pitchFamily="18" charset="0"/>
                        </a:rPr>
                        <a:t>+20</a:t>
                      </a:r>
                    </a:p>
                    <a:p>
                      <a:r>
                        <a:rPr lang="en-US" sz="1000" dirty="0" smtClean="0">
                          <a:latin typeface="Times New Roman" panose="02020603050405020304" pitchFamily="18" charset="0"/>
                          <a:cs typeface="Times New Roman" panose="02020603050405020304" pitchFamily="18" charset="0"/>
                        </a:rPr>
                        <a:t>81</a:t>
                      </a:r>
                      <a:endParaRPr lang="en-US" sz="1000" dirty="0">
                        <a:latin typeface="Times New Roman" panose="02020603050405020304" pitchFamily="18" charset="0"/>
                        <a:cs typeface="Times New Roman" panose="02020603050405020304" pitchFamily="18" charset="0"/>
                      </a:endParaRPr>
                    </a:p>
                  </a:txBody>
                  <a:tcPr marT="45718" marB="45718"/>
                </a:tc>
                <a:tc>
                  <a:txBody>
                    <a:bodyPr/>
                    <a:lstStyle/>
                    <a:p>
                      <a:r>
                        <a:rPr lang="en-US" sz="1000" dirty="0" smtClean="0">
                          <a:latin typeface="Times New Roman" panose="02020603050405020304" pitchFamily="18" charset="0"/>
                          <a:cs typeface="Times New Roman" panose="02020603050405020304" pitchFamily="18" charset="0"/>
                        </a:rPr>
                        <a:t>+20</a:t>
                      </a:r>
                    </a:p>
                    <a:p>
                      <a:r>
                        <a:rPr lang="en-US" sz="1000" dirty="0" smtClean="0">
                          <a:latin typeface="Times New Roman" panose="02020603050405020304" pitchFamily="18" charset="0"/>
                          <a:cs typeface="Times New Roman" panose="02020603050405020304" pitchFamily="18" charset="0"/>
                        </a:rPr>
                        <a:t>101</a:t>
                      </a:r>
                      <a:endParaRPr lang="en-US" sz="1000" dirty="0">
                        <a:latin typeface="Times New Roman" panose="02020603050405020304" pitchFamily="18" charset="0"/>
                        <a:cs typeface="Times New Roman" panose="02020603050405020304" pitchFamily="18" charset="0"/>
                      </a:endParaRPr>
                    </a:p>
                  </a:txBody>
                  <a:tcPr marT="45718" marB="45718"/>
                </a:tc>
                <a:tc>
                  <a:txBody>
                    <a:bodyPr/>
                    <a:lstStyle/>
                    <a:p>
                      <a:r>
                        <a:rPr lang="en-US" sz="1000" dirty="0" smtClean="0">
                          <a:latin typeface="Times New Roman" panose="02020603050405020304" pitchFamily="18" charset="0"/>
                          <a:cs typeface="Times New Roman" panose="02020603050405020304" pitchFamily="18" charset="0"/>
                        </a:rPr>
                        <a:t>+30</a:t>
                      </a:r>
                    </a:p>
                    <a:p>
                      <a:r>
                        <a:rPr lang="en-US" sz="1000" dirty="0" smtClean="0">
                          <a:latin typeface="Times New Roman" panose="02020603050405020304" pitchFamily="18" charset="0"/>
                          <a:cs typeface="Times New Roman" panose="02020603050405020304" pitchFamily="18" charset="0"/>
                        </a:rPr>
                        <a:t>131</a:t>
                      </a:r>
                      <a:endParaRPr lang="en-US" sz="1000" dirty="0">
                        <a:latin typeface="Times New Roman" panose="02020603050405020304" pitchFamily="18" charset="0"/>
                        <a:cs typeface="Times New Roman" panose="02020603050405020304" pitchFamily="18" charset="0"/>
                      </a:endParaRPr>
                    </a:p>
                  </a:txBody>
                  <a:tcPr marT="45718" marB="45718"/>
                </a:tc>
              </a:tr>
              <a:tr h="1496211">
                <a:tc>
                  <a:txBody>
                    <a:bodyPr/>
                    <a:lstStyle/>
                    <a:p>
                      <a:pPr marL="0" algn="l" defTabSz="914400" rtl="0" eaLnBrk="1" latinLnBrk="0" hangingPunct="1"/>
                      <a:r>
                        <a:rPr lang="en-US" sz="1000" b="1" kern="1200" baseline="0" dirty="0" smtClean="0">
                          <a:solidFill>
                            <a:schemeClr val="dk1"/>
                          </a:solidFill>
                          <a:latin typeface="Times New Roman" panose="02020603050405020304" pitchFamily="18" charset="0"/>
                          <a:ea typeface="+mn-ea"/>
                          <a:cs typeface="Times New Roman" panose="02020603050405020304" pitchFamily="18" charset="0"/>
                        </a:rPr>
                        <a:t>Develop and enhance partnerships</a:t>
                      </a:r>
                      <a:endParaRPr lang="en-US" sz="1000" b="1" kern="1200" baseline="0" dirty="0">
                        <a:solidFill>
                          <a:schemeClr val="dk1"/>
                        </a:solidFill>
                        <a:latin typeface="Times New Roman" panose="02020603050405020304" pitchFamily="18" charset="0"/>
                        <a:ea typeface="+mn-ea"/>
                        <a:cs typeface="Times New Roman" panose="02020603050405020304" pitchFamily="18" charset="0"/>
                      </a:endParaRPr>
                    </a:p>
                  </a:txBody>
                  <a:tcPr marT="45718" marB="45718"/>
                </a:tc>
                <a:tc>
                  <a:txBody>
                    <a:bodyPr/>
                    <a:lstStyle/>
                    <a:p>
                      <a:pPr marL="0" algn="l" defTabSz="914400" rtl="0" eaLnBrk="1" latinLnBrk="0" hangingPunct="1"/>
                      <a:r>
                        <a:rPr lang="en-US" sz="1000" kern="1200" baseline="0" dirty="0" smtClean="0">
                          <a:solidFill>
                            <a:schemeClr val="dk1"/>
                          </a:solidFill>
                          <a:latin typeface="Times New Roman" panose="02020603050405020304" pitchFamily="18" charset="0"/>
                          <a:ea typeface="+mn-ea"/>
                          <a:cs typeface="Times New Roman" panose="02020603050405020304" pitchFamily="18" charset="0"/>
                        </a:rPr>
                        <a:t>Data analysis and bench-marking to maximize current partnerships and identify possible new partners</a:t>
                      </a:r>
                      <a:endParaRPr lang="en-US" sz="1000" kern="1200" baseline="0" dirty="0">
                        <a:solidFill>
                          <a:schemeClr val="dk1"/>
                        </a:solidFill>
                        <a:latin typeface="Times New Roman" panose="02020603050405020304" pitchFamily="18" charset="0"/>
                        <a:ea typeface="+mn-ea"/>
                        <a:cs typeface="Times New Roman" panose="02020603050405020304" pitchFamily="18" charset="0"/>
                      </a:endParaRPr>
                    </a:p>
                  </a:txBody>
                  <a:tcPr marT="45718" marB="45718"/>
                </a:tc>
                <a:tc>
                  <a:txBody>
                    <a:bodyPr/>
                    <a:lstStyle/>
                    <a:p>
                      <a:pPr marL="0" algn="l" defTabSz="914400" rtl="0" eaLnBrk="1" latinLnBrk="0" hangingPunct="1"/>
                      <a:r>
                        <a:rPr lang="en-US" sz="1000" kern="1200" baseline="0" dirty="0" smtClean="0">
                          <a:solidFill>
                            <a:schemeClr val="dk1"/>
                          </a:solidFill>
                          <a:latin typeface="Times New Roman" panose="02020603050405020304" pitchFamily="18" charset="0"/>
                          <a:ea typeface="+mn-ea"/>
                          <a:cs typeface="Times New Roman" panose="02020603050405020304" pitchFamily="18" charset="0"/>
                        </a:rPr>
                        <a:t>Exploration of funding opportunities</a:t>
                      </a:r>
                      <a:endParaRPr lang="en-US" sz="1000" kern="1200" baseline="0" dirty="0">
                        <a:solidFill>
                          <a:schemeClr val="dk1"/>
                        </a:solidFill>
                        <a:latin typeface="Times New Roman" panose="02020603050405020304" pitchFamily="18" charset="0"/>
                        <a:ea typeface="+mn-ea"/>
                        <a:cs typeface="Times New Roman" panose="02020603050405020304" pitchFamily="18" charset="0"/>
                      </a:endParaRPr>
                    </a:p>
                  </a:txBody>
                  <a:tcPr marT="45718" marB="45718"/>
                </a:tc>
                <a:tc>
                  <a:txBody>
                    <a:bodyPr/>
                    <a:lstStyle/>
                    <a:p>
                      <a:pPr marL="0" algn="l" defTabSz="914400" rtl="0" eaLnBrk="1" latinLnBrk="0" hangingPunct="1"/>
                      <a:r>
                        <a:rPr lang="en-US" sz="1000" kern="1200" baseline="0" dirty="0" smtClean="0">
                          <a:solidFill>
                            <a:schemeClr val="dk1"/>
                          </a:solidFill>
                          <a:latin typeface="Times New Roman" panose="02020603050405020304" pitchFamily="18" charset="0"/>
                          <a:ea typeface="+mn-ea"/>
                          <a:cs typeface="Times New Roman" panose="02020603050405020304" pitchFamily="18" charset="0"/>
                        </a:rPr>
                        <a:t>Analysis of current program offerings to align with desired partnerships</a:t>
                      </a:r>
                      <a:endParaRPr lang="en-US" sz="1000" kern="1200" baseline="0" dirty="0">
                        <a:solidFill>
                          <a:schemeClr val="dk1"/>
                        </a:solidFill>
                        <a:latin typeface="Times New Roman" panose="02020603050405020304" pitchFamily="18" charset="0"/>
                        <a:ea typeface="+mn-ea"/>
                        <a:cs typeface="Times New Roman" panose="02020603050405020304" pitchFamily="18" charset="0"/>
                      </a:endParaRPr>
                    </a:p>
                  </a:txBody>
                  <a:tcPr marT="45718" marB="45718"/>
                </a:tc>
                <a:tc>
                  <a:txBody>
                    <a:bodyPr/>
                    <a:lstStyle/>
                    <a:p>
                      <a:pPr marL="0" algn="l" defTabSz="914400" rtl="0" eaLnBrk="1" latinLnBrk="0" hangingPunct="1"/>
                      <a:r>
                        <a:rPr lang="en-US" sz="1000" kern="1200" baseline="0" dirty="0" smtClean="0">
                          <a:solidFill>
                            <a:schemeClr val="dk1"/>
                          </a:solidFill>
                          <a:latin typeface="Times New Roman" panose="02020603050405020304" pitchFamily="18" charset="0"/>
                          <a:ea typeface="+mn-ea"/>
                          <a:cs typeface="Times New Roman" panose="02020603050405020304" pitchFamily="18" charset="0"/>
                        </a:rPr>
                        <a:t>Partnership with NL has begun, Expanding partnership with KIPP a high priority</a:t>
                      </a:r>
                      <a:endParaRPr lang="en-US" sz="1000" kern="1200" baseline="0" dirty="0">
                        <a:solidFill>
                          <a:schemeClr val="dk1"/>
                        </a:solidFill>
                        <a:latin typeface="Times New Roman" panose="02020603050405020304" pitchFamily="18" charset="0"/>
                        <a:ea typeface="+mn-ea"/>
                        <a:cs typeface="Times New Roman" panose="02020603050405020304" pitchFamily="18" charset="0"/>
                      </a:endParaRPr>
                    </a:p>
                  </a:txBody>
                  <a:tcPr marT="45718" marB="45718"/>
                </a:tc>
                <a:tc>
                  <a:txBody>
                    <a:bodyPr/>
                    <a:lstStyle/>
                    <a:p>
                      <a:pPr marL="0" algn="l" defTabSz="914400" rtl="0" eaLnBrk="1" latinLnBrk="0" hangingPunct="1"/>
                      <a:r>
                        <a:rPr lang="en-US" sz="1000" kern="1200" baseline="0" dirty="0" smtClean="0">
                          <a:solidFill>
                            <a:schemeClr val="dk1"/>
                          </a:solidFill>
                          <a:latin typeface="Times New Roman" panose="02020603050405020304" pitchFamily="18" charset="0"/>
                          <a:ea typeface="+mn-ea"/>
                          <a:cs typeface="Times New Roman" panose="02020603050405020304" pitchFamily="18" charset="0"/>
                        </a:rPr>
                        <a:t>NL 1 or 2</a:t>
                      </a:r>
                      <a:endParaRPr lang="en-US" sz="1000" kern="1200" baseline="0" dirty="0">
                        <a:solidFill>
                          <a:schemeClr val="dk1"/>
                        </a:solidFill>
                        <a:latin typeface="Times New Roman" panose="02020603050405020304" pitchFamily="18" charset="0"/>
                        <a:ea typeface="+mn-ea"/>
                        <a:cs typeface="Times New Roman" panose="02020603050405020304" pitchFamily="18" charset="0"/>
                      </a:endParaRPr>
                    </a:p>
                  </a:txBody>
                  <a:tcPr marT="45718" marB="45718"/>
                </a:tc>
                <a:tc>
                  <a:txBody>
                    <a:bodyPr/>
                    <a:lstStyle/>
                    <a:p>
                      <a:endParaRPr lang="en-US" sz="1000" dirty="0">
                        <a:solidFill>
                          <a:srgbClr val="C00000"/>
                        </a:solidFill>
                        <a:latin typeface="Times New Roman" panose="02020603050405020304" pitchFamily="18" charset="0"/>
                        <a:cs typeface="Times New Roman" panose="02020603050405020304" pitchFamily="18" charset="0"/>
                      </a:endParaRPr>
                    </a:p>
                  </a:txBody>
                  <a:tcPr marT="45718" marB="45718"/>
                </a:tc>
                <a:tc>
                  <a:txBody>
                    <a:bodyPr/>
                    <a:lstStyle/>
                    <a:p>
                      <a:endParaRPr lang="en-US" sz="1000" dirty="0">
                        <a:latin typeface="Times New Roman" panose="02020603050405020304" pitchFamily="18" charset="0"/>
                        <a:cs typeface="Times New Roman" panose="02020603050405020304" pitchFamily="18" charset="0"/>
                      </a:endParaRPr>
                    </a:p>
                  </a:txBody>
                  <a:tcPr marT="45718" marB="45718"/>
                </a:tc>
                <a:tc>
                  <a:txBody>
                    <a:bodyPr/>
                    <a:lstStyle/>
                    <a:p>
                      <a:endParaRPr lang="en-US" sz="1000" dirty="0">
                        <a:latin typeface="Times New Roman" panose="02020603050405020304" pitchFamily="18" charset="0"/>
                        <a:cs typeface="Times New Roman" panose="02020603050405020304" pitchFamily="18" charset="0"/>
                      </a:endParaRPr>
                    </a:p>
                  </a:txBody>
                  <a:tcPr marT="45718" marB="45718"/>
                </a:tc>
              </a:tr>
              <a:tr h="561079">
                <a:tc>
                  <a:txBody>
                    <a:bodyPr/>
                    <a:lstStyle/>
                    <a:p>
                      <a:r>
                        <a:rPr lang="en-US" sz="1000" b="1" dirty="0" smtClean="0">
                          <a:latin typeface="Times New Roman" panose="02020603050405020304" pitchFamily="18" charset="0"/>
                          <a:cs typeface="Times New Roman" panose="02020603050405020304" pitchFamily="18" charset="0"/>
                        </a:rPr>
                        <a:t>Identify</a:t>
                      </a:r>
                      <a:r>
                        <a:rPr lang="en-US" sz="1000" b="1" baseline="0" dirty="0" smtClean="0">
                          <a:latin typeface="Times New Roman" panose="02020603050405020304" pitchFamily="18" charset="0"/>
                          <a:cs typeface="Times New Roman" panose="02020603050405020304" pitchFamily="18" charset="0"/>
                        </a:rPr>
                        <a:t> </a:t>
                      </a:r>
                      <a:r>
                        <a:rPr lang="en-US" sz="1000" b="1" dirty="0" smtClean="0">
                          <a:latin typeface="Times New Roman" panose="02020603050405020304" pitchFamily="18" charset="0"/>
                          <a:cs typeface="Times New Roman" panose="02020603050405020304" pitchFamily="18" charset="0"/>
                        </a:rPr>
                        <a:t>new programs in human services</a:t>
                      </a:r>
                      <a:endParaRPr lang="en-US" sz="1000" b="1" dirty="0">
                        <a:latin typeface="Times New Roman" panose="02020603050405020304" pitchFamily="18" charset="0"/>
                        <a:cs typeface="Times New Roman" panose="02020603050405020304" pitchFamily="18" charset="0"/>
                      </a:endParaRPr>
                    </a:p>
                  </a:txBody>
                  <a:tcPr marT="45718" marB="45718"/>
                </a:tc>
                <a:tc>
                  <a:txBody>
                    <a:bodyPr/>
                    <a:lstStyle/>
                    <a:p>
                      <a:r>
                        <a:rPr lang="en-US" sz="1000" dirty="0" smtClean="0">
                          <a:latin typeface="Times New Roman" panose="02020603050405020304" pitchFamily="18" charset="0"/>
                          <a:cs typeface="Times New Roman" panose="02020603050405020304" pitchFamily="18" charset="0"/>
                        </a:rPr>
                        <a:t>Market analysis </a:t>
                      </a:r>
                      <a:endParaRPr lang="en-US" sz="1000" dirty="0">
                        <a:latin typeface="Times New Roman" panose="02020603050405020304" pitchFamily="18" charset="0"/>
                        <a:cs typeface="Times New Roman" panose="02020603050405020304" pitchFamily="18" charset="0"/>
                      </a:endParaRPr>
                    </a:p>
                  </a:txBody>
                  <a:tcPr marT="45718" marB="45718"/>
                </a:tc>
                <a:tc>
                  <a:txBody>
                    <a:bodyPr/>
                    <a:lstStyle/>
                    <a:p>
                      <a:r>
                        <a:rPr lang="en-US" sz="1000" dirty="0" smtClean="0">
                          <a:latin typeface="Times New Roman" panose="02020603050405020304" pitchFamily="18" charset="0"/>
                          <a:cs typeface="Times New Roman" panose="02020603050405020304" pitchFamily="18" charset="0"/>
                        </a:rPr>
                        <a:t>Target new program area based on data</a:t>
                      </a:r>
                      <a:endParaRPr lang="en-US" sz="1000" dirty="0">
                        <a:latin typeface="Times New Roman" panose="02020603050405020304" pitchFamily="18" charset="0"/>
                        <a:cs typeface="Times New Roman" panose="02020603050405020304" pitchFamily="18" charset="0"/>
                      </a:endParaRPr>
                    </a:p>
                  </a:txBody>
                  <a:tcPr marT="45718" marB="45718"/>
                </a:tc>
                <a:tc>
                  <a:txBody>
                    <a:bodyPr/>
                    <a:lstStyle/>
                    <a:p>
                      <a:r>
                        <a:rPr lang="en-US" sz="1000" dirty="0" smtClean="0">
                          <a:latin typeface="Times New Roman" panose="02020603050405020304" pitchFamily="18" charset="0"/>
                          <a:cs typeface="Times New Roman" panose="02020603050405020304" pitchFamily="18" charset="0"/>
                        </a:rPr>
                        <a:t>Develop strategic plan</a:t>
                      </a:r>
                      <a:endParaRPr lang="en-US" sz="1000" dirty="0">
                        <a:latin typeface="Times New Roman" panose="02020603050405020304" pitchFamily="18" charset="0"/>
                        <a:cs typeface="Times New Roman" panose="02020603050405020304" pitchFamily="18" charset="0"/>
                      </a:endParaRPr>
                    </a:p>
                  </a:txBody>
                  <a:tcPr marT="45718" marB="45718"/>
                </a:tc>
                <a:tc>
                  <a:txBody>
                    <a:bodyPr/>
                    <a:lstStyle/>
                    <a:p>
                      <a:r>
                        <a:rPr lang="en-US" sz="1000" dirty="0" smtClean="0">
                          <a:latin typeface="Times New Roman" panose="02020603050405020304" pitchFamily="18" charset="0"/>
                          <a:cs typeface="Times New Roman" panose="02020603050405020304" pitchFamily="18" charset="0"/>
                        </a:rPr>
                        <a:t>Fall 2014</a:t>
                      </a:r>
                      <a:endParaRPr lang="en-US" sz="1000" dirty="0">
                        <a:latin typeface="Times New Roman" panose="02020603050405020304" pitchFamily="18" charset="0"/>
                        <a:cs typeface="Times New Roman" panose="02020603050405020304" pitchFamily="18" charset="0"/>
                      </a:endParaRPr>
                    </a:p>
                  </a:txBody>
                  <a:tcPr marT="45718" marB="45718"/>
                </a:tc>
                <a:tc>
                  <a:txBody>
                    <a:bodyPr/>
                    <a:lstStyle/>
                    <a:p>
                      <a:r>
                        <a:rPr lang="en-US" sz="1000" dirty="0" smtClean="0">
                          <a:latin typeface="Times New Roman" panose="02020603050405020304" pitchFamily="18" charset="0"/>
                          <a:cs typeface="Times New Roman" panose="02020603050405020304" pitchFamily="18" charset="0"/>
                        </a:rPr>
                        <a:t>0</a:t>
                      </a:r>
                      <a:endParaRPr lang="en-US" sz="1000" dirty="0">
                        <a:latin typeface="Times New Roman" panose="02020603050405020304" pitchFamily="18" charset="0"/>
                        <a:cs typeface="Times New Roman" panose="02020603050405020304" pitchFamily="18" charset="0"/>
                      </a:endParaRPr>
                    </a:p>
                  </a:txBody>
                  <a:tcPr marT="45718" marB="45718"/>
                </a:tc>
                <a:tc>
                  <a:txBody>
                    <a:bodyPr/>
                    <a:lstStyle/>
                    <a:p>
                      <a:r>
                        <a:rPr lang="en-US" sz="1000" dirty="0" smtClean="0">
                          <a:latin typeface="Times New Roman" panose="02020603050405020304" pitchFamily="18" charset="0"/>
                          <a:cs typeface="Times New Roman" panose="02020603050405020304" pitchFamily="18" charset="0"/>
                        </a:rPr>
                        <a:t>25</a:t>
                      </a:r>
                      <a:endParaRPr lang="en-US" sz="1000" dirty="0">
                        <a:latin typeface="Times New Roman" panose="02020603050405020304" pitchFamily="18" charset="0"/>
                        <a:cs typeface="Times New Roman" panose="02020603050405020304" pitchFamily="18" charset="0"/>
                      </a:endParaRPr>
                    </a:p>
                  </a:txBody>
                  <a:tcPr marT="45718" marB="45718"/>
                </a:tc>
                <a:tc>
                  <a:txBody>
                    <a:bodyPr/>
                    <a:lstStyle/>
                    <a:p>
                      <a:r>
                        <a:rPr lang="en-US" sz="1000" dirty="0" smtClean="0">
                          <a:latin typeface="Times New Roman" panose="02020603050405020304" pitchFamily="18" charset="0"/>
                          <a:cs typeface="Times New Roman" panose="02020603050405020304" pitchFamily="18" charset="0"/>
                        </a:rPr>
                        <a:t>+25</a:t>
                      </a:r>
                    </a:p>
                    <a:p>
                      <a:r>
                        <a:rPr lang="en-US" sz="1000" dirty="0" smtClean="0">
                          <a:latin typeface="Times New Roman" panose="02020603050405020304" pitchFamily="18" charset="0"/>
                          <a:cs typeface="Times New Roman" panose="02020603050405020304" pitchFamily="18" charset="0"/>
                        </a:rPr>
                        <a:t>50</a:t>
                      </a:r>
                      <a:endParaRPr lang="en-US" sz="1000" dirty="0">
                        <a:latin typeface="Times New Roman" panose="02020603050405020304" pitchFamily="18" charset="0"/>
                        <a:cs typeface="Times New Roman" panose="02020603050405020304" pitchFamily="18" charset="0"/>
                      </a:endParaRPr>
                    </a:p>
                  </a:txBody>
                  <a:tcPr marT="45718" marB="45718"/>
                </a:tc>
                <a:tc>
                  <a:txBody>
                    <a:bodyPr/>
                    <a:lstStyle/>
                    <a:p>
                      <a:r>
                        <a:rPr lang="en-US" sz="1000" dirty="0" smtClean="0">
                          <a:latin typeface="Times New Roman" panose="02020603050405020304" pitchFamily="18" charset="0"/>
                          <a:cs typeface="Times New Roman" panose="02020603050405020304" pitchFamily="18" charset="0"/>
                        </a:rPr>
                        <a:t>+50</a:t>
                      </a:r>
                    </a:p>
                    <a:p>
                      <a:r>
                        <a:rPr lang="en-US" sz="1000" dirty="0" smtClean="0">
                          <a:latin typeface="Times New Roman" panose="02020603050405020304" pitchFamily="18" charset="0"/>
                          <a:cs typeface="Times New Roman" panose="02020603050405020304" pitchFamily="18" charset="0"/>
                        </a:rPr>
                        <a:t>100</a:t>
                      </a:r>
                      <a:endParaRPr lang="en-US" sz="1000" dirty="0">
                        <a:latin typeface="Times New Roman" panose="02020603050405020304" pitchFamily="18" charset="0"/>
                        <a:cs typeface="Times New Roman" panose="02020603050405020304" pitchFamily="18" charset="0"/>
                      </a:endParaRPr>
                    </a:p>
                  </a:txBody>
                  <a:tcPr marT="45718" marB="45718"/>
                </a:tc>
              </a:tr>
              <a:tr h="872789">
                <a:tc>
                  <a:txBody>
                    <a:bodyPr/>
                    <a:lstStyle/>
                    <a:p>
                      <a:r>
                        <a:rPr lang="en-US" sz="1000" b="1" baseline="0" dirty="0" smtClean="0">
                          <a:latin typeface="Times New Roman" panose="02020603050405020304" pitchFamily="18" charset="0"/>
                          <a:cs typeface="Times New Roman" panose="02020603050405020304" pitchFamily="18" charset="0"/>
                        </a:rPr>
                        <a:t>Continuing Education Program</a:t>
                      </a:r>
                      <a:endParaRPr lang="en-US" sz="1000" b="1" dirty="0">
                        <a:latin typeface="Times New Roman" panose="02020603050405020304" pitchFamily="18" charset="0"/>
                        <a:cs typeface="Times New Roman" panose="02020603050405020304" pitchFamily="18" charset="0"/>
                      </a:endParaRPr>
                    </a:p>
                  </a:txBody>
                  <a:tcPr marT="45718" marB="45718"/>
                </a:tc>
                <a:tc>
                  <a:txBody>
                    <a:bodyPr/>
                    <a:lstStyle/>
                    <a:p>
                      <a:r>
                        <a:rPr lang="en-US" sz="1000" dirty="0" smtClean="0">
                          <a:latin typeface="Times New Roman" panose="02020603050405020304" pitchFamily="18" charset="0"/>
                          <a:cs typeface="Times New Roman" panose="02020603050405020304" pitchFamily="18" charset="0"/>
                        </a:rPr>
                        <a:t>Market</a:t>
                      </a:r>
                      <a:r>
                        <a:rPr lang="en-US" sz="1000" baseline="0" dirty="0" smtClean="0">
                          <a:latin typeface="Times New Roman" panose="02020603050405020304" pitchFamily="18" charset="0"/>
                          <a:cs typeface="Times New Roman" panose="02020603050405020304" pitchFamily="18" charset="0"/>
                        </a:rPr>
                        <a:t> analysis of existing program and future potential </a:t>
                      </a:r>
                      <a:endParaRPr lang="en-US" sz="1000" dirty="0">
                        <a:latin typeface="Times New Roman" panose="02020603050405020304" pitchFamily="18" charset="0"/>
                        <a:cs typeface="Times New Roman" panose="02020603050405020304" pitchFamily="18" charset="0"/>
                      </a:endParaRPr>
                    </a:p>
                  </a:txBody>
                  <a:tcPr marT="45718" marB="45718"/>
                </a:tc>
                <a:tc>
                  <a:txBody>
                    <a:bodyPr/>
                    <a:lstStyle/>
                    <a:p>
                      <a:r>
                        <a:rPr lang="en-US" sz="1000" dirty="0" smtClean="0">
                          <a:latin typeface="Times New Roman" panose="02020603050405020304" pitchFamily="18" charset="0"/>
                          <a:cs typeface="Times New Roman" panose="02020603050405020304" pitchFamily="18" charset="0"/>
                        </a:rPr>
                        <a:t>Target new areas of opportunity</a:t>
                      </a:r>
                      <a:r>
                        <a:rPr lang="en-US" sz="1000" baseline="0" dirty="0" smtClean="0">
                          <a:latin typeface="Times New Roman" panose="02020603050405020304" pitchFamily="18" charset="0"/>
                          <a:cs typeface="Times New Roman" panose="02020603050405020304" pitchFamily="18" charset="0"/>
                        </a:rPr>
                        <a:t> </a:t>
                      </a:r>
                      <a:endParaRPr lang="en-US" sz="1000" dirty="0">
                        <a:latin typeface="Times New Roman" panose="02020603050405020304" pitchFamily="18" charset="0"/>
                        <a:cs typeface="Times New Roman" panose="02020603050405020304" pitchFamily="18" charset="0"/>
                      </a:endParaRPr>
                    </a:p>
                  </a:txBody>
                  <a:tcPr marT="45718" marB="45718"/>
                </a:tc>
                <a:tc>
                  <a:txBody>
                    <a:bodyPr/>
                    <a:lstStyle/>
                    <a:p>
                      <a:r>
                        <a:rPr lang="en-US" sz="1000" dirty="0" smtClean="0">
                          <a:latin typeface="Times New Roman" panose="02020603050405020304" pitchFamily="18" charset="0"/>
                          <a:cs typeface="Times New Roman" panose="02020603050405020304" pitchFamily="18" charset="0"/>
                        </a:rPr>
                        <a:t>Develop strategic</a:t>
                      </a:r>
                      <a:r>
                        <a:rPr lang="en-US" sz="1000" baseline="0" dirty="0" smtClean="0">
                          <a:latin typeface="Times New Roman" panose="02020603050405020304" pitchFamily="18" charset="0"/>
                          <a:cs typeface="Times New Roman" panose="02020603050405020304" pitchFamily="18" charset="0"/>
                        </a:rPr>
                        <a:t> plan</a:t>
                      </a:r>
                      <a:endParaRPr lang="en-US" sz="1000" dirty="0">
                        <a:latin typeface="Times New Roman" panose="02020603050405020304" pitchFamily="18" charset="0"/>
                        <a:cs typeface="Times New Roman" panose="02020603050405020304" pitchFamily="18" charset="0"/>
                      </a:endParaRPr>
                    </a:p>
                  </a:txBody>
                  <a:tcPr marT="45718" marB="45718"/>
                </a:tc>
                <a:tc>
                  <a:txBody>
                    <a:bodyPr/>
                    <a:lstStyle/>
                    <a:p>
                      <a:r>
                        <a:rPr lang="en-US" sz="1000" dirty="0" smtClean="0">
                          <a:latin typeface="Times New Roman" panose="02020603050405020304" pitchFamily="18" charset="0"/>
                          <a:cs typeface="Times New Roman" panose="02020603050405020304" pitchFamily="18" charset="0"/>
                        </a:rPr>
                        <a:t>Spring 2014</a:t>
                      </a:r>
                      <a:endParaRPr lang="en-US" sz="1000" dirty="0">
                        <a:latin typeface="Times New Roman" panose="02020603050405020304" pitchFamily="18" charset="0"/>
                        <a:cs typeface="Times New Roman" panose="02020603050405020304" pitchFamily="18" charset="0"/>
                      </a:endParaRPr>
                    </a:p>
                  </a:txBody>
                  <a:tcPr marT="45718" marB="45718"/>
                </a:tc>
                <a:tc>
                  <a:txBody>
                    <a:bodyPr/>
                    <a:lstStyle/>
                    <a:p>
                      <a:r>
                        <a:rPr lang="en-US" sz="1000" dirty="0" smtClean="0">
                          <a:latin typeface="Times New Roman" panose="02020603050405020304" pitchFamily="18" charset="0"/>
                          <a:cs typeface="Times New Roman" panose="02020603050405020304" pitchFamily="18" charset="0"/>
                        </a:rPr>
                        <a:t>2,642</a:t>
                      </a:r>
                      <a:endParaRPr lang="en-US" sz="1000" dirty="0">
                        <a:latin typeface="Times New Roman" panose="02020603050405020304" pitchFamily="18" charset="0"/>
                        <a:cs typeface="Times New Roman" panose="02020603050405020304" pitchFamily="18" charset="0"/>
                      </a:endParaRPr>
                    </a:p>
                  </a:txBody>
                  <a:tcPr marT="45718" marB="45718"/>
                </a:tc>
                <a:tc>
                  <a:txBody>
                    <a:bodyPr/>
                    <a:lstStyle/>
                    <a:p>
                      <a:r>
                        <a:rPr lang="en-US" sz="1000" dirty="0" smtClean="0">
                          <a:latin typeface="Times New Roman" panose="02020603050405020304" pitchFamily="18" charset="0"/>
                          <a:cs typeface="Times New Roman" panose="02020603050405020304" pitchFamily="18" charset="0"/>
                        </a:rPr>
                        <a:t>1,000</a:t>
                      </a:r>
                    </a:p>
                    <a:p>
                      <a:r>
                        <a:rPr lang="en-US" sz="1000" dirty="0" smtClean="0">
                          <a:latin typeface="Times New Roman" panose="02020603050405020304" pitchFamily="18" charset="0"/>
                          <a:cs typeface="Times New Roman" panose="02020603050405020304" pitchFamily="18" charset="0"/>
                        </a:rPr>
                        <a:t>3,642</a:t>
                      </a:r>
                      <a:endParaRPr lang="en-US" sz="1000" dirty="0">
                        <a:latin typeface="Times New Roman" panose="02020603050405020304" pitchFamily="18" charset="0"/>
                        <a:cs typeface="Times New Roman" panose="02020603050405020304" pitchFamily="18" charset="0"/>
                      </a:endParaRPr>
                    </a:p>
                  </a:txBody>
                  <a:tcPr marT="45718" marB="45718"/>
                </a:tc>
                <a:tc>
                  <a:txBody>
                    <a:bodyPr/>
                    <a:lstStyle/>
                    <a:p>
                      <a:r>
                        <a:rPr lang="en-US" sz="1000" dirty="0" smtClean="0">
                          <a:latin typeface="Times New Roman" panose="02020603050405020304" pitchFamily="18" charset="0"/>
                          <a:cs typeface="Times New Roman" panose="02020603050405020304" pitchFamily="18" charset="0"/>
                        </a:rPr>
                        <a:t>1,150</a:t>
                      </a:r>
                    </a:p>
                    <a:p>
                      <a:r>
                        <a:rPr lang="en-US" sz="1000" dirty="0" smtClean="0">
                          <a:latin typeface="Times New Roman" panose="02020603050405020304" pitchFamily="18" charset="0"/>
                          <a:cs typeface="Times New Roman" panose="02020603050405020304" pitchFamily="18" charset="0"/>
                        </a:rPr>
                        <a:t>4,792</a:t>
                      </a:r>
                      <a:endParaRPr lang="en-US" sz="1000" dirty="0">
                        <a:latin typeface="Times New Roman" panose="02020603050405020304" pitchFamily="18" charset="0"/>
                        <a:cs typeface="Times New Roman" panose="02020603050405020304" pitchFamily="18" charset="0"/>
                      </a:endParaRPr>
                    </a:p>
                  </a:txBody>
                  <a:tcPr marT="45718" marB="45718"/>
                </a:tc>
                <a:tc>
                  <a:txBody>
                    <a:bodyPr/>
                    <a:lstStyle/>
                    <a:p>
                      <a:r>
                        <a:rPr lang="en-US" sz="1000" dirty="0" smtClean="0">
                          <a:latin typeface="Times New Roman" panose="02020603050405020304" pitchFamily="18" charset="0"/>
                          <a:cs typeface="Times New Roman" panose="02020603050405020304" pitchFamily="18" charset="0"/>
                        </a:rPr>
                        <a:t>1,000</a:t>
                      </a:r>
                    </a:p>
                    <a:p>
                      <a:r>
                        <a:rPr lang="en-US" sz="1000" dirty="0" smtClean="0">
                          <a:latin typeface="Times New Roman" panose="02020603050405020304" pitchFamily="18" charset="0"/>
                          <a:cs typeface="Times New Roman" panose="02020603050405020304" pitchFamily="18" charset="0"/>
                        </a:rPr>
                        <a:t>5,792</a:t>
                      </a:r>
                      <a:endParaRPr lang="en-US" sz="1000" dirty="0">
                        <a:latin typeface="Times New Roman" panose="02020603050405020304" pitchFamily="18" charset="0"/>
                        <a:cs typeface="Times New Roman" panose="02020603050405020304" pitchFamily="18" charset="0"/>
                      </a:endParaRPr>
                    </a:p>
                  </a:txBody>
                  <a:tcPr marT="45718" marB="45718"/>
                </a:tc>
              </a:tr>
            </a:tbl>
          </a:graphicData>
        </a:graphic>
      </p:graphicFrame>
      <p:sp>
        <p:nvSpPr>
          <p:cNvPr id="2" name="Slide Number Placeholder 1"/>
          <p:cNvSpPr>
            <a:spLocks noGrp="1"/>
          </p:cNvSpPr>
          <p:nvPr>
            <p:ph type="sldNum" sz="quarter" idx="12"/>
          </p:nvPr>
        </p:nvSpPr>
        <p:spPr>
          <a:xfrm>
            <a:off x="6998677" y="6477000"/>
            <a:ext cx="2133600" cy="476250"/>
          </a:xfrm>
        </p:spPr>
        <p:txBody>
          <a:bodyPr/>
          <a:lstStyle/>
          <a:p>
            <a:pPr>
              <a:defRPr/>
            </a:pPr>
            <a:fld id="{3CA321A5-D7C5-4E13-A36F-207A9E1CFCBC}" type="slidenum">
              <a:rPr lang="en-US" smtClean="0">
                <a:solidFill>
                  <a:srgbClr val="000000"/>
                </a:solidFill>
              </a:rPr>
              <a:pPr>
                <a:defRPr/>
              </a:pPr>
              <a:t>19</a:t>
            </a:fld>
            <a:endParaRPr lang="en-US" dirty="0">
              <a:solidFill>
                <a:srgbClr val="0000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1"/>
          </p:nvPr>
        </p:nvSpPr>
        <p:spPr>
          <a:xfrm>
            <a:off x="304800" y="152400"/>
            <a:ext cx="4191000" cy="5973763"/>
          </a:xfrm>
        </p:spPr>
        <p:txBody>
          <a:bodyPr/>
          <a:lstStyle/>
          <a:p>
            <a:pPr marL="0" indent="0">
              <a:buNone/>
            </a:pPr>
            <a:endParaRPr lang="en-US" sz="1400" b="1" i="1" dirty="0" smtClean="0"/>
          </a:p>
          <a:p>
            <a:pPr marL="0" indent="0">
              <a:buNone/>
            </a:pPr>
            <a:endParaRPr lang="en-US" sz="1400" b="1" i="1" dirty="0"/>
          </a:p>
          <a:p>
            <a:pPr marL="0" indent="0">
              <a:buNone/>
            </a:pPr>
            <a:endParaRPr lang="en-US" sz="1400" b="1" i="1" dirty="0" smtClean="0"/>
          </a:p>
          <a:p>
            <a:pPr marL="0" indent="0">
              <a:buNone/>
            </a:pPr>
            <a:endParaRPr lang="en-US" sz="1400" b="1" i="1" dirty="0"/>
          </a:p>
          <a:p>
            <a:pPr marL="0" indent="0">
              <a:buNone/>
            </a:pPr>
            <a:r>
              <a:rPr lang="en-US" sz="1400" b="1" i="1" dirty="0" smtClean="0"/>
              <a:t>INTRODUCTION</a:t>
            </a:r>
          </a:p>
          <a:p>
            <a:pPr marL="0" indent="0">
              <a:buNone/>
            </a:pPr>
            <a:endParaRPr lang="en-US" sz="1400" i="1" dirty="0"/>
          </a:p>
          <a:p>
            <a:pPr marL="0" indent="0" algn="just">
              <a:buNone/>
            </a:pPr>
            <a:r>
              <a:rPr lang="en-US" sz="1400" i="1" dirty="0" smtClean="0"/>
              <a:t>Envision Trinity 2020</a:t>
            </a:r>
            <a:r>
              <a:rPr lang="en-US" sz="1400" dirty="0" smtClean="0"/>
              <a:t> establishes the framework for institutional, operational and programmatic strategies to fulfill Trinity’s strategic goals.  This plan emanates from Trinity’s mission and vision to sustain Trinity as a global model for the education of students, particularly women and men in urban centers, who seek to become leaders for change in their families, workplaces and communities.</a:t>
            </a:r>
          </a:p>
          <a:p>
            <a:pPr marL="0" indent="0" algn="just">
              <a:buNone/>
            </a:pPr>
            <a:endParaRPr lang="en-US" sz="1400" dirty="0"/>
          </a:p>
          <a:p>
            <a:pPr marL="0" indent="0" algn="just">
              <a:buNone/>
            </a:pPr>
            <a:r>
              <a:rPr lang="en-US" sz="1400" dirty="0" smtClean="0"/>
              <a:t>This strategic plan continues the threads established in Trinity’s prior strategic plans from </a:t>
            </a:r>
            <a:r>
              <a:rPr lang="en-US" sz="1400" i="1" dirty="0" smtClean="0"/>
              <a:t>Toward Trinity 2000 (1992-1999), Beyond Trinity 2000 (2000-2006), </a:t>
            </a:r>
            <a:r>
              <a:rPr lang="en-US" sz="1400" dirty="0" smtClean="0"/>
              <a:t>and </a:t>
            </a:r>
            <a:r>
              <a:rPr lang="en-US" sz="1400" i="1" dirty="0" smtClean="0"/>
              <a:t>Achieving Trinity 2010 (2007 – 2013).  </a:t>
            </a:r>
          </a:p>
          <a:p>
            <a:pPr marL="0" indent="0" algn="just">
              <a:buNone/>
            </a:pPr>
            <a:endParaRPr lang="en-US" sz="1400" i="1" dirty="0"/>
          </a:p>
          <a:p>
            <a:pPr marL="0" indent="0" algn="just">
              <a:buNone/>
            </a:pPr>
            <a:r>
              <a:rPr lang="en-US" sz="1400" dirty="0" smtClean="0"/>
              <a:t>Continuing the same format as the prior plans, </a:t>
            </a:r>
            <a:r>
              <a:rPr lang="en-US" sz="1400" i="1" dirty="0" smtClean="0"/>
              <a:t>Envision Trinity 2020 </a:t>
            </a:r>
            <a:r>
              <a:rPr lang="en-US" sz="1400" dirty="0" smtClean="0"/>
              <a:t>establishes new measurable goals and clear benchmarks for achievement of the goals.  Each goal includes a statement of baseline measurements in the Year 2013 and establishes annual progress goals and ultimate strategic goal targets for 2020.</a:t>
            </a:r>
          </a:p>
          <a:p>
            <a:pPr marL="0" indent="0" algn="just">
              <a:buNone/>
            </a:pPr>
            <a:endParaRPr lang="en-US" sz="1400" dirty="0"/>
          </a:p>
          <a:p>
            <a:pPr marL="0" indent="0">
              <a:buNone/>
            </a:pPr>
            <a:endParaRPr lang="en-US" sz="1400" dirty="0" smtClean="0"/>
          </a:p>
          <a:p>
            <a:pPr marL="0" indent="0">
              <a:buNone/>
            </a:pPr>
            <a:endParaRPr lang="en-US" sz="1400" dirty="0"/>
          </a:p>
          <a:p>
            <a:pPr marL="0" indent="0">
              <a:buNone/>
            </a:pPr>
            <a:endParaRPr lang="en-US" sz="1400" dirty="0"/>
          </a:p>
        </p:txBody>
      </p:sp>
      <p:sp>
        <p:nvSpPr>
          <p:cNvPr id="7" name="Content Placeholder 6"/>
          <p:cNvSpPr>
            <a:spLocks noGrp="1"/>
          </p:cNvSpPr>
          <p:nvPr>
            <p:ph sz="half" idx="2"/>
          </p:nvPr>
        </p:nvSpPr>
        <p:spPr>
          <a:xfrm>
            <a:off x="4648200" y="228600"/>
            <a:ext cx="4038600" cy="5897563"/>
          </a:xfrm>
        </p:spPr>
        <p:txBody>
          <a:bodyPr/>
          <a:lstStyle/>
          <a:p>
            <a:pPr marL="0" indent="0">
              <a:buNone/>
            </a:pPr>
            <a:r>
              <a:rPr lang="en-US" sz="1200" b="1" i="1" dirty="0" smtClean="0"/>
              <a:t>BY THE YEAR 2020 TRINITY WILL:</a:t>
            </a:r>
          </a:p>
          <a:p>
            <a:pPr marL="0" indent="0">
              <a:buNone/>
            </a:pPr>
            <a:endParaRPr lang="en-US" sz="1200" b="1" i="1" dirty="0" smtClean="0"/>
          </a:p>
          <a:p>
            <a:pPr algn="just"/>
            <a:r>
              <a:rPr lang="en-US" sz="1200" dirty="0" smtClean="0"/>
              <a:t>Enroll 3500 students in all units and programs</a:t>
            </a:r>
          </a:p>
          <a:p>
            <a:pPr algn="just"/>
            <a:r>
              <a:rPr lang="en-US" sz="1200" dirty="0" smtClean="0"/>
              <a:t>Meet or exceed financial benchmarks</a:t>
            </a:r>
          </a:p>
          <a:p>
            <a:pPr algn="just"/>
            <a:r>
              <a:rPr lang="en-US" sz="1200" dirty="0" smtClean="0"/>
              <a:t>Offer fully enrolled programs in each  academic unit that meet or exceed contemporary academic and professional standards for outcomes, delivered in all contemporary formats and meeting benchmarks for retention and completion</a:t>
            </a:r>
          </a:p>
          <a:p>
            <a:pPr algn="just"/>
            <a:r>
              <a:rPr lang="en-US" sz="1200" dirty="0" smtClean="0"/>
              <a:t>Sustain a fully digital and virtual campus with pervasive portable technologies facilitating delivery of instruction and services across all units and departments, reaching students and graduates worldwide</a:t>
            </a:r>
          </a:p>
          <a:p>
            <a:pPr algn="just"/>
            <a:r>
              <a:rPr lang="en-US" sz="1200" dirty="0" smtClean="0"/>
              <a:t>Employ a body of faculty and staff of the size and capacity necessary to deliver the quality and scope of programs and services</a:t>
            </a:r>
          </a:p>
          <a:p>
            <a:pPr algn="just"/>
            <a:r>
              <a:rPr lang="en-US" sz="1200" dirty="0" smtClean="0"/>
              <a:t>Have an administrative structure, leadership and management capacity sufficient to ensure effective delivery of Trinity’s programs and services</a:t>
            </a:r>
          </a:p>
          <a:p>
            <a:pPr algn="just"/>
            <a:r>
              <a:rPr lang="en-US" sz="1200" dirty="0" smtClean="0"/>
              <a:t>Create and manage a body of intellectual and informational resources adequate to support the academic enterprise and that also contribute significantly to the advancement of knowledge in the respective disciplines</a:t>
            </a:r>
          </a:p>
          <a:p>
            <a:pPr algn="just"/>
            <a:r>
              <a:rPr lang="en-US" sz="1200" dirty="0" smtClean="0"/>
              <a:t>Be a national model for exceptional services to students and the larger community</a:t>
            </a:r>
          </a:p>
          <a:p>
            <a:pPr algn="just"/>
            <a:r>
              <a:rPr lang="en-US" sz="1200" dirty="0" smtClean="0"/>
              <a:t>Meet or exceed external standards for quality and outcomes</a:t>
            </a:r>
          </a:p>
          <a:p>
            <a:pPr algn="just"/>
            <a:r>
              <a:rPr lang="en-US" sz="1200" dirty="0" smtClean="0"/>
              <a:t>Operate in a new academic center, upgraded Main Hall and residential facilities, and have a plan in place for library redevelopment</a:t>
            </a:r>
          </a:p>
          <a:p>
            <a:pPr algn="just"/>
            <a:endParaRPr lang="en-US" sz="1200" dirty="0" smtClean="0"/>
          </a:p>
          <a:p>
            <a:pPr algn="just"/>
            <a:endParaRPr lang="en-US" sz="1600" dirty="0" smtClean="0"/>
          </a:p>
          <a:p>
            <a:endParaRPr lang="en-US" sz="1600" dirty="0"/>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57400" y="304800"/>
            <a:ext cx="758952" cy="947928"/>
          </a:xfrm>
          <a:prstGeom prst="rect">
            <a:avLst/>
          </a:prstGeom>
        </p:spPr>
      </p:pic>
      <p:sp>
        <p:nvSpPr>
          <p:cNvPr id="2" name="Slide Number Placeholder 1"/>
          <p:cNvSpPr>
            <a:spLocks noGrp="1"/>
          </p:cNvSpPr>
          <p:nvPr>
            <p:ph type="sldNum" sz="quarter" idx="12"/>
          </p:nvPr>
        </p:nvSpPr>
        <p:spPr/>
        <p:txBody>
          <a:bodyPr/>
          <a:lstStyle/>
          <a:p>
            <a:fld id="{D6221F0F-E1DB-4A2C-9BB5-3A4B5E2A9031}" type="slidenum">
              <a:rPr lang="en-US" smtClean="0">
                <a:solidFill>
                  <a:srgbClr val="000000"/>
                </a:solidFill>
              </a:rPr>
              <a:pPr/>
              <a:t>2</a:t>
            </a:fld>
            <a:endParaRPr lang="en-US">
              <a:solidFill>
                <a:srgbClr val="000000"/>
              </a:solidFill>
            </a:endParaRPr>
          </a:p>
        </p:txBody>
      </p:sp>
    </p:spTree>
    <p:extLst>
      <p:ext uri="{BB962C8B-B14F-4D97-AF65-F5344CB8AC3E}">
        <p14:creationId xmlns:p14="http://schemas.microsoft.com/office/powerpoint/2010/main" val="226154475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274638"/>
            <a:ext cx="8229600" cy="639762"/>
          </a:xfrm>
          <a:ln>
            <a:solidFill>
              <a:schemeClr val="tx1"/>
            </a:solidFill>
            <a:miter lim="800000"/>
            <a:headEnd/>
            <a:tailEnd/>
          </a:ln>
        </p:spPr>
        <p:txBody>
          <a:bodyPr/>
          <a:lstStyle/>
          <a:p>
            <a:r>
              <a:rPr lang="en-US" sz="3200"/>
              <a:t>Strategic Goal 3: Program Development</a:t>
            </a:r>
          </a:p>
        </p:txBody>
      </p:sp>
      <p:sp>
        <p:nvSpPr>
          <p:cNvPr id="19459" name="Rectangle 3"/>
          <p:cNvSpPr>
            <a:spLocks noGrp="1" noChangeArrowheads="1"/>
          </p:cNvSpPr>
          <p:nvPr>
            <p:ph type="body" sz="half" idx="1"/>
          </p:nvPr>
        </p:nvSpPr>
        <p:spPr>
          <a:xfrm>
            <a:off x="457200" y="1066800"/>
            <a:ext cx="4038600" cy="5562600"/>
          </a:xfrm>
          <a:ln>
            <a:solidFill>
              <a:schemeClr val="tx1"/>
            </a:solidFill>
            <a:miter lim="800000"/>
            <a:headEnd/>
            <a:tailEnd/>
          </a:ln>
        </p:spPr>
        <p:txBody>
          <a:bodyPr/>
          <a:lstStyle/>
          <a:p>
            <a:pPr>
              <a:lnSpc>
                <a:spcPct val="80000"/>
              </a:lnSpc>
              <a:buFontTx/>
              <a:buNone/>
            </a:pPr>
            <a:endParaRPr lang="en-US" sz="1200" b="1" i="1" u="sng" dirty="0" smtClean="0"/>
          </a:p>
          <a:p>
            <a:pPr>
              <a:lnSpc>
                <a:spcPct val="80000"/>
              </a:lnSpc>
              <a:buFontTx/>
              <a:buNone/>
            </a:pPr>
            <a:r>
              <a:rPr lang="en-US" sz="1200" b="1" i="1" u="sng" dirty="0" smtClean="0"/>
              <a:t>ORIGINAL GOAL 2010:</a:t>
            </a:r>
          </a:p>
          <a:p>
            <a:pPr>
              <a:lnSpc>
                <a:spcPct val="80000"/>
              </a:lnSpc>
              <a:buFontTx/>
              <a:buNone/>
            </a:pPr>
            <a:endParaRPr lang="en-US" sz="1200" b="1" i="1" u="sng" dirty="0"/>
          </a:p>
          <a:p>
            <a:pPr>
              <a:lnSpc>
                <a:spcPct val="80000"/>
              </a:lnSpc>
              <a:buFontTx/>
              <a:buNone/>
            </a:pPr>
            <a:r>
              <a:rPr lang="en-US" sz="1200" b="1" dirty="0" smtClean="0"/>
              <a:t>Original plan did not anticipate creating NHP.  We subsequently did create the unit because of the potential enrollment growth as well as the considerable academic and administrative demands of health program accreditations that require a very different kind of academic and administrative capacity from other programs.</a:t>
            </a:r>
            <a:endParaRPr lang="en-US" sz="1200" b="1" dirty="0"/>
          </a:p>
        </p:txBody>
      </p:sp>
      <p:sp>
        <p:nvSpPr>
          <p:cNvPr id="19460" name="Rectangle 4"/>
          <p:cNvSpPr>
            <a:spLocks noGrp="1" noChangeArrowheads="1"/>
          </p:cNvSpPr>
          <p:nvPr>
            <p:ph type="body" sz="half" idx="2"/>
          </p:nvPr>
        </p:nvSpPr>
        <p:spPr>
          <a:xfrm>
            <a:off x="4648200" y="1066800"/>
            <a:ext cx="4038600" cy="5562600"/>
          </a:xfrm>
          <a:ln>
            <a:solidFill>
              <a:schemeClr val="tx1"/>
            </a:solidFill>
            <a:miter lim="800000"/>
            <a:headEnd/>
            <a:tailEnd/>
          </a:ln>
        </p:spPr>
        <p:txBody>
          <a:bodyPr/>
          <a:lstStyle/>
          <a:p>
            <a:pPr>
              <a:lnSpc>
                <a:spcPct val="80000"/>
              </a:lnSpc>
              <a:buFontTx/>
              <a:buNone/>
            </a:pPr>
            <a:r>
              <a:rPr lang="en-US" sz="1600" b="1" i="1" u="sng" dirty="0" smtClean="0">
                <a:solidFill>
                  <a:srgbClr val="00B0F0"/>
                </a:solidFill>
              </a:rPr>
              <a:t>New Goal:</a:t>
            </a:r>
            <a:r>
              <a:rPr lang="en-US" sz="1600" b="1" dirty="0"/>
              <a:t>	</a:t>
            </a:r>
          </a:p>
          <a:p>
            <a:pPr>
              <a:lnSpc>
                <a:spcPct val="80000"/>
              </a:lnSpc>
              <a:buFontTx/>
              <a:buNone/>
            </a:pPr>
            <a:endParaRPr lang="en-US" sz="1600" dirty="0" smtClean="0"/>
          </a:p>
          <a:p>
            <a:pPr>
              <a:lnSpc>
                <a:spcPct val="80000"/>
              </a:lnSpc>
              <a:buFontTx/>
              <a:buNone/>
            </a:pPr>
            <a:endParaRPr lang="en-US" sz="1600" dirty="0"/>
          </a:p>
          <a:p>
            <a:pPr>
              <a:lnSpc>
                <a:spcPct val="80000"/>
              </a:lnSpc>
              <a:buFontTx/>
              <a:buNone/>
            </a:pPr>
            <a:r>
              <a:rPr lang="en-US" sz="1600" b="1" u="sng" dirty="0" smtClean="0"/>
              <a:t>School </a:t>
            </a:r>
            <a:r>
              <a:rPr lang="en-US" sz="1600" b="1" u="sng" dirty="0"/>
              <a:t>of Nursing and Health Professions:</a:t>
            </a:r>
          </a:p>
          <a:p>
            <a:pPr>
              <a:lnSpc>
                <a:spcPct val="80000"/>
              </a:lnSpc>
              <a:buFontTx/>
              <a:buNone/>
            </a:pPr>
            <a:endParaRPr lang="en-US" sz="1600" dirty="0"/>
          </a:p>
          <a:p>
            <a:pPr>
              <a:lnSpc>
                <a:spcPct val="80000"/>
              </a:lnSpc>
              <a:buFontTx/>
              <a:buNone/>
            </a:pPr>
            <a:r>
              <a:rPr lang="en-US" sz="1600" dirty="0"/>
              <a:t>	</a:t>
            </a:r>
            <a:r>
              <a:rPr lang="en-US" sz="1600" dirty="0" smtClean="0"/>
              <a:t>a</a:t>
            </a:r>
            <a:r>
              <a:rPr lang="en-US" sz="1600" dirty="0"/>
              <a:t>) Improving NCLEX performance in </a:t>
            </a:r>
            <a:r>
              <a:rPr lang="en-US" sz="1600" dirty="0" err="1"/>
              <a:t>prelicensure</a:t>
            </a:r>
            <a:r>
              <a:rPr lang="en-US" sz="1600" dirty="0"/>
              <a:t> program</a:t>
            </a:r>
          </a:p>
          <a:p>
            <a:pPr>
              <a:lnSpc>
                <a:spcPct val="80000"/>
              </a:lnSpc>
              <a:buFontTx/>
              <a:buNone/>
            </a:pPr>
            <a:endParaRPr lang="en-US" sz="1600" dirty="0"/>
          </a:p>
          <a:p>
            <a:pPr>
              <a:lnSpc>
                <a:spcPct val="80000"/>
              </a:lnSpc>
              <a:buFontTx/>
              <a:buNone/>
            </a:pPr>
            <a:r>
              <a:rPr lang="en-US" sz="1600" dirty="0"/>
              <a:t>	</a:t>
            </a:r>
            <a:r>
              <a:rPr lang="en-US" sz="1600" dirty="0" smtClean="0"/>
              <a:t>b</a:t>
            </a:r>
            <a:r>
              <a:rPr lang="en-US" sz="1600" dirty="0"/>
              <a:t>) Expanding RN-BSN partnerships</a:t>
            </a:r>
          </a:p>
          <a:p>
            <a:pPr>
              <a:lnSpc>
                <a:spcPct val="80000"/>
              </a:lnSpc>
              <a:buFontTx/>
              <a:buNone/>
            </a:pPr>
            <a:endParaRPr lang="en-US" sz="1600" dirty="0"/>
          </a:p>
          <a:p>
            <a:pPr>
              <a:lnSpc>
                <a:spcPct val="80000"/>
              </a:lnSpc>
              <a:buFontTx/>
              <a:buNone/>
            </a:pPr>
            <a:r>
              <a:rPr lang="en-US" sz="1600" dirty="0"/>
              <a:t>	</a:t>
            </a:r>
            <a:r>
              <a:rPr lang="en-US" sz="1600" dirty="0" smtClean="0"/>
              <a:t>c</a:t>
            </a:r>
            <a:r>
              <a:rPr lang="en-US" sz="1600" dirty="0"/>
              <a:t>) MSN</a:t>
            </a:r>
          </a:p>
          <a:p>
            <a:pPr>
              <a:lnSpc>
                <a:spcPct val="80000"/>
              </a:lnSpc>
              <a:buFontTx/>
              <a:buNone/>
            </a:pPr>
            <a:endParaRPr lang="en-US" sz="1600" dirty="0"/>
          </a:p>
          <a:p>
            <a:pPr>
              <a:lnSpc>
                <a:spcPct val="80000"/>
              </a:lnSpc>
              <a:buFontTx/>
              <a:buNone/>
            </a:pPr>
            <a:r>
              <a:rPr lang="en-US" sz="1600" dirty="0"/>
              <a:t>	</a:t>
            </a:r>
            <a:r>
              <a:rPr lang="en-US" sz="1600" dirty="0" smtClean="0"/>
              <a:t>d</a:t>
            </a:r>
            <a:r>
              <a:rPr lang="en-US" sz="1600" dirty="0"/>
              <a:t>) Occupational Therapy OTA and MSN build-out</a:t>
            </a:r>
          </a:p>
          <a:p>
            <a:pPr>
              <a:lnSpc>
                <a:spcPct val="80000"/>
              </a:lnSpc>
              <a:buFontTx/>
              <a:buNone/>
            </a:pPr>
            <a:endParaRPr lang="en-US" sz="1600" dirty="0"/>
          </a:p>
          <a:p>
            <a:pPr>
              <a:lnSpc>
                <a:spcPct val="80000"/>
              </a:lnSpc>
              <a:buFontTx/>
              <a:buNone/>
            </a:pPr>
            <a:r>
              <a:rPr lang="en-US" sz="1600" dirty="0"/>
              <a:t>	</a:t>
            </a:r>
            <a:r>
              <a:rPr lang="en-US" sz="1600" dirty="0" smtClean="0"/>
              <a:t>e</a:t>
            </a:r>
            <a:r>
              <a:rPr lang="en-US" sz="1600" dirty="0"/>
              <a:t>) Online opportunities</a:t>
            </a:r>
          </a:p>
          <a:p>
            <a:pPr>
              <a:lnSpc>
                <a:spcPct val="80000"/>
              </a:lnSpc>
              <a:buFontTx/>
              <a:buNone/>
            </a:pPr>
            <a:endParaRPr lang="en-US" sz="1600" dirty="0"/>
          </a:p>
          <a:p>
            <a:pPr>
              <a:lnSpc>
                <a:spcPct val="80000"/>
              </a:lnSpc>
              <a:buFontTx/>
              <a:buNone/>
            </a:pPr>
            <a:r>
              <a:rPr lang="en-US" sz="1600" dirty="0"/>
              <a:t>	</a:t>
            </a:r>
            <a:r>
              <a:rPr lang="en-US" sz="1600" dirty="0" smtClean="0"/>
              <a:t>f</a:t>
            </a:r>
            <a:r>
              <a:rPr lang="en-US" sz="1600" dirty="0"/>
              <a:t>) Other Allied Health</a:t>
            </a:r>
          </a:p>
          <a:p>
            <a:pPr>
              <a:lnSpc>
                <a:spcPct val="80000"/>
              </a:lnSpc>
              <a:buFontTx/>
              <a:buNone/>
            </a:pPr>
            <a:endParaRPr lang="en-US" sz="1600" i="1" u="sng" dirty="0"/>
          </a:p>
        </p:txBody>
      </p:sp>
      <p:sp>
        <p:nvSpPr>
          <p:cNvPr id="3" name="Slide Number Placeholder 2"/>
          <p:cNvSpPr>
            <a:spLocks noGrp="1"/>
          </p:cNvSpPr>
          <p:nvPr>
            <p:ph type="sldNum" sz="quarter" idx="12"/>
          </p:nvPr>
        </p:nvSpPr>
        <p:spPr/>
        <p:txBody>
          <a:bodyPr/>
          <a:lstStyle/>
          <a:p>
            <a:fld id="{D6221F0F-E1DB-4A2C-9BB5-3A4B5E2A9031}" type="slidenum">
              <a:rPr lang="en-US" smtClean="0">
                <a:solidFill>
                  <a:srgbClr val="000000"/>
                </a:solidFill>
              </a:rPr>
              <a:pPr/>
              <a:t>20</a:t>
            </a:fld>
            <a:endParaRPr lang="en-US">
              <a:solidFill>
                <a:srgbClr val="000000"/>
              </a:solidFill>
            </a:endParaRPr>
          </a:p>
        </p:txBody>
      </p:sp>
    </p:spTree>
    <p:extLst>
      <p:ext uri="{BB962C8B-B14F-4D97-AF65-F5344CB8AC3E}">
        <p14:creationId xmlns:p14="http://schemas.microsoft.com/office/powerpoint/2010/main" val="24317359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0" y="0"/>
          <a:ext cx="9144000" cy="6880272"/>
        </p:xfrm>
        <a:graphic>
          <a:graphicData uri="http://schemas.openxmlformats.org/drawingml/2006/table">
            <a:tbl>
              <a:tblPr/>
              <a:tblGrid>
                <a:gridCol w="1537258"/>
                <a:gridCol w="1177662"/>
                <a:gridCol w="1081527"/>
                <a:gridCol w="1502122"/>
                <a:gridCol w="781103"/>
                <a:gridCol w="1081527"/>
                <a:gridCol w="1982801"/>
              </a:tblGrid>
              <a:tr h="447494">
                <a:tc gridSpan="7">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b="1" dirty="0" smtClean="0">
                          <a:solidFill>
                            <a:schemeClr val="bg1"/>
                          </a:solidFill>
                          <a:latin typeface="Times New Roman" pitchFamily="18" charset="0"/>
                          <a:cs typeface="Times New Roman" pitchFamily="18" charset="0"/>
                        </a:rPr>
                        <a:t>Strategic</a:t>
                      </a:r>
                      <a:r>
                        <a:rPr lang="en-US" sz="1600" b="1" baseline="0" dirty="0" smtClean="0">
                          <a:solidFill>
                            <a:schemeClr val="bg1"/>
                          </a:solidFill>
                          <a:latin typeface="Times New Roman" pitchFamily="18" charset="0"/>
                          <a:cs typeface="Times New Roman" pitchFamily="18" charset="0"/>
                        </a:rPr>
                        <a:t> Innovation Initiatives:  SCHOOL OF NURSING AND HEALTH PROFESSIONS</a:t>
                      </a:r>
                      <a:endParaRPr lang="en-US" sz="1600" b="1" dirty="0" smtClean="0">
                        <a:solidFill>
                          <a:schemeClr val="bg1"/>
                        </a:solidFill>
                        <a:latin typeface="Times New Roman" pitchFamily="18" charset="0"/>
                        <a:cs typeface="Times New Roman" pitchFamily="18" charset="0"/>
                      </a:endParaRPr>
                    </a:p>
                    <a:p>
                      <a:pPr marL="0" marR="0">
                        <a:spcBef>
                          <a:spcPts val="0"/>
                        </a:spcBef>
                        <a:spcAft>
                          <a:spcPts val="0"/>
                        </a:spcAft>
                      </a:pPr>
                      <a:endParaRPr lang="en-US" sz="900" dirty="0">
                        <a:solidFill>
                          <a:srgbClr val="000000"/>
                        </a:solidFill>
                        <a:latin typeface="Times New Roman" panose="02020603050405020304" pitchFamily="18" charset="0"/>
                        <a:ea typeface="Calibri"/>
                        <a:cs typeface="Times New Roman" panose="02020603050405020304" pitchFamily="18" charset="0"/>
                      </a:endParaRPr>
                    </a:p>
                  </a:txBody>
                  <a:tcPr marL="66502" marR="66502" marT="33249" marB="33249">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92D050"/>
                    </a:solidFill>
                  </a:tcPr>
                </a:tc>
                <a:tc hMerge="1">
                  <a:txBody>
                    <a:bodyPr/>
                    <a:lstStyle/>
                    <a:p>
                      <a:pPr marL="0" marR="0">
                        <a:spcBef>
                          <a:spcPts val="0"/>
                        </a:spcBef>
                        <a:spcAft>
                          <a:spcPts val="0"/>
                        </a:spcAft>
                      </a:pPr>
                      <a:endParaRPr lang="en-US" sz="900" dirty="0">
                        <a:solidFill>
                          <a:srgbClr val="000000"/>
                        </a:solidFill>
                        <a:latin typeface="Times New Roman"/>
                        <a:ea typeface="Calibri"/>
                        <a:cs typeface="Times New Roman"/>
                      </a:endParaRPr>
                    </a:p>
                  </a:txBody>
                  <a:tcPr marL="66502" marR="66502" marT="33251" marB="33251">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92D050"/>
                    </a:solidFill>
                  </a:tcPr>
                </a:tc>
                <a:tc hMerge="1">
                  <a:txBody>
                    <a:bodyPr/>
                    <a:lstStyle/>
                    <a:p>
                      <a:pPr marL="0" marR="0">
                        <a:spcBef>
                          <a:spcPts val="0"/>
                        </a:spcBef>
                        <a:spcAft>
                          <a:spcPts val="0"/>
                        </a:spcAft>
                      </a:pPr>
                      <a:endParaRPr lang="en-US" sz="900" dirty="0">
                        <a:solidFill>
                          <a:srgbClr val="000000"/>
                        </a:solidFill>
                        <a:latin typeface="Times New Roman"/>
                        <a:ea typeface="Calibri"/>
                        <a:cs typeface="Times New Roman"/>
                      </a:endParaRPr>
                    </a:p>
                  </a:txBody>
                  <a:tcPr marL="66502" marR="66502" marT="33251" marB="33251">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92D050"/>
                    </a:solidFill>
                  </a:tcPr>
                </a:tc>
                <a:tc hMerge="1">
                  <a:txBody>
                    <a:bodyPr/>
                    <a:lstStyle/>
                    <a:p>
                      <a:pPr marL="0" marR="0">
                        <a:spcBef>
                          <a:spcPts val="0"/>
                        </a:spcBef>
                        <a:spcAft>
                          <a:spcPts val="0"/>
                        </a:spcAft>
                      </a:pPr>
                      <a:endParaRPr lang="en-US" sz="900" dirty="0">
                        <a:solidFill>
                          <a:srgbClr val="000000"/>
                        </a:solidFill>
                        <a:latin typeface="Times New Roman"/>
                        <a:ea typeface="Calibri"/>
                        <a:cs typeface="Times New Roman"/>
                      </a:endParaRPr>
                    </a:p>
                  </a:txBody>
                  <a:tcPr marL="66502" marR="66502" marT="33251" marB="33251">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92D050"/>
                    </a:solidFill>
                  </a:tcPr>
                </a:tc>
                <a:tc hMerge="1">
                  <a:txBody>
                    <a:bodyPr/>
                    <a:lstStyle/>
                    <a:p>
                      <a:pPr marL="0" marR="0">
                        <a:spcBef>
                          <a:spcPts val="0"/>
                        </a:spcBef>
                        <a:spcAft>
                          <a:spcPts val="0"/>
                        </a:spcAft>
                      </a:pPr>
                      <a:endParaRPr lang="en-US" sz="900" dirty="0">
                        <a:solidFill>
                          <a:srgbClr val="000000"/>
                        </a:solidFill>
                        <a:latin typeface="Times New Roman"/>
                        <a:ea typeface="Calibri"/>
                        <a:cs typeface="Times New Roman"/>
                      </a:endParaRPr>
                    </a:p>
                  </a:txBody>
                  <a:tcPr marL="66502" marR="66502" marT="33251" marB="33251">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hMerge="1">
                  <a:txBody>
                    <a:bodyPr/>
                    <a:lstStyle/>
                    <a:p>
                      <a:pPr marL="0" marR="0">
                        <a:spcBef>
                          <a:spcPts val="0"/>
                        </a:spcBef>
                        <a:spcAft>
                          <a:spcPts val="0"/>
                        </a:spcAft>
                      </a:pPr>
                      <a:endParaRPr lang="en-US" sz="900" dirty="0">
                        <a:solidFill>
                          <a:srgbClr val="000000"/>
                        </a:solidFill>
                        <a:latin typeface="Times New Roman"/>
                        <a:ea typeface="Calibri"/>
                        <a:cs typeface="Times New Roman"/>
                      </a:endParaRPr>
                    </a:p>
                  </a:txBody>
                  <a:tcPr marL="66502" marR="66502" marT="33251" marB="33251">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hMerge="1">
                  <a:txBody>
                    <a:bodyPr/>
                    <a:lstStyle/>
                    <a:p>
                      <a:pPr marL="0" marR="0">
                        <a:spcBef>
                          <a:spcPts val="0"/>
                        </a:spcBef>
                        <a:spcAft>
                          <a:spcPts val="0"/>
                        </a:spcAft>
                      </a:pPr>
                      <a:endParaRPr lang="en-US" sz="900" dirty="0">
                        <a:solidFill>
                          <a:srgbClr val="000000"/>
                        </a:solidFill>
                        <a:latin typeface="Times New Roman"/>
                        <a:ea typeface="Calibri"/>
                        <a:cs typeface="Times New Roman"/>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r>
              <a:tr h="1188699">
                <a:tc>
                  <a:txBody>
                    <a:bodyPr/>
                    <a:lstStyle/>
                    <a:p>
                      <a:pPr marL="0" marR="0">
                        <a:spcBef>
                          <a:spcPts val="0"/>
                        </a:spcBef>
                        <a:spcAft>
                          <a:spcPts val="0"/>
                        </a:spcAft>
                      </a:pPr>
                      <a:r>
                        <a:rPr lang="en-US" sz="800" b="1" kern="1200" dirty="0">
                          <a:solidFill>
                            <a:srgbClr val="FFFFFF"/>
                          </a:solidFill>
                          <a:latin typeface="Times New Roman" panose="02020603050405020304" pitchFamily="18" charset="0"/>
                          <a:ea typeface="Times New Roman"/>
                          <a:cs typeface="Times New Roman" panose="02020603050405020304" pitchFamily="18" charset="0"/>
                        </a:rPr>
                        <a:t>Strengthen NCLEX Performance </a:t>
                      </a:r>
                      <a:endParaRPr lang="en-US" sz="1000" b="1" dirty="0">
                        <a:solidFill>
                          <a:srgbClr val="000000"/>
                        </a:solidFill>
                        <a:latin typeface="Times New Roman" panose="02020603050405020304" pitchFamily="18" charset="0"/>
                        <a:ea typeface="Calibri"/>
                        <a:cs typeface="Times New Roman" panose="02020603050405020304" pitchFamily="18" charset="0"/>
                      </a:endParaRPr>
                    </a:p>
                  </a:txBody>
                  <a:tcPr marL="45720" marR="45720" marT="45715" marB="4571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spcBef>
                          <a:spcPts val="0"/>
                        </a:spcBef>
                        <a:spcAft>
                          <a:spcPts val="0"/>
                        </a:spcAft>
                      </a:pPr>
                      <a:r>
                        <a:rPr lang="en-US" sz="800" b="1" kern="1200" dirty="0">
                          <a:solidFill>
                            <a:srgbClr val="FFFFFF"/>
                          </a:solidFill>
                          <a:latin typeface="Times New Roman" panose="02020603050405020304" pitchFamily="18" charset="0"/>
                          <a:ea typeface="Times New Roman"/>
                          <a:cs typeface="Times New Roman" panose="02020603050405020304" pitchFamily="18" charset="0"/>
                        </a:rPr>
                        <a:t>Require ATI test materials in all courses </a:t>
                      </a:r>
                      <a:endParaRPr lang="en-US" sz="800" b="1" kern="1200" dirty="0" smtClean="0">
                        <a:solidFill>
                          <a:srgbClr val="FFFFFF"/>
                        </a:solidFill>
                        <a:latin typeface="Times New Roman" panose="02020603050405020304" pitchFamily="18" charset="0"/>
                        <a:ea typeface="Times New Roman"/>
                        <a:cs typeface="Times New Roman" panose="02020603050405020304" pitchFamily="18" charset="0"/>
                      </a:endParaRPr>
                    </a:p>
                    <a:p>
                      <a:pPr marL="0" marR="0">
                        <a:spcBef>
                          <a:spcPts val="0"/>
                        </a:spcBef>
                        <a:spcAft>
                          <a:spcPts val="0"/>
                        </a:spcAft>
                      </a:pPr>
                      <a:endParaRPr lang="en-US" sz="1000" dirty="0">
                        <a:solidFill>
                          <a:srgbClr val="000000"/>
                        </a:solidFill>
                        <a:latin typeface="Times New Roman" panose="02020603050405020304" pitchFamily="18" charset="0"/>
                        <a:ea typeface="Calibri"/>
                        <a:cs typeface="Times New Roman" panose="02020603050405020304" pitchFamily="18" charset="0"/>
                      </a:endParaRPr>
                    </a:p>
                  </a:txBody>
                  <a:tcPr marL="45720" marR="45720" marT="45715" marB="4571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92D050"/>
                    </a:solidFill>
                  </a:tcPr>
                </a:tc>
                <a:tc>
                  <a:txBody>
                    <a:bodyPr/>
                    <a:lstStyle/>
                    <a:p>
                      <a:pPr marL="0" marR="0">
                        <a:spcBef>
                          <a:spcPts val="0"/>
                        </a:spcBef>
                        <a:spcAft>
                          <a:spcPts val="0"/>
                        </a:spcAft>
                      </a:pPr>
                      <a:r>
                        <a:rPr lang="en-US" sz="800" b="1" kern="1200" dirty="0">
                          <a:solidFill>
                            <a:srgbClr val="FFFFFF"/>
                          </a:solidFill>
                          <a:latin typeface="Times New Roman" panose="02020603050405020304" pitchFamily="18" charset="0"/>
                          <a:ea typeface="Times New Roman"/>
                          <a:cs typeface="Times New Roman" panose="02020603050405020304" pitchFamily="18" charset="0"/>
                        </a:rPr>
                        <a:t>Strengthen admissions standards for Nursing Program </a:t>
                      </a:r>
                      <a:endParaRPr lang="en-US" sz="1000" dirty="0">
                        <a:solidFill>
                          <a:srgbClr val="000000"/>
                        </a:solidFill>
                        <a:latin typeface="Times New Roman" panose="02020603050405020304" pitchFamily="18" charset="0"/>
                        <a:ea typeface="Calibri"/>
                        <a:cs typeface="Times New Roman" panose="02020603050405020304" pitchFamily="18" charset="0"/>
                      </a:endParaRPr>
                    </a:p>
                  </a:txBody>
                  <a:tcPr marL="45720" marR="45720" marT="45715" marB="4571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92D050"/>
                    </a:solidFill>
                  </a:tcPr>
                </a:tc>
                <a:tc>
                  <a:txBody>
                    <a:bodyPr/>
                    <a:lstStyle/>
                    <a:p>
                      <a:pPr marL="0" marR="0">
                        <a:spcBef>
                          <a:spcPts val="0"/>
                        </a:spcBef>
                        <a:spcAft>
                          <a:spcPts val="0"/>
                        </a:spcAft>
                      </a:pPr>
                      <a:r>
                        <a:rPr lang="en-US" sz="800" b="1" kern="1200" dirty="0">
                          <a:solidFill>
                            <a:srgbClr val="FFFFFF"/>
                          </a:solidFill>
                          <a:latin typeface="Times New Roman" panose="02020603050405020304" pitchFamily="18" charset="0"/>
                          <a:ea typeface="Times New Roman"/>
                          <a:cs typeface="Times New Roman" panose="02020603050405020304" pitchFamily="18" charset="0"/>
                        </a:rPr>
                        <a:t>Strengthen graduation requirements to ensure student ability to pass NCLEX </a:t>
                      </a:r>
                      <a:endParaRPr lang="en-US" sz="1000" dirty="0">
                        <a:solidFill>
                          <a:srgbClr val="000000"/>
                        </a:solidFill>
                        <a:latin typeface="Times New Roman" panose="02020603050405020304" pitchFamily="18" charset="0"/>
                        <a:ea typeface="Calibri"/>
                        <a:cs typeface="Times New Roman" panose="02020603050405020304" pitchFamily="18" charset="0"/>
                      </a:endParaRPr>
                    </a:p>
                  </a:txBody>
                  <a:tcPr marL="45720" marR="45720" marT="45715" marB="4571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92D050"/>
                    </a:solidFill>
                  </a:tcPr>
                </a:tc>
                <a:tc>
                  <a:txBody>
                    <a:bodyPr/>
                    <a:lstStyle/>
                    <a:p>
                      <a:pPr marL="0" marR="0">
                        <a:spcBef>
                          <a:spcPts val="0"/>
                        </a:spcBef>
                        <a:spcAft>
                          <a:spcPts val="0"/>
                        </a:spcAft>
                      </a:pPr>
                      <a:r>
                        <a:rPr lang="en-US" sz="800" b="1" kern="1200" dirty="0">
                          <a:solidFill>
                            <a:srgbClr val="FFFFFF"/>
                          </a:solidFill>
                          <a:latin typeface="Times New Roman" panose="02020603050405020304" pitchFamily="18" charset="0"/>
                          <a:ea typeface="Times New Roman"/>
                          <a:cs typeface="Times New Roman" panose="02020603050405020304" pitchFamily="18" charset="0"/>
                        </a:rPr>
                        <a:t>Fall 2012 </a:t>
                      </a:r>
                      <a:endParaRPr lang="en-US" sz="1000" dirty="0">
                        <a:solidFill>
                          <a:srgbClr val="000000"/>
                        </a:solidFill>
                        <a:latin typeface="Times New Roman" panose="02020603050405020304" pitchFamily="18" charset="0"/>
                        <a:ea typeface="Calibri"/>
                        <a:cs typeface="Times New Roman" panose="02020603050405020304" pitchFamily="18" charset="0"/>
                      </a:endParaRPr>
                    </a:p>
                  </a:txBody>
                  <a:tcPr marL="45720" marR="45720" marT="45715" marB="4571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spcBef>
                          <a:spcPts val="0"/>
                        </a:spcBef>
                        <a:spcAft>
                          <a:spcPts val="0"/>
                        </a:spcAft>
                      </a:pPr>
                      <a:r>
                        <a:rPr lang="en-US" sz="800" b="1" kern="1200" dirty="0" smtClean="0">
                          <a:solidFill>
                            <a:srgbClr val="FFFFFF"/>
                          </a:solidFill>
                          <a:latin typeface="Times New Roman" panose="02020603050405020304" pitchFamily="18" charset="0"/>
                          <a:ea typeface="Times New Roman"/>
                          <a:cs typeface="Times New Roman" panose="02020603050405020304" pitchFamily="18" charset="0"/>
                        </a:rPr>
                        <a:t>191 pre-licensure </a:t>
                      </a:r>
                      <a:r>
                        <a:rPr lang="en-US" sz="800" b="1" kern="1200" dirty="0">
                          <a:solidFill>
                            <a:srgbClr val="FFFFFF"/>
                          </a:solidFill>
                          <a:latin typeface="Times New Roman" panose="02020603050405020304" pitchFamily="18" charset="0"/>
                          <a:ea typeface="Times New Roman"/>
                          <a:cs typeface="Times New Roman" panose="02020603050405020304" pitchFamily="18" charset="0"/>
                        </a:rPr>
                        <a:t>nursing students </a:t>
                      </a:r>
                      <a:endParaRPr lang="en-US" sz="1000" dirty="0">
                        <a:solidFill>
                          <a:srgbClr val="000000"/>
                        </a:solidFill>
                        <a:latin typeface="Times New Roman" panose="02020603050405020304" pitchFamily="18" charset="0"/>
                        <a:ea typeface="Calibri"/>
                        <a:cs typeface="Times New Roman" panose="02020603050405020304" pitchFamily="18" charset="0"/>
                      </a:endParaRPr>
                    </a:p>
                  </a:txBody>
                  <a:tcPr marL="45720" marR="45720" marT="45715" marB="4571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spcBef>
                          <a:spcPts val="0"/>
                        </a:spcBef>
                        <a:spcAft>
                          <a:spcPts val="0"/>
                        </a:spcAft>
                      </a:pPr>
                      <a:r>
                        <a:rPr lang="en-US" sz="800" b="1" kern="1200" dirty="0">
                          <a:solidFill>
                            <a:srgbClr val="FFFFFF"/>
                          </a:solidFill>
                          <a:latin typeface="Times New Roman" panose="02020603050405020304" pitchFamily="18" charset="0"/>
                          <a:ea typeface="Times New Roman"/>
                          <a:cs typeface="Times New Roman" panose="02020603050405020304" pitchFamily="18" charset="0"/>
                        </a:rPr>
                        <a:t>April, 2013 </a:t>
                      </a:r>
                      <a:r>
                        <a:rPr lang="en-US" sz="800" b="1" kern="1200" dirty="0" smtClean="0">
                          <a:solidFill>
                            <a:srgbClr val="FFFFFF"/>
                          </a:solidFill>
                          <a:latin typeface="Times New Roman" panose="02020603050405020304" pitchFamily="18" charset="0"/>
                          <a:ea typeface="Times New Roman"/>
                          <a:cs typeface="Times New Roman" panose="02020603050405020304" pitchFamily="18" charset="0"/>
                        </a:rPr>
                        <a:t>Status</a:t>
                      </a:r>
                    </a:p>
                    <a:p>
                      <a:pPr marL="0" marR="0" indent="0" algn="l" defTabSz="914400" rtl="0" eaLnBrk="1" fontAlgn="auto" latinLnBrk="0" hangingPunct="1">
                        <a:lnSpc>
                          <a:spcPct val="100000"/>
                        </a:lnSpc>
                        <a:spcBef>
                          <a:spcPts val="0"/>
                        </a:spcBef>
                        <a:spcAft>
                          <a:spcPts val="0"/>
                        </a:spcAft>
                        <a:buClrTx/>
                        <a:buSzTx/>
                        <a:buFontTx/>
                        <a:buNone/>
                        <a:tabLst/>
                        <a:defRPr/>
                      </a:pPr>
                      <a:r>
                        <a:rPr lang="en-US" sz="800" b="1" dirty="0" smtClean="0">
                          <a:solidFill>
                            <a:schemeClr val="bg1"/>
                          </a:solidFill>
                          <a:latin typeface="Times New Roman" panose="02020603050405020304" pitchFamily="18" charset="0"/>
                          <a:cs typeface="Times New Roman" panose="02020603050405020304" pitchFamily="18" charset="0"/>
                        </a:rPr>
                        <a:t>ATI test materials required</a:t>
                      </a:r>
                      <a:r>
                        <a:rPr lang="en-US" sz="800" b="1" baseline="0" dirty="0" smtClean="0">
                          <a:solidFill>
                            <a:schemeClr val="bg1"/>
                          </a:solidFill>
                          <a:latin typeface="Times New Roman" panose="02020603050405020304" pitchFamily="18" charset="0"/>
                          <a:cs typeface="Times New Roman" panose="02020603050405020304" pitchFamily="18" charset="0"/>
                        </a:rPr>
                        <a:t> in </a:t>
                      </a:r>
                      <a:r>
                        <a:rPr lang="en-US" sz="800" b="1" dirty="0" smtClean="0">
                          <a:solidFill>
                            <a:schemeClr val="bg1"/>
                          </a:solidFill>
                          <a:latin typeface="Times New Roman" panose="02020603050405020304" pitchFamily="18" charset="0"/>
                          <a:cs typeface="Times New Roman" panose="02020603050405020304" pitchFamily="18" charset="0"/>
                        </a:rPr>
                        <a:t>all nursing courses; minimum cutoff</a:t>
                      </a:r>
                      <a:r>
                        <a:rPr lang="en-US" sz="800" b="1" baseline="0" dirty="0" smtClean="0">
                          <a:solidFill>
                            <a:schemeClr val="bg1"/>
                          </a:solidFill>
                          <a:latin typeface="Times New Roman" panose="02020603050405020304" pitchFamily="18" charset="0"/>
                          <a:cs typeface="Times New Roman" panose="02020603050405020304" pitchFamily="18" charset="0"/>
                        </a:rPr>
                        <a:t> established for successful course completion</a:t>
                      </a:r>
                      <a:r>
                        <a:rPr lang="en-US" sz="800" b="0" baseline="0" dirty="0" smtClean="0">
                          <a:solidFill>
                            <a:schemeClr val="bg1"/>
                          </a:solidFill>
                          <a:latin typeface="Times New Roman" panose="02020603050405020304" pitchFamily="18" charset="0"/>
                          <a:cs typeface="Times New Roman" panose="02020603050405020304" pitchFamily="18"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US" sz="800" b="0" baseline="0" dirty="0" smtClean="0">
                          <a:solidFill>
                            <a:schemeClr val="bg1"/>
                          </a:solidFill>
                          <a:latin typeface="Times New Roman" panose="02020603050405020304" pitchFamily="18" charset="0"/>
                          <a:cs typeface="Times New Roman" panose="02020603050405020304" pitchFamily="18" charset="0"/>
                        </a:rPr>
                        <a:t>On-campus writing included in admission process; </a:t>
                      </a:r>
                    </a:p>
                    <a:p>
                      <a:pPr marL="0" marR="0" indent="0" algn="l" defTabSz="914400" rtl="0" eaLnBrk="1" fontAlgn="auto" latinLnBrk="0" hangingPunct="1">
                        <a:lnSpc>
                          <a:spcPct val="100000"/>
                        </a:lnSpc>
                        <a:spcBef>
                          <a:spcPts val="0"/>
                        </a:spcBef>
                        <a:spcAft>
                          <a:spcPts val="0"/>
                        </a:spcAft>
                        <a:buClrTx/>
                        <a:buSzTx/>
                        <a:buFontTx/>
                        <a:buNone/>
                        <a:tabLst/>
                        <a:defRPr/>
                      </a:pPr>
                      <a:r>
                        <a:rPr lang="en-US" sz="800" b="0" baseline="0" dirty="0" smtClean="0">
                          <a:solidFill>
                            <a:schemeClr val="bg1"/>
                          </a:solidFill>
                          <a:latin typeface="Times New Roman" panose="02020603050405020304" pitchFamily="18" charset="0"/>
                          <a:cs typeface="Times New Roman" panose="02020603050405020304" pitchFamily="18" charset="0"/>
                        </a:rPr>
                        <a:t>Establishing comprehensive exam requirement for graduation</a:t>
                      </a:r>
                    </a:p>
                    <a:p>
                      <a:pPr marL="0" marR="0" indent="0" algn="l" defTabSz="914400" rtl="0" eaLnBrk="1" fontAlgn="auto" latinLnBrk="0" hangingPunct="1">
                        <a:lnSpc>
                          <a:spcPct val="100000"/>
                        </a:lnSpc>
                        <a:spcBef>
                          <a:spcPts val="0"/>
                        </a:spcBef>
                        <a:spcAft>
                          <a:spcPts val="0"/>
                        </a:spcAft>
                        <a:buClrTx/>
                        <a:buSzTx/>
                        <a:buFontTx/>
                        <a:buNone/>
                        <a:tabLst/>
                        <a:defRPr/>
                      </a:pPr>
                      <a:r>
                        <a:rPr lang="en-US" sz="800" b="0" baseline="0" dirty="0" smtClean="0">
                          <a:solidFill>
                            <a:schemeClr val="bg1"/>
                          </a:solidFill>
                          <a:latin typeface="Times New Roman" panose="02020603050405020304" pitchFamily="18" charset="0"/>
                          <a:cs typeface="Times New Roman" panose="02020603050405020304" pitchFamily="18" charset="0"/>
                        </a:rPr>
                        <a:t>Fall Nursing enrollment = 190</a:t>
                      </a:r>
                      <a:endParaRPr lang="en-US" sz="800" b="1" dirty="0" smtClean="0">
                        <a:solidFill>
                          <a:schemeClr val="bg1"/>
                        </a:solidFill>
                        <a:latin typeface="Times New Roman" panose="02020603050405020304" pitchFamily="18" charset="0"/>
                        <a:cs typeface="Times New Roman" panose="02020603050405020304" pitchFamily="18" charset="0"/>
                      </a:endParaRPr>
                    </a:p>
                  </a:txBody>
                  <a:tcPr marL="45720" marR="45720" marT="45715" marB="4571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r>
              <a:tr h="1432536">
                <a:tc>
                  <a:txBody>
                    <a:bodyPr/>
                    <a:lstStyle/>
                    <a:p>
                      <a:pPr marL="0" marR="0">
                        <a:spcBef>
                          <a:spcPts val="0"/>
                        </a:spcBef>
                        <a:spcAft>
                          <a:spcPts val="0"/>
                        </a:spcAft>
                      </a:pPr>
                      <a:r>
                        <a:rPr lang="en-US" sz="800" b="1" kern="1200" dirty="0">
                          <a:solidFill>
                            <a:srgbClr val="000000"/>
                          </a:solidFill>
                          <a:latin typeface="Times New Roman" panose="02020603050405020304" pitchFamily="18" charset="0"/>
                          <a:ea typeface="Times New Roman"/>
                          <a:cs typeface="Times New Roman" panose="02020603050405020304" pitchFamily="18" charset="0"/>
                        </a:rPr>
                        <a:t>Expand RN-BSN </a:t>
                      </a:r>
                      <a:endParaRPr lang="en-US" sz="1000" b="1" dirty="0">
                        <a:solidFill>
                          <a:srgbClr val="000000"/>
                        </a:solidFill>
                        <a:latin typeface="Times New Roman" panose="02020603050405020304" pitchFamily="18" charset="0"/>
                        <a:ea typeface="Calibri"/>
                        <a:cs typeface="Times New Roman" panose="02020603050405020304" pitchFamily="18" charset="0"/>
                      </a:endParaRPr>
                    </a:p>
                  </a:txBody>
                  <a:tcPr marL="45720" marR="45720" marT="45715" marB="4571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marR="0">
                        <a:spcBef>
                          <a:spcPts val="0"/>
                        </a:spcBef>
                        <a:spcAft>
                          <a:spcPts val="0"/>
                        </a:spcAft>
                      </a:pPr>
                      <a:r>
                        <a:rPr lang="en-US" sz="800" kern="1200" dirty="0">
                          <a:solidFill>
                            <a:srgbClr val="000000"/>
                          </a:solidFill>
                          <a:latin typeface="Times New Roman" panose="02020603050405020304" pitchFamily="18" charset="0"/>
                          <a:ea typeface="Times New Roman"/>
                          <a:cs typeface="Times New Roman" panose="02020603050405020304" pitchFamily="18" charset="0"/>
                        </a:rPr>
                        <a:t>Expand capacity to delivery hybrid and online </a:t>
                      </a:r>
                      <a:endParaRPr lang="en-US" sz="1000" dirty="0">
                        <a:solidFill>
                          <a:srgbClr val="000000"/>
                        </a:solidFill>
                        <a:latin typeface="Times New Roman" panose="02020603050405020304" pitchFamily="18" charset="0"/>
                        <a:ea typeface="Calibri"/>
                        <a:cs typeface="Times New Roman" panose="02020603050405020304" pitchFamily="18" charset="0"/>
                      </a:endParaRPr>
                    </a:p>
                  </a:txBody>
                  <a:tcPr marL="45720" marR="45720" marT="45715" marB="4571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marR="0">
                        <a:spcBef>
                          <a:spcPts val="0"/>
                        </a:spcBef>
                        <a:spcAft>
                          <a:spcPts val="0"/>
                        </a:spcAft>
                      </a:pPr>
                      <a:r>
                        <a:rPr lang="en-US" sz="800" b="1" kern="1200" dirty="0">
                          <a:solidFill>
                            <a:srgbClr val="000000"/>
                          </a:solidFill>
                          <a:latin typeface="Times New Roman" panose="02020603050405020304" pitchFamily="18" charset="0"/>
                          <a:ea typeface="Times New Roman"/>
                          <a:cs typeface="Times New Roman" panose="02020603050405020304" pitchFamily="18" charset="0"/>
                        </a:rPr>
                        <a:t>Create partnerships with healthcare providers for on-site </a:t>
                      </a:r>
                      <a:r>
                        <a:rPr lang="en-US" sz="800" b="1" kern="1200" dirty="0" smtClean="0">
                          <a:solidFill>
                            <a:srgbClr val="000000"/>
                          </a:solidFill>
                          <a:latin typeface="Times New Roman" panose="02020603050405020304" pitchFamily="18" charset="0"/>
                          <a:ea typeface="Times New Roman"/>
                          <a:cs typeface="Times New Roman" panose="02020603050405020304" pitchFamily="18" charset="0"/>
                        </a:rPr>
                        <a:t>delivery</a:t>
                      </a:r>
                    </a:p>
                  </a:txBody>
                  <a:tcPr marL="45720" marR="45720" marT="45715" marB="4571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marL="0" marR="0">
                        <a:spcBef>
                          <a:spcPts val="0"/>
                        </a:spcBef>
                        <a:spcAft>
                          <a:spcPts val="0"/>
                        </a:spcAft>
                      </a:pPr>
                      <a:r>
                        <a:rPr lang="en-US" sz="800" kern="1200" dirty="0">
                          <a:solidFill>
                            <a:srgbClr val="000000"/>
                          </a:solidFill>
                          <a:latin typeface="Times New Roman" panose="02020603050405020304" pitchFamily="18" charset="0"/>
                          <a:ea typeface="Times New Roman"/>
                          <a:cs typeface="Times New Roman" panose="02020603050405020304" pitchFamily="18" charset="0"/>
                        </a:rPr>
                        <a:t>Ensure compliance with accreditation requirements </a:t>
                      </a:r>
                      <a:endParaRPr lang="en-US" sz="1000" dirty="0">
                        <a:solidFill>
                          <a:srgbClr val="000000"/>
                        </a:solidFill>
                        <a:latin typeface="Times New Roman" panose="02020603050405020304" pitchFamily="18" charset="0"/>
                        <a:ea typeface="Calibri"/>
                        <a:cs typeface="Times New Roman" panose="02020603050405020304" pitchFamily="18" charset="0"/>
                      </a:endParaRPr>
                    </a:p>
                  </a:txBody>
                  <a:tcPr marL="45720" marR="45720" marT="45715" marB="4571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marR="0">
                        <a:spcBef>
                          <a:spcPts val="0"/>
                        </a:spcBef>
                        <a:spcAft>
                          <a:spcPts val="0"/>
                        </a:spcAft>
                      </a:pPr>
                      <a:r>
                        <a:rPr lang="en-US" sz="800" kern="1200" dirty="0">
                          <a:solidFill>
                            <a:srgbClr val="000000"/>
                          </a:solidFill>
                          <a:latin typeface="Times New Roman" panose="02020603050405020304" pitchFamily="18" charset="0"/>
                          <a:ea typeface="Times New Roman"/>
                          <a:cs typeface="Times New Roman" panose="02020603050405020304" pitchFamily="18" charset="0"/>
                        </a:rPr>
                        <a:t>Planning underway</a:t>
                      </a:r>
                      <a:endParaRPr lang="en-US" sz="1000" dirty="0">
                        <a:solidFill>
                          <a:srgbClr val="000000"/>
                        </a:solidFill>
                        <a:latin typeface="Times New Roman" panose="02020603050405020304" pitchFamily="18" charset="0"/>
                        <a:ea typeface="Calibri"/>
                        <a:cs typeface="Times New Roman" panose="02020603050405020304" pitchFamily="18" charset="0"/>
                      </a:endParaRPr>
                    </a:p>
                    <a:p>
                      <a:pPr marL="0" marR="0">
                        <a:spcBef>
                          <a:spcPts val="0"/>
                        </a:spcBef>
                        <a:spcAft>
                          <a:spcPts val="0"/>
                        </a:spcAft>
                      </a:pPr>
                      <a:r>
                        <a:rPr lang="en-US" sz="800" kern="1200" dirty="0">
                          <a:solidFill>
                            <a:srgbClr val="000000"/>
                          </a:solidFill>
                          <a:latin typeface="Times New Roman" panose="02020603050405020304" pitchFamily="18" charset="0"/>
                          <a:ea typeface="Times New Roman"/>
                          <a:cs typeface="Times New Roman" panose="02020603050405020304" pitchFamily="18" charset="0"/>
                        </a:rPr>
                        <a:t>Implement – 2013-2014 </a:t>
                      </a:r>
                      <a:endParaRPr lang="en-US" sz="1000" dirty="0">
                        <a:solidFill>
                          <a:srgbClr val="000000"/>
                        </a:solidFill>
                        <a:latin typeface="Times New Roman" panose="02020603050405020304" pitchFamily="18" charset="0"/>
                        <a:ea typeface="Calibri"/>
                        <a:cs typeface="Times New Roman" panose="02020603050405020304" pitchFamily="18" charset="0"/>
                      </a:endParaRPr>
                    </a:p>
                  </a:txBody>
                  <a:tcPr marL="45720" marR="45720" marT="45715" marB="4571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marR="0">
                        <a:spcBef>
                          <a:spcPts val="0"/>
                        </a:spcBef>
                        <a:spcAft>
                          <a:spcPts val="0"/>
                        </a:spcAft>
                      </a:pPr>
                      <a:r>
                        <a:rPr lang="en-US" sz="800" kern="1200" dirty="0" smtClean="0">
                          <a:solidFill>
                            <a:srgbClr val="000000"/>
                          </a:solidFill>
                          <a:latin typeface="Times New Roman" panose="02020603050405020304" pitchFamily="18" charset="0"/>
                          <a:ea typeface="Times New Roman"/>
                          <a:cs typeface="Times New Roman" panose="02020603050405020304" pitchFamily="18" charset="0"/>
                        </a:rPr>
                        <a:t>+ 25</a:t>
                      </a:r>
                    </a:p>
                    <a:p>
                      <a:pPr marL="0" marR="0">
                        <a:spcBef>
                          <a:spcPts val="0"/>
                        </a:spcBef>
                        <a:spcAft>
                          <a:spcPts val="0"/>
                        </a:spcAft>
                      </a:pPr>
                      <a:endParaRPr lang="en-US" sz="800" kern="1200" dirty="0" smtClean="0">
                        <a:solidFill>
                          <a:srgbClr val="000000"/>
                        </a:solidFill>
                        <a:latin typeface="Times New Roman" panose="02020603050405020304" pitchFamily="18" charset="0"/>
                        <a:ea typeface="Times New Roman"/>
                        <a:cs typeface="Times New Roman" panose="02020603050405020304" pitchFamily="18" charset="0"/>
                      </a:endParaRPr>
                    </a:p>
                    <a:p>
                      <a:pPr marL="0" marR="0">
                        <a:spcBef>
                          <a:spcPts val="0"/>
                        </a:spcBef>
                        <a:spcAft>
                          <a:spcPts val="0"/>
                        </a:spcAft>
                      </a:pPr>
                      <a:r>
                        <a:rPr lang="en-US" sz="800" kern="1200" dirty="0" smtClean="0">
                          <a:solidFill>
                            <a:srgbClr val="000000"/>
                          </a:solidFill>
                          <a:latin typeface="Times New Roman" panose="02020603050405020304" pitchFamily="18" charset="0"/>
                          <a:ea typeface="Calibri"/>
                          <a:cs typeface="Times New Roman" panose="02020603050405020304" pitchFamily="18" charset="0"/>
                        </a:rPr>
                        <a:t>50 </a:t>
                      </a:r>
                      <a:r>
                        <a:rPr lang="en-US" sz="800" kern="1200" dirty="0" smtClean="0">
                          <a:solidFill>
                            <a:srgbClr val="000000"/>
                          </a:solidFill>
                          <a:latin typeface="Times New Roman" panose="02020603050405020304" pitchFamily="18" charset="0"/>
                          <a:ea typeface="Times New Roman"/>
                          <a:cs typeface="Times New Roman" panose="02020603050405020304" pitchFamily="18" charset="0"/>
                        </a:rPr>
                        <a:t>RN-BSN students</a:t>
                      </a:r>
                      <a:r>
                        <a:rPr lang="en-US" sz="800" kern="1200" dirty="0" smtClean="0">
                          <a:solidFill>
                            <a:srgbClr val="000000"/>
                          </a:solidFill>
                          <a:latin typeface="Times New Roman" panose="02020603050405020304" pitchFamily="18" charset="0"/>
                          <a:ea typeface="Calibri"/>
                          <a:cs typeface="Times New Roman" panose="02020603050405020304" pitchFamily="18" charset="0"/>
                        </a:rPr>
                        <a:t> for 2013-2014</a:t>
                      </a:r>
                    </a:p>
                    <a:p>
                      <a:pPr marL="0" marR="0">
                        <a:spcBef>
                          <a:spcPts val="0"/>
                        </a:spcBef>
                        <a:spcAft>
                          <a:spcPts val="0"/>
                        </a:spcAft>
                      </a:pPr>
                      <a:endParaRPr lang="en-US" sz="800" kern="1200" dirty="0" smtClean="0">
                        <a:solidFill>
                          <a:srgbClr val="000000"/>
                        </a:solidFill>
                        <a:latin typeface="Times New Roman" panose="02020603050405020304" pitchFamily="18" charset="0"/>
                        <a:ea typeface="Calibri"/>
                        <a:cs typeface="Times New Roman" panose="02020603050405020304" pitchFamily="18" charset="0"/>
                      </a:endParaRPr>
                    </a:p>
                    <a:p>
                      <a:pPr marL="0" marR="0">
                        <a:spcBef>
                          <a:spcPts val="0"/>
                        </a:spcBef>
                        <a:spcAft>
                          <a:spcPts val="0"/>
                        </a:spcAft>
                      </a:pPr>
                      <a:r>
                        <a:rPr lang="en-US" sz="800" b="1" kern="1200" dirty="0" smtClean="0">
                          <a:solidFill>
                            <a:srgbClr val="000000"/>
                          </a:solidFill>
                          <a:latin typeface="Times New Roman" panose="02020603050405020304" pitchFamily="18" charset="0"/>
                          <a:ea typeface="Calibri"/>
                          <a:cs typeface="Times New Roman" panose="02020603050405020304" pitchFamily="18" charset="0"/>
                        </a:rPr>
                        <a:t>35 RN-BSN enrolled</a:t>
                      </a:r>
                      <a:r>
                        <a:rPr lang="en-US" sz="800" b="1" kern="1200" baseline="0" dirty="0" smtClean="0">
                          <a:solidFill>
                            <a:srgbClr val="000000"/>
                          </a:solidFill>
                          <a:latin typeface="Times New Roman" panose="02020603050405020304" pitchFamily="18" charset="0"/>
                          <a:ea typeface="Calibri"/>
                          <a:cs typeface="Times New Roman" panose="02020603050405020304" pitchFamily="18" charset="0"/>
                        </a:rPr>
                        <a:t> in Fall 2013</a:t>
                      </a:r>
                      <a:endParaRPr lang="en-US" sz="1000" b="1" dirty="0">
                        <a:solidFill>
                          <a:srgbClr val="000000"/>
                        </a:solidFill>
                        <a:latin typeface="Times New Roman" panose="02020603050405020304" pitchFamily="18" charset="0"/>
                        <a:ea typeface="Calibri"/>
                        <a:cs typeface="Times New Roman" panose="02020603050405020304" pitchFamily="18" charset="0"/>
                      </a:endParaRPr>
                    </a:p>
                  </a:txBody>
                  <a:tcPr marL="45720" marR="45720" marT="45715" marB="4571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marR="0">
                        <a:spcBef>
                          <a:spcPts val="0"/>
                        </a:spcBef>
                        <a:spcAft>
                          <a:spcPts val="0"/>
                        </a:spcAft>
                      </a:pPr>
                      <a:r>
                        <a:rPr lang="en-US" sz="800" b="1" kern="1200" dirty="0">
                          <a:solidFill>
                            <a:srgbClr val="000000"/>
                          </a:solidFill>
                          <a:latin typeface="Times New Roman" panose="02020603050405020304" pitchFamily="18" charset="0"/>
                          <a:ea typeface="Times New Roman"/>
                          <a:cs typeface="Times New Roman" panose="02020603050405020304" pitchFamily="18" charset="0"/>
                        </a:rPr>
                        <a:t>Letter of Intent to offer classes at VA </a:t>
                      </a:r>
                      <a:r>
                        <a:rPr lang="en-US" sz="800" b="1" kern="1200" dirty="0" smtClean="0">
                          <a:solidFill>
                            <a:srgbClr val="000000"/>
                          </a:solidFill>
                          <a:latin typeface="Times New Roman" panose="02020603050405020304" pitchFamily="18" charset="0"/>
                          <a:ea typeface="Times New Roman"/>
                          <a:cs typeface="Times New Roman" panose="02020603050405020304" pitchFamily="18" charset="0"/>
                        </a:rPr>
                        <a:t>approved.  MSCHE</a:t>
                      </a:r>
                      <a:r>
                        <a:rPr lang="en-US" sz="800" b="1" kern="1200" baseline="0" dirty="0" smtClean="0">
                          <a:solidFill>
                            <a:srgbClr val="000000"/>
                          </a:solidFill>
                          <a:latin typeface="Times New Roman" panose="02020603050405020304" pitchFamily="18" charset="0"/>
                          <a:ea typeface="Times New Roman"/>
                          <a:cs typeface="Times New Roman" panose="02020603050405020304" pitchFamily="18" charset="0"/>
                        </a:rPr>
                        <a:t> approved off-site delivery.</a:t>
                      </a:r>
                    </a:p>
                    <a:p>
                      <a:pPr marL="0" marR="0">
                        <a:spcBef>
                          <a:spcPts val="0"/>
                        </a:spcBef>
                        <a:spcAft>
                          <a:spcPts val="0"/>
                        </a:spcAft>
                      </a:pPr>
                      <a:endParaRPr lang="en-US" sz="800" b="1" kern="1200" baseline="0" dirty="0" smtClean="0">
                        <a:solidFill>
                          <a:srgbClr val="000000"/>
                        </a:solidFill>
                        <a:latin typeface="Times New Roman" panose="02020603050405020304" pitchFamily="18" charset="0"/>
                        <a:ea typeface="Calibri"/>
                        <a:cs typeface="Times New Roman" panose="02020603050405020304" pitchFamily="18" charset="0"/>
                      </a:endParaRPr>
                    </a:p>
                    <a:p>
                      <a:pPr marL="0" marR="0">
                        <a:spcBef>
                          <a:spcPts val="0"/>
                        </a:spcBef>
                        <a:spcAft>
                          <a:spcPts val="0"/>
                        </a:spcAft>
                      </a:pPr>
                      <a:r>
                        <a:rPr lang="en-US" sz="800" b="1" kern="1200" baseline="0" dirty="0" smtClean="0">
                          <a:solidFill>
                            <a:srgbClr val="000000"/>
                          </a:solidFill>
                          <a:latin typeface="Times New Roman" panose="02020603050405020304" pitchFamily="18" charset="0"/>
                          <a:ea typeface="Calibri"/>
                          <a:cs typeface="Times New Roman" panose="02020603050405020304" pitchFamily="18" charset="0"/>
                        </a:rPr>
                        <a:t>VAMC enrollment insufficient to begin cohort off-site in Fall 2013.</a:t>
                      </a:r>
                    </a:p>
                    <a:p>
                      <a:pPr marL="0" marR="0">
                        <a:spcBef>
                          <a:spcPts val="0"/>
                        </a:spcBef>
                        <a:spcAft>
                          <a:spcPts val="0"/>
                        </a:spcAft>
                      </a:pPr>
                      <a:endParaRPr lang="en-US" sz="800" b="1" kern="1200" baseline="0" dirty="0" smtClean="0">
                        <a:solidFill>
                          <a:srgbClr val="000000"/>
                        </a:solidFill>
                        <a:latin typeface="Times New Roman" panose="02020603050405020304" pitchFamily="18" charset="0"/>
                        <a:ea typeface="Calibri"/>
                        <a:cs typeface="Times New Roman" panose="02020603050405020304" pitchFamily="18" charset="0"/>
                      </a:endParaRPr>
                    </a:p>
                    <a:p>
                      <a:pPr marL="0" marR="0">
                        <a:spcBef>
                          <a:spcPts val="0"/>
                        </a:spcBef>
                        <a:spcAft>
                          <a:spcPts val="0"/>
                        </a:spcAft>
                      </a:pPr>
                      <a:r>
                        <a:rPr lang="en-US" sz="800" b="1" kern="1200" baseline="0" dirty="0" smtClean="0">
                          <a:solidFill>
                            <a:srgbClr val="000000"/>
                          </a:solidFill>
                          <a:latin typeface="Times New Roman" panose="02020603050405020304" pitchFamily="18" charset="0"/>
                          <a:ea typeface="Calibri"/>
                          <a:cs typeface="Times New Roman" panose="02020603050405020304" pitchFamily="18" charset="0"/>
                        </a:rPr>
                        <a:t>Articulation agreement with Montgomery College Nursing Associate Degree program in signature phase.  Implement in spring 2014</a:t>
                      </a:r>
                      <a:r>
                        <a:rPr lang="en-US" sz="800" kern="1200" baseline="0" dirty="0" smtClean="0">
                          <a:solidFill>
                            <a:srgbClr val="000000"/>
                          </a:solidFill>
                          <a:latin typeface="Times New Roman" panose="02020603050405020304" pitchFamily="18" charset="0"/>
                          <a:ea typeface="Calibri"/>
                          <a:cs typeface="Times New Roman" panose="02020603050405020304" pitchFamily="18" charset="0"/>
                        </a:rPr>
                        <a:t>.</a:t>
                      </a:r>
                      <a:endParaRPr lang="en-US" sz="1000" dirty="0">
                        <a:solidFill>
                          <a:srgbClr val="000000"/>
                        </a:solidFill>
                        <a:latin typeface="Times New Roman" panose="02020603050405020304" pitchFamily="18" charset="0"/>
                        <a:ea typeface="Calibri"/>
                        <a:cs typeface="Times New Roman" panose="02020603050405020304" pitchFamily="18" charset="0"/>
                      </a:endParaRPr>
                    </a:p>
                  </a:txBody>
                  <a:tcPr marL="45720" marR="45720" marT="45715" marB="4571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r>
              <a:tr h="854144">
                <a:tc>
                  <a:txBody>
                    <a:bodyPr/>
                    <a:lstStyle/>
                    <a:p>
                      <a:pPr marL="0" marR="0">
                        <a:spcBef>
                          <a:spcPts val="0"/>
                        </a:spcBef>
                        <a:spcAft>
                          <a:spcPts val="0"/>
                        </a:spcAft>
                      </a:pPr>
                      <a:r>
                        <a:rPr lang="en-US" sz="800" b="1" kern="1200" dirty="0">
                          <a:solidFill>
                            <a:srgbClr val="000000"/>
                          </a:solidFill>
                          <a:latin typeface="Times New Roman" panose="02020603050405020304" pitchFamily="18" charset="0"/>
                          <a:ea typeface="Times New Roman"/>
                          <a:cs typeface="Times New Roman" panose="02020603050405020304" pitchFamily="18" charset="0"/>
                        </a:rPr>
                        <a:t>Develop MSN </a:t>
                      </a:r>
                      <a:endParaRPr lang="en-US" sz="1000" b="1" dirty="0">
                        <a:solidFill>
                          <a:srgbClr val="000000"/>
                        </a:solidFill>
                        <a:latin typeface="Times New Roman" panose="02020603050405020304" pitchFamily="18" charset="0"/>
                        <a:ea typeface="Calibri"/>
                        <a:cs typeface="Times New Roman" panose="02020603050405020304" pitchFamily="18" charset="0"/>
                      </a:endParaRPr>
                    </a:p>
                  </a:txBody>
                  <a:tcPr marL="45720" marR="45720" marT="45715" marB="4571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marL="0" marR="0">
                        <a:spcBef>
                          <a:spcPts val="0"/>
                        </a:spcBef>
                        <a:spcAft>
                          <a:spcPts val="0"/>
                        </a:spcAft>
                      </a:pPr>
                      <a:r>
                        <a:rPr lang="en-US" sz="800" kern="1200" dirty="0">
                          <a:solidFill>
                            <a:srgbClr val="000000"/>
                          </a:solidFill>
                          <a:latin typeface="Times New Roman" panose="02020603050405020304" pitchFamily="18" charset="0"/>
                          <a:ea typeface="Times New Roman"/>
                          <a:cs typeface="Times New Roman" panose="02020603050405020304" pitchFamily="18" charset="0"/>
                        </a:rPr>
                        <a:t>Create program plan</a:t>
                      </a:r>
                      <a:endParaRPr lang="en-US" sz="1000" dirty="0">
                        <a:solidFill>
                          <a:srgbClr val="000000"/>
                        </a:solidFill>
                        <a:latin typeface="Times New Roman" panose="02020603050405020304" pitchFamily="18" charset="0"/>
                        <a:ea typeface="Calibri"/>
                        <a:cs typeface="Times New Roman" panose="02020603050405020304" pitchFamily="18" charset="0"/>
                      </a:endParaRPr>
                    </a:p>
                    <a:p>
                      <a:pPr marL="0" marR="0">
                        <a:spcBef>
                          <a:spcPts val="0"/>
                        </a:spcBef>
                        <a:spcAft>
                          <a:spcPts val="0"/>
                        </a:spcAft>
                      </a:pPr>
                      <a:r>
                        <a:rPr lang="en-US" sz="800" kern="1200" dirty="0">
                          <a:solidFill>
                            <a:srgbClr val="000000"/>
                          </a:solidFill>
                          <a:latin typeface="Times New Roman" panose="02020603050405020304" pitchFamily="18" charset="0"/>
                          <a:ea typeface="Times New Roman"/>
                          <a:cs typeface="Times New Roman" panose="02020603050405020304" pitchFamily="18" charset="0"/>
                        </a:rPr>
                        <a:t>*program outline created </a:t>
                      </a:r>
                      <a:endParaRPr lang="en-US" sz="1000" dirty="0">
                        <a:solidFill>
                          <a:srgbClr val="000000"/>
                        </a:solidFill>
                        <a:latin typeface="Times New Roman" panose="02020603050405020304" pitchFamily="18" charset="0"/>
                        <a:ea typeface="Calibri"/>
                        <a:cs typeface="Times New Roman" panose="02020603050405020304" pitchFamily="18" charset="0"/>
                      </a:endParaRPr>
                    </a:p>
                  </a:txBody>
                  <a:tcPr marL="45720" marR="45720" marT="45715" marB="4571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C1DA"/>
                    </a:solidFill>
                  </a:tcPr>
                </a:tc>
                <a:tc>
                  <a:txBody>
                    <a:bodyPr/>
                    <a:lstStyle/>
                    <a:p>
                      <a:pPr marL="0" marR="0">
                        <a:spcBef>
                          <a:spcPts val="0"/>
                        </a:spcBef>
                        <a:spcAft>
                          <a:spcPts val="0"/>
                        </a:spcAft>
                      </a:pPr>
                      <a:r>
                        <a:rPr lang="en-US" sz="800" kern="1200" dirty="0">
                          <a:solidFill>
                            <a:srgbClr val="000000"/>
                          </a:solidFill>
                          <a:latin typeface="Times New Roman" panose="02020603050405020304" pitchFamily="18" charset="0"/>
                          <a:ea typeface="Times New Roman"/>
                          <a:cs typeface="Times New Roman" panose="02020603050405020304" pitchFamily="18" charset="0"/>
                        </a:rPr>
                        <a:t>Align faculty capacity with program plan </a:t>
                      </a:r>
                      <a:endParaRPr lang="en-US" sz="1000" dirty="0">
                        <a:solidFill>
                          <a:srgbClr val="000000"/>
                        </a:solidFill>
                        <a:latin typeface="Times New Roman" panose="02020603050405020304" pitchFamily="18" charset="0"/>
                        <a:ea typeface="Calibri"/>
                        <a:cs typeface="Times New Roman" panose="02020603050405020304" pitchFamily="18" charset="0"/>
                      </a:endParaRPr>
                    </a:p>
                  </a:txBody>
                  <a:tcPr marL="45720" marR="45720" marT="45715" marB="4571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marL="0" marR="0">
                        <a:spcBef>
                          <a:spcPts val="0"/>
                        </a:spcBef>
                        <a:spcAft>
                          <a:spcPts val="0"/>
                        </a:spcAft>
                      </a:pPr>
                      <a:r>
                        <a:rPr lang="en-US" sz="800" kern="1200" dirty="0">
                          <a:solidFill>
                            <a:srgbClr val="000000"/>
                          </a:solidFill>
                          <a:latin typeface="Times New Roman" panose="02020603050405020304" pitchFamily="18" charset="0"/>
                          <a:ea typeface="Times New Roman"/>
                          <a:cs typeface="Times New Roman" panose="02020603050405020304" pitchFamily="18" charset="0"/>
                        </a:rPr>
                        <a:t>Secure accreditation approvals </a:t>
                      </a:r>
                      <a:endParaRPr lang="en-US" sz="1000" dirty="0">
                        <a:solidFill>
                          <a:srgbClr val="000000"/>
                        </a:solidFill>
                        <a:latin typeface="Times New Roman" panose="02020603050405020304" pitchFamily="18" charset="0"/>
                        <a:ea typeface="Calibri"/>
                        <a:cs typeface="Times New Roman" panose="02020603050405020304" pitchFamily="18" charset="0"/>
                      </a:endParaRPr>
                    </a:p>
                  </a:txBody>
                  <a:tcPr marL="45720" marR="45720" marT="45715" marB="4571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marL="0" marR="0">
                        <a:spcBef>
                          <a:spcPts val="0"/>
                        </a:spcBef>
                        <a:spcAft>
                          <a:spcPts val="0"/>
                        </a:spcAft>
                      </a:pPr>
                      <a:r>
                        <a:rPr lang="en-US" sz="800" kern="1200" dirty="0">
                          <a:solidFill>
                            <a:srgbClr val="000000"/>
                          </a:solidFill>
                          <a:latin typeface="Times New Roman" panose="02020603050405020304" pitchFamily="18" charset="0"/>
                          <a:ea typeface="Times New Roman"/>
                          <a:cs typeface="Times New Roman" panose="02020603050405020304" pitchFamily="18" charset="0"/>
                        </a:rPr>
                        <a:t>Planning underway</a:t>
                      </a:r>
                      <a:endParaRPr lang="en-US" sz="1000" dirty="0">
                        <a:solidFill>
                          <a:srgbClr val="000000"/>
                        </a:solidFill>
                        <a:latin typeface="Times New Roman" panose="02020603050405020304" pitchFamily="18" charset="0"/>
                        <a:ea typeface="Calibri"/>
                        <a:cs typeface="Times New Roman" panose="02020603050405020304" pitchFamily="18" charset="0"/>
                      </a:endParaRPr>
                    </a:p>
                    <a:p>
                      <a:pPr marL="0" marR="0">
                        <a:spcBef>
                          <a:spcPts val="0"/>
                        </a:spcBef>
                        <a:spcAft>
                          <a:spcPts val="0"/>
                        </a:spcAft>
                      </a:pPr>
                      <a:r>
                        <a:rPr lang="en-US" sz="800" kern="1200" dirty="0">
                          <a:solidFill>
                            <a:srgbClr val="000000"/>
                          </a:solidFill>
                          <a:latin typeface="Times New Roman" panose="02020603050405020304" pitchFamily="18" charset="0"/>
                          <a:ea typeface="Times New Roman"/>
                          <a:cs typeface="Times New Roman" panose="02020603050405020304" pitchFamily="18" charset="0"/>
                        </a:rPr>
                        <a:t>Implement- </a:t>
                      </a:r>
                      <a:r>
                        <a:rPr lang="en-US" sz="800" kern="1200" dirty="0" smtClean="0">
                          <a:solidFill>
                            <a:srgbClr val="000000"/>
                          </a:solidFill>
                          <a:latin typeface="Times New Roman" panose="02020603050405020304" pitchFamily="18" charset="0"/>
                          <a:ea typeface="Times New Roman"/>
                          <a:cs typeface="Times New Roman" panose="02020603050405020304" pitchFamily="18" charset="0"/>
                        </a:rPr>
                        <a:t>2014-2015</a:t>
                      </a:r>
                      <a:endParaRPr lang="en-US" sz="1000" dirty="0">
                        <a:solidFill>
                          <a:srgbClr val="000000"/>
                        </a:solidFill>
                        <a:latin typeface="Times New Roman" panose="02020603050405020304" pitchFamily="18" charset="0"/>
                        <a:ea typeface="Calibri"/>
                        <a:cs typeface="Times New Roman" panose="02020603050405020304" pitchFamily="18" charset="0"/>
                      </a:endParaRPr>
                    </a:p>
                  </a:txBody>
                  <a:tcPr marL="45720" marR="45720" marT="45715" marB="4571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marL="0" marR="0">
                        <a:spcBef>
                          <a:spcPts val="0"/>
                        </a:spcBef>
                        <a:spcAft>
                          <a:spcPts val="0"/>
                        </a:spcAft>
                      </a:pPr>
                      <a:r>
                        <a:rPr lang="en-US" sz="800" kern="1200" dirty="0" smtClean="0">
                          <a:solidFill>
                            <a:srgbClr val="000000"/>
                          </a:solidFill>
                          <a:latin typeface="Times New Roman" panose="02020603050405020304" pitchFamily="18" charset="0"/>
                          <a:ea typeface="Times New Roman"/>
                          <a:cs typeface="Times New Roman" panose="02020603050405020304" pitchFamily="18" charset="0"/>
                        </a:rPr>
                        <a:t>+30 </a:t>
                      </a:r>
                      <a:endParaRPr lang="en-US" sz="1000" dirty="0">
                        <a:solidFill>
                          <a:srgbClr val="000000"/>
                        </a:solidFill>
                        <a:latin typeface="Times New Roman" panose="02020603050405020304" pitchFamily="18" charset="0"/>
                        <a:ea typeface="Calibri"/>
                        <a:cs typeface="Times New Roman" panose="02020603050405020304" pitchFamily="18" charset="0"/>
                      </a:endParaRPr>
                    </a:p>
                  </a:txBody>
                  <a:tcPr marL="45720" marR="45720" marT="45715" marB="4571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marL="0" marR="0">
                        <a:spcBef>
                          <a:spcPts val="0"/>
                        </a:spcBef>
                        <a:spcAft>
                          <a:spcPts val="0"/>
                        </a:spcAft>
                      </a:pPr>
                      <a:r>
                        <a:rPr lang="en-US" sz="800" b="1" kern="1200" dirty="0">
                          <a:solidFill>
                            <a:srgbClr val="000000"/>
                          </a:solidFill>
                          <a:latin typeface="Times New Roman" panose="02020603050405020304" pitchFamily="18" charset="0"/>
                          <a:ea typeface="Times New Roman"/>
                          <a:cs typeface="Times New Roman" panose="02020603050405020304" pitchFamily="18" charset="0"/>
                        </a:rPr>
                        <a:t>Proposal in progress.  Enrollment start date </a:t>
                      </a:r>
                      <a:r>
                        <a:rPr lang="en-US" sz="800" b="1" kern="1200" dirty="0" smtClean="0">
                          <a:solidFill>
                            <a:srgbClr val="000000"/>
                          </a:solidFill>
                          <a:latin typeface="Times New Roman" panose="02020603050405020304" pitchFamily="18" charset="0"/>
                          <a:ea typeface="Times New Roman"/>
                          <a:cs typeface="Times New Roman" panose="02020603050405020304" pitchFamily="18" charset="0"/>
                        </a:rPr>
                        <a:t>Fall</a:t>
                      </a:r>
                      <a:r>
                        <a:rPr lang="en-US" sz="800" b="1" kern="1200" baseline="0" dirty="0" smtClean="0">
                          <a:solidFill>
                            <a:srgbClr val="000000"/>
                          </a:solidFill>
                          <a:latin typeface="Times New Roman" panose="02020603050405020304" pitchFamily="18" charset="0"/>
                          <a:ea typeface="Times New Roman"/>
                          <a:cs typeface="Times New Roman" panose="02020603050405020304" pitchFamily="18" charset="0"/>
                        </a:rPr>
                        <a:t> </a:t>
                      </a:r>
                      <a:r>
                        <a:rPr lang="en-US" sz="800" b="1" kern="1200" dirty="0" smtClean="0">
                          <a:solidFill>
                            <a:srgbClr val="000000"/>
                          </a:solidFill>
                          <a:latin typeface="Times New Roman" panose="02020603050405020304" pitchFamily="18" charset="0"/>
                          <a:ea typeface="Times New Roman"/>
                          <a:cs typeface="Times New Roman" panose="02020603050405020304" pitchFamily="18" charset="0"/>
                        </a:rPr>
                        <a:t> </a:t>
                      </a:r>
                      <a:r>
                        <a:rPr lang="en-US" sz="800" b="1" kern="1200" dirty="0">
                          <a:solidFill>
                            <a:srgbClr val="000000"/>
                          </a:solidFill>
                          <a:latin typeface="Times New Roman" panose="02020603050405020304" pitchFamily="18" charset="0"/>
                          <a:ea typeface="Times New Roman"/>
                          <a:cs typeface="Times New Roman" panose="02020603050405020304" pitchFamily="18" charset="0"/>
                        </a:rPr>
                        <a:t>2014</a:t>
                      </a:r>
                      <a:endParaRPr lang="en-US" sz="1000" b="1" dirty="0">
                        <a:solidFill>
                          <a:srgbClr val="000000"/>
                        </a:solidFill>
                        <a:latin typeface="Times New Roman" panose="02020603050405020304" pitchFamily="18" charset="0"/>
                        <a:ea typeface="Calibri"/>
                        <a:cs typeface="Times New Roman" panose="02020603050405020304" pitchFamily="18" charset="0"/>
                      </a:endParaRPr>
                    </a:p>
                  </a:txBody>
                  <a:tcPr marL="45720" marR="45720" marT="45715" marB="4571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r>
              <a:tr h="883902">
                <a:tc>
                  <a:txBody>
                    <a:bodyPr/>
                    <a:lstStyle/>
                    <a:p>
                      <a:pPr marL="0" marR="0">
                        <a:spcBef>
                          <a:spcPts val="0"/>
                        </a:spcBef>
                        <a:spcAft>
                          <a:spcPts val="0"/>
                        </a:spcAft>
                      </a:pPr>
                      <a:r>
                        <a:rPr lang="en-US" sz="800" b="1" kern="1200" dirty="0">
                          <a:solidFill>
                            <a:srgbClr val="000000"/>
                          </a:solidFill>
                          <a:latin typeface="Times New Roman" panose="02020603050405020304" pitchFamily="18" charset="0"/>
                          <a:ea typeface="Times New Roman"/>
                          <a:cs typeface="Times New Roman" panose="02020603050405020304" pitchFamily="18" charset="0"/>
                        </a:rPr>
                        <a:t>Develop OTA Enrollments </a:t>
                      </a:r>
                      <a:endParaRPr lang="en-US" sz="1000" b="1" dirty="0">
                        <a:solidFill>
                          <a:srgbClr val="000000"/>
                        </a:solidFill>
                        <a:latin typeface="Times New Roman" panose="02020603050405020304" pitchFamily="18" charset="0"/>
                        <a:ea typeface="Calibri"/>
                        <a:cs typeface="Times New Roman" panose="02020603050405020304" pitchFamily="18" charset="0"/>
                      </a:endParaRPr>
                    </a:p>
                  </a:txBody>
                  <a:tcPr marL="45720" marR="45720" marT="45715" marB="4571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marR="0">
                        <a:spcBef>
                          <a:spcPts val="0"/>
                        </a:spcBef>
                        <a:spcAft>
                          <a:spcPts val="0"/>
                        </a:spcAft>
                      </a:pPr>
                      <a:r>
                        <a:rPr lang="en-US" sz="800" b="0" kern="1200" dirty="0">
                          <a:solidFill>
                            <a:srgbClr val="000000"/>
                          </a:solidFill>
                          <a:latin typeface="Times New Roman" panose="02020603050405020304" pitchFamily="18" charset="0"/>
                          <a:ea typeface="Times New Roman"/>
                          <a:cs typeface="Times New Roman" panose="02020603050405020304" pitchFamily="18" charset="0"/>
                        </a:rPr>
                        <a:t>Improve alignment with CAS </a:t>
                      </a:r>
                      <a:endParaRPr lang="en-US" sz="1000" b="0" dirty="0">
                        <a:solidFill>
                          <a:srgbClr val="000000"/>
                        </a:solidFill>
                        <a:latin typeface="Times New Roman" panose="02020603050405020304" pitchFamily="18" charset="0"/>
                        <a:ea typeface="Calibri"/>
                        <a:cs typeface="Times New Roman" panose="02020603050405020304" pitchFamily="18" charset="0"/>
                      </a:endParaRPr>
                    </a:p>
                  </a:txBody>
                  <a:tcPr marL="45720" marR="45720" marT="45715" marB="4571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solidFill>
                  </a:tcPr>
                </a:tc>
                <a:tc>
                  <a:txBody>
                    <a:bodyPr/>
                    <a:lstStyle/>
                    <a:p>
                      <a:pPr marL="0" marR="0">
                        <a:spcBef>
                          <a:spcPts val="0"/>
                        </a:spcBef>
                        <a:spcAft>
                          <a:spcPts val="0"/>
                        </a:spcAft>
                      </a:pPr>
                      <a:r>
                        <a:rPr lang="en-US" sz="800" b="0" kern="1200" dirty="0">
                          <a:solidFill>
                            <a:srgbClr val="000000"/>
                          </a:solidFill>
                          <a:latin typeface="Times New Roman" panose="02020603050405020304" pitchFamily="18" charset="0"/>
                          <a:ea typeface="Times New Roman"/>
                          <a:cs typeface="Times New Roman" panose="02020603050405020304" pitchFamily="18" charset="0"/>
                        </a:rPr>
                        <a:t>Strengthen recruiting with providers </a:t>
                      </a:r>
                      <a:endParaRPr lang="en-US" sz="1000" b="0" dirty="0">
                        <a:solidFill>
                          <a:srgbClr val="000000"/>
                        </a:solidFill>
                        <a:latin typeface="Times New Roman" panose="02020603050405020304" pitchFamily="18" charset="0"/>
                        <a:ea typeface="Calibri"/>
                        <a:cs typeface="Times New Roman" panose="02020603050405020304" pitchFamily="18" charset="0"/>
                      </a:endParaRPr>
                    </a:p>
                  </a:txBody>
                  <a:tcPr marL="45720" marR="45720" marT="45715" marB="4571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solidFill>
                  </a:tcPr>
                </a:tc>
                <a:tc>
                  <a:txBody>
                    <a:bodyPr/>
                    <a:lstStyle/>
                    <a:p>
                      <a:pPr marL="0" marR="0">
                        <a:spcBef>
                          <a:spcPts val="0"/>
                        </a:spcBef>
                        <a:spcAft>
                          <a:spcPts val="0"/>
                        </a:spcAft>
                      </a:pPr>
                      <a:r>
                        <a:rPr lang="en-US" sz="800" b="0" kern="1200" dirty="0">
                          <a:solidFill>
                            <a:srgbClr val="000000"/>
                          </a:solidFill>
                          <a:latin typeface="Times New Roman" panose="02020603050405020304" pitchFamily="18" charset="0"/>
                          <a:ea typeface="Times New Roman"/>
                          <a:cs typeface="Times New Roman" panose="02020603050405020304" pitchFamily="18" charset="0"/>
                        </a:rPr>
                        <a:t>Improve marketing materials </a:t>
                      </a:r>
                      <a:endParaRPr lang="en-US" sz="1000" b="0" dirty="0">
                        <a:solidFill>
                          <a:srgbClr val="000000"/>
                        </a:solidFill>
                        <a:latin typeface="Times New Roman" panose="02020603050405020304" pitchFamily="18" charset="0"/>
                        <a:ea typeface="Calibri"/>
                        <a:cs typeface="Times New Roman" panose="02020603050405020304" pitchFamily="18" charset="0"/>
                      </a:endParaRPr>
                    </a:p>
                  </a:txBody>
                  <a:tcPr marL="45720" marR="45720" marT="45715" marB="4571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solidFill>
                  </a:tcPr>
                </a:tc>
                <a:tc>
                  <a:txBody>
                    <a:bodyPr/>
                    <a:lstStyle/>
                    <a:p>
                      <a:pPr marL="0" marR="0">
                        <a:spcBef>
                          <a:spcPts val="0"/>
                        </a:spcBef>
                        <a:spcAft>
                          <a:spcPts val="0"/>
                        </a:spcAft>
                      </a:pPr>
                      <a:r>
                        <a:rPr lang="en-US" sz="800" kern="1200" dirty="0">
                          <a:solidFill>
                            <a:srgbClr val="000000"/>
                          </a:solidFill>
                          <a:latin typeface="Times New Roman" panose="02020603050405020304" pitchFamily="18" charset="0"/>
                          <a:ea typeface="Times New Roman"/>
                          <a:cs typeface="Times New Roman" panose="02020603050405020304" pitchFamily="18" charset="0"/>
                        </a:rPr>
                        <a:t>Immediate </a:t>
                      </a:r>
                      <a:endParaRPr lang="en-US" sz="1000" dirty="0">
                        <a:solidFill>
                          <a:srgbClr val="000000"/>
                        </a:solidFill>
                        <a:latin typeface="Times New Roman" panose="02020603050405020304" pitchFamily="18" charset="0"/>
                        <a:ea typeface="Calibri"/>
                        <a:cs typeface="Times New Roman" panose="02020603050405020304" pitchFamily="18" charset="0"/>
                      </a:endParaRPr>
                    </a:p>
                  </a:txBody>
                  <a:tcPr marL="45720" marR="45720" marT="45715" marB="4571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marR="0">
                        <a:spcBef>
                          <a:spcPts val="0"/>
                        </a:spcBef>
                        <a:spcAft>
                          <a:spcPts val="0"/>
                        </a:spcAft>
                      </a:pPr>
                      <a:r>
                        <a:rPr lang="en-US" sz="800" kern="1200" dirty="0" smtClean="0">
                          <a:solidFill>
                            <a:srgbClr val="000000"/>
                          </a:solidFill>
                          <a:latin typeface="Times New Roman" panose="02020603050405020304" pitchFamily="18" charset="0"/>
                          <a:ea typeface="Times New Roman"/>
                          <a:cs typeface="Times New Roman" panose="02020603050405020304" pitchFamily="18" charset="0"/>
                        </a:rPr>
                        <a:t>+15</a:t>
                      </a:r>
                    </a:p>
                    <a:p>
                      <a:pPr marL="0" marR="0">
                        <a:spcBef>
                          <a:spcPts val="0"/>
                        </a:spcBef>
                        <a:spcAft>
                          <a:spcPts val="0"/>
                        </a:spcAft>
                      </a:pPr>
                      <a:r>
                        <a:rPr lang="en-US" sz="800" kern="1200" dirty="0" smtClean="0">
                          <a:solidFill>
                            <a:srgbClr val="000000"/>
                          </a:solidFill>
                          <a:latin typeface="Times New Roman" panose="02020603050405020304" pitchFamily="18" charset="0"/>
                          <a:ea typeface="Times New Roman"/>
                          <a:cs typeface="Times New Roman" panose="02020603050405020304" pitchFamily="18" charset="0"/>
                        </a:rPr>
                        <a:t>25</a:t>
                      </a:r>
                    </a:p>
                    <a:p>
                      <a:pPr marL="0" marR="0">
                        <a:spcBef>
                          <a:spcPts val="0"/>
                        </a:spcBef>
                        <a:spcAft>
                          <a:spcPts val="0"/>
                        </a:spcAft>
                      </a:pPr>
                      <a:endParaRPr lang="en-US" sz="800" kern="1200" dirty="0" smtClean="0">
                        <a:solidFill>
                          <a:srgbClr val="000000"/>
                        </a:solidFill>
                        <a:latin typeface="Times New Roman" panose="02020603050405020304" pitchFamily="18" charset="0"/>
                        <a:ea typeface="Calibri"/>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900" b="1" kern="1200" dirty="0" smtClean="0">
                          <a:solidFill>
                            <a:srgbClr val="000000"/>
                          </a:solidFill>
                          <a:latin typeface="Times New Roman" panose="02020603050405020304" pitchFamily="18" charset="0"/>
                          <a:ea typeface="Calibri"/>
                          <a:cs typeface="Times New Roman" panose="02020603050405020304" pitchFamily="18" charset="0"/>
                        </a:rPr>
                        <a:t>+19 for Fall 2013; total enrollment 29</a:t>
                      </a:r>
                      <a:endParaRPr lang="en-US" sz="1000" b="1" dirty="0" smtClean="0">
                        <a:solidFill>
                          <a:srgbClr val="000000"/>
                        </a:solidFill>
                        <a:latin typeface="Times New Roman" panose="02020603050405020304" pitchFamily="18" charset="0"/>
                        <a:ea typeface="Calibri"/>
                        <a:cs typeface="Times New Roman" panose="02020603050405020304" pitchFamily="18" charset="0"/>
                      </a:endParaRPr>
                    </a:p>
                    <a:p>
                      <a:pPr marL="0" marR="0">
                        <a:spcBef>
                          <a:spcPts val="0"/>
                        </a:spcBef>
                        <a:spcAft>
                          <a:spcPts val="0"/>
                        </a:spcAft>
                      </a:pPr>
                      <a:endParaRPr lang="en-US" sz="1000" dirty="0">
                        <a:solidFill>
                          <a:srgbClr val="000000"/>
                        </a:solidFill>
                        <a:latin typeface="Times New Roman" panose="02020603050405020304" pitchFamily="18" charset="0"/>
                        <a:ea typeface="Calibri"/>
                        <a:cs typeface="Times New Roman" panose="02020603050405020304" pitchFamily="18" charset="0"/>
                      </a:endParaRPr>
                    </a:p>
                  </a:txBody>
                  <a:tcPr marL="45720" marR="45720" marT="45715" marB="4571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marR="0">
                        <a:spcBef>
                          <a:spcPts val="0"/>
                        </a:spcBef>
                        <a:spcAft>
                          <a:spcPts val="0"/>
                        </a:spcAft>
                      </a:pPr>
                      <a:r>
                        <a:rPr lang="en-US" sz="800" kern="1200" dirty="0">
                          <a:solidFill>
                            <a:srgbClr val="000000"/>
                          </a:solidFill>
                          <a:latin typeface="Times New Roman" panose="02020603050405020304" pitchFamily="18" charset="0"/>
                          <a:ea typeface="Times New Roman"/>
                          <a:cs typeface="Times New Roman" panose="02020603050405020304" pitchFamily="18" charset="0"/>
                        </a:rPr>
                        <a:t>Alignment with CAS with HUMR BA</a:t>
                      </a:r>
                      <a:endParaRPr lang="en-US" sz="1000" dirty="0">
                        <a:solidFill>
                          <a:srgbClr val="000000"/>
                        </a:solidFill>
                        <a:latin typeface="Times New Roman" panose="02020603050405020304" pitchFamily="18" charset="0"/>
                        <a:ea typeface="Calibri"/>
                        <a:cs typeface="Times New Roman" panose="02020603050405020304" pitchFamily="18" charset="0"/>
                      </a:endParaRPr>
                    </a:p>
                    <a:p>
                      <a:pPr marL="0" marR="0">
                        <a:spcBef>
                          <a:spcPts val="0"/>
                        </a:spcBef>
                        <a:spcAft>
                          <a:spcPts val="0"/>
                        </a:spcAft>
                      </a:pPr>
                      <a:r>
                        <a:rPr lang="en-US" sz="800" kern="1200" dirty="0">
                          <a:solidFill>
                            <a:srgbClr val="000000"/>
                          </a:solidFill>
                          <a:latin typeface="Times New Roman" panose="02020603050405020304" pitchFamily="18" charset="0"/>
                          <a:ea typeface="Times New Roman"/>
                          <a:cs typeface="Times New Roman" panose="02020603050405020304" pitchFamily="18" charset="0"/>
                        </a:rPr>
                        <a:t>Added OTA to admission advertisements</a:t>
                      </a:r>
                      <a:endParaRPr lang="en-US" sz="1000" dirty="0">
                        <a:solidFill>
                          <a:srgbClr val="000000"/>
                        </a:solidFill>
                        <a:latin typeface="Times New Roman" panose="02020603050405020304" pitchFamily="18" charset="0"/>
                        <a:ea typeface="Calibri"/>
                        <a:cs typeface="Times New Roman" panose="02020603050405020304" pitchFamily="18" charset="0"/>
                      </a:endParaRPr>
                    </a:p>
                    <a:p>
                      <a:pPr marL="0" marR="0">
                        <a:spcBef>
                          <a:spcPts val="0"/>
                        </a:spcBef>
                        <a:spcAft>
                          <a:spcPts val="0"/>
                        </a:spcAft>
                      </a:pPr>
                      <a:r>
                        <a:rPr lang="en-US" sz="800" kern="1200" dirty="0">
                          <a:solidFill>
                            <a:srgbClr val="000000"/>
                          </a:solidFill>
                          <a:latin typeface="Times New Roman" panose="02020603050405020304" pitchFamily="18" charset="0"/>
                          <a:ea typeface="Times New Roman"/>
                          <a:cs typeface="Times New Roman" panose="02020603050405020304" pitchFamily="18" charset="0"/>
                        </a:rPr>
                        <a:t>Internal marketing educating students about </a:t>
                      </a:r>
                      <a:r>
                        <a:rPr lang="en-US" sz="800" kern="1200" dirty="0" smtClean="0">
                          <a:solidFill>
                            <a:srgbClr val="000000"/>
                          </a:solidFill>
                          <a:latin typeface="Times New Roman" panose="02020603050405020304" pitchFamily="18" charset="0"/>
                          <a:ea typeface="Times New Roman"/>
                          <a:cs typeface="Times New Roman" panose="02020603050405020304" pitchFamily="18" charset="0"/>
                        </a:rPr>
                        <a:t>OT</a:t>
                      </a:r>
                    </a:p>
                  </a:txBody>
                  <a:tcPr marL="45720" marR="45720" marT="45715" marB="4571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r>
              <a:tr h="1066780">
                <a:tc>
                  <a:txBody>
                    <a:bodyPr/>
                    <a:lstStyle/>
                    <a:p>
                      <a:pPr marL="0" marR="0">
                        <a:spcBef>
                          <a:spcPts val="0"/>
                        </a:spcBef>
                        <a:spcAft>
                          <a:spcPts val="0"/>
                        </a:spcAft>
                      </a:pPr>
                      <a:r>
                        <a:rPr lang="en-US" sz="800" b="1" kern="1200" dirty="0">
                          <a:solidFill>
                            <a:srgbClr val="000000"/>
                          </a:solidFill>
                          <a:latin typeface="Times New Roman" panose="02020603050405020304" pitchFamily="18" charset="0"/>
                          <a:ea typeface="Times New Roman"/>
                          <a:cs typeface="Times New Roman" panose="02020603050405020304" pitchFamily="18" charset="0"/>
                        </a:rPr>
                        <a:t>Create OT Masters </a:t>
                      </a:r>
                      <a:endParaRPr lang="en-US" sz="1000" b="1" dirty="0">
                        <a:solidFill>
                          <a:srgbClr val="000000"/>
                        </a:solidFill>
                        <a:latin typeface="Times New Roman" panose="02020603050405020304" pitchFamily="18" charset="0"/>
                        <a:ea typeface="Calibri"/>
                        <a:cs typeface="Times New Roman" panose="02020603050405020304" pitchFamily="18" charset="0"/>
                      </a:endParaRPr>
                    </a:p>
                  </a:txBody>
                  <a:tcPr marL="45720" marR="45720" marT="45715" marB="4571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marL="0" marR="0">
                        <a:spcBef>
                          <a:spcPts val="0"/>
                        </a:spcBef>
                        <a:spcAft>
                          <a:spcPts val="0"/>
                        </a:spcAft>
                      </a:pPr>
                      <a:r>
                        <a:rPr lang="en-US" sz="800" kern="1200" dirty="0">
                          <a:solidFill>
                            <a:srgbClr val="000000"/>
                          </a:solidFill>
                          <a:latin typeface="Times New Roman" panose="02020603050405020304" pitchFamily="18" charset="0"/>
                          <a:ea typeface="Times New Roman"/>
                          <a:cs typeface="Times New Roman" panose="02020603050405020304" pitchFamily="18" charset="0"/>
                        </a:rPr>
                        <a:t>Create program plan </a:t>
                      </a:r>
                      <a:endParaRPr lang="en-US" sz="1000" dirty="0">
                        <a:solidFill>
                          <a:srgbClr val="000000"/>
                        </a:solidFill>
                        <a:latin typeface="Times New Roman" panose="02020603050405020304" pitchFamily="18" charset="0"/>
                        <a:ea typeface="Calibri"/>
                        <a:cs typeface="Times New Roman" panose="02020603050405020304" pitchFamily="18" charset="0"/>
                      </a:endParaRPr>
                    </a:p>
                  </a:txBody>
                  <a:tcPr marL="45720" marR="45720" marT="45715" marB="4571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marL="0" marR="0">
                        <a:spcBef>
                          <a:spcPts val="0"/>
                        </a:spcBef>
                        <a:spcAft>
                          <a:spcPts val="0"/>
                        </a:spcAft>
                      </a:pPr>
                      <a:r>
                        <a:rPr lang="en-US" sz="800" kern="1200" dirty="0">
                          <a:solidFill>
                            <a:srgbClr val="000000"/>
                          </a:solidFill>
                          <a:latin typeface="Times New Roman" panose="02020603050405020304" pitchFamily="18" charset="0"/>
                          <a:ea typeface="Times New Roman"/>
                          <a:cs typeface="Times New Roman" panose="02020603050405020304" pitchFamily="18" charset="0"/>
                        </a:rPr>
                        <a:t>Align faculty capacity with program plan </a:t>
                      </a:r>
                      <a:endParaRPr lang="en-US" sz="1000" dirty="0">
                        <a:solidFill>
                          <a:srgbClr val="000000"/>
                        </a:solidFill>
                        <a:latin typeface="Times New Roman" panose="02020603050405020304" pitchFamily="18" charset="0"/>
                        <a:ea typeface="Calibri"/>
                        <a:cs typeface="Times New Roman" panose="02020603050405020304" pitchFamily="18" charset="0"/>
                      </a:endParaRPr>
                    </a:p>
                  </a:txBody>
                  <a:tcPr marL="45720" marR="45720" marT="45715" marB="4571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marL="0" marR="0">
                        <a:spcBef>
                          <a:spcPts val="0"/>
                        </a:spcBef>
                        <a:spcAft>
                          <a:spcPts val="0"/>
                        </a:spcAft>
                      </a:pPr>
                      <a:r>
                        <a:rPr lang="en-US" sz="800" kern="1200" dirty="0">
                          <a:solidFill>
                            <a:srgbClr val="000000"/>
                          </a:solidFill>
                          <a:latin typeface="Times New Roman" panose="02020603050405020304" pitchFamily="18" charset="0"/>
                          <a:ea typeface="Times New Roman"/>
                          <a:cs typeface="Times New Roman" panose="02020603050405020304" pitchFamily="18" charset="0"/>
                        </a:rPr>
                        <a:t>Secure accreditation approvals</a:t>
                      </a:r>
                      <a:endParaRPr lang="en-US" sz="1000" dirty="0">
                        <a:solidFill>
                          <a:srgbClr val="000000"/>
                        </a:solidFill>
                        <a:latin typeface="Times New Roman" panose="02020603050405020304" pitchFamily="18" charset="0"/>
                        <a:ea typeface="Calibri"/>
                        <a:cs typeface="Times New Roman" panose="02020603050405020304" pitchFamily="18" charset="0"/>
                      </a:endParaRPr>
                    </a:p>
                    <a:p>
                      <a:pPr marL="0" marR="0">
                        <a:spcBef>
                          <a:spcPts val="0"/>
                        </a:spcBef>
                        <a:spcAft>
                          <a:spcPts val="0"/>
                        </a:spcAft>
                      </a:pPr>
                      <a:r>
                        <a:rPr lang="en-US" sz="800" kern="1200" dirty="0">
                          <a:solidFill>
                            <a:srgbClr val="000000"/>
                          </a:solidFill>
                          <a:latin typeface="Times New Roman" panose="02020603050405020304" pitchFamily="18" charset="0"/>
                          <a:ea typeface="Times New Roman"/>
                          <a:cs typeface="Times New Roman" panose="02020603050405020304" pitchFamily="18" charset="0"/>
                        </a:rPr>
                        <a:t>*Letter of Intent submitted </a:t>
                      </a:r>
                      <a:endParaRPr lang="en-US" sz="800" kern="1200" dirty="0" smtClean="0">
                        <a:solidFill>
                          <a:srgbClr val="000000"/>
                        </a:solidFill>
                        <a:latin typeface="Times New Roman" panose="02020603050405020304" pitchFamily="18" charset="0"/>
                        <a:ea typeface="Times New Roman"/>
                        <a:cs typeface="Times New Roman" panose="02020603050405020304" pitchFamily="18" charset="0"/>
                      </a:endParaRPr>
                    </a:p>
                    <a:p>
                      <a:pPr marL="0" marR="0">
                        <a:spcBef>
                          <a:spcPts val="0"/>
                        </a:spcBef>
                        <a:spcAft>
                          <a:spcPts val="0"/>
                        </a:spcAft>
                      </a:pPr>
                      <a:endParaRPr lang="en-US" sz="800" kern="1200" dirty="0" smtClean="0">
                        <a:solidFill>
                          <a:srgbClr val="000000"/>
                        </a:solidFill>
                        <a:latin typeface="Times New Roman" panose="02020603050405020304" pitchFamily="18" charset="0"/>
                        <a:ea typeface="Calibri"/>
                        <a:cs typeface="Times New Roman" panose="02020603050405020304" pitchFamily="18" charset="0"/>
                      </a:endParaRPr>
                    </a:p>
                    <a:p>
                      <a:pPr marL="0" marR="0">
                        <a:spcBef>
                          <a:spcPts val="0"/>
                        </a:spcBef>
                        <a:spcAft>
                          <a:spcPts val="0"/>
                        </a:spcAft>
                      </a:pPr>
                      <a:r>
                        <a:rPr lang="en-US" sz="800" kern="1200" dirty="0" smtClean="0">
                          <a:solidFill>
                            <a:srgbClr val="000000"/>
                          </a:solidFill>
                          <a:latin typeface="Times New Roman" panose="02020603050405020304" pitchFamily="18" charset="0"/>
                          <a:ea typeface="Calibri"/>
                          <a:cs typeface="Times New Roman" panose="02020603050405020304" pitchFamily="18" charset="0"/>
                        </a:rPr>
                        <a:t>Submitting a revised timeline to ACOTE</a:t>
                      </a:r>
                      <a:endParaRPr lang="en-US" sz="1000" dirty="0">
                        <a:solidFill>
                          <a:srgbClr val="000000"/>
                        </a:solidFill>
                        <a:latin typeface="Times New Roman" panose="02020603050405020304" pitchFamily="18" charset="0"/>
                        <a:ea typeface="Calibri"/>
                        <a:cs typeface="Times New Roman" panose="02020603050405020304" pitchFamily="18" charset="0"/>
                      </a:endParaRPr>
                    </a:p>
                  </a:txBody>
                  <a:tcPr marL="45720" marR="45720" marT="45715" marB="4571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marL="0" marR="0">
                        <a:spcBef>
                          <a:spcPts val="0"/>
                        </a:spcBef>
                        <a:spcAft>
                          <a:spcPts val="0"/>
                        </a:spcAft>
                      </a:pPr>
                      <a:r>
                        <a:rPr lang="en-US" sz="800" kern="1200" dirty="0">
                          <a:solidFill>
                            <a:srgbClr val="000000"/>
                          </a:solidFill>
                          <a:latin typeface="Times New Roman" panose="02020603050405020304" pitchFamily="18" charset="0"/>
                          <a:ea typeface="Times New Roman"/>
                          <a:cs typeface="Times New Roman" panose="02020603050405020304" pitchFamily="18" charset="0"/>
                        </a:rPr>
                        <a:t>Fall 2014 </a:t>
                      </a:r>
                      <a:endParaRPr lang="en-US" sz="1000" dirty="0">
                        <a:solidFill>
                          <a:srgbClr val="000000"/>
                        </a:solidFill>
                        <a:latin typeface="Times New Roman" panose="02020603050405020304" pitchFamily="18" charset="0"/>
                        <a:ea typeface="Calibri"/>
                        <a:cs typeface="Times New Roman" panose="02020603050405020304" pitchFamily="18" charset="0"/>
                      </a:endParaRPr>
                    </a:p>
                  </a:txBody>
                  <a:tcPr marL="45720" marR="45720" marT="45715" marB="4571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marL="0" marR="0">
                        <a:spcBef>
                          <a:spcPts val="0"/>
                        </a:spcBef>
                        <a:spcAft>
                          <a:spcPts val="0"/>
                        </a:spcAft>
                      </a:pPr>
                      <a:r>
                        <a:rPr lang="en-US" sz="800" kern="1200" dirty="0">
                          <a:solidFill>
                            <a:srgbClr val="000000"/>
                          </a:solidFill>
                          <a:latin typeface="Times New Roman" panose="02020603050405020304" pitchFamily="18" charset="0"/>
                          <a:ea typeface="Times New Roman"/>
                          <a:cs typeface="Times New Roman" panose="02020603050405020304" pitchFamily="18" charset="0"/>
                        </a:rPr>
                        <a:t>0 </a:t>
                      </a:r>
                      <a:endParaRPr lang="en-US" sz="1000" dirty="0">
                        <a:solidFill>
                          <a:srgbClr val="000000"/>
                        </a:solidFill>
                        <a:latin typeface="Times New Roman" panose="02020603050405020304" pitchFamily="18" charset="0"/>
                        <a:ea typeface="Calibri"/>
                        <a:cs typeface="Times New Roman" panose="02020603050405020304" pitchFamily="18" charset="0"/>
                      </a:endParaRPr>
                    </a:p>
                  </a:txBody>
                  <a:tcPr marL="45720" marR="45720" marT="45715" marB="4571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marL="0" marR="0">
                        <a:spcBef>
                          <a:spcPts val="0"/>
                        </a:spcBef>
                        <a:spcAft>
                          <a:spcPts val="0"/>
                        </a:spcAft>
                      </a:pPr>
                      <a:r>
                        <a:rPr lang="en-US" sz="800" kern="1200" dirty="0">
                          <a:solidFill>
                            <a:srgbClr val="000000"/>
                          </a:solidFill>
                          <a:latin typeface="Times New Roman" panose="02020603050405020304" pitchFamily="18" charset="0"/>
                          <a:ea typeface="Times New Roman"/>
                          <a:cs typeface="Times New Roman" panose="02020603050405020304" pitchFamily="18" charset="0"/>
                        </a:rPr>
                        <a:t>Received ACOTE confirmation on 3/7/2013 that Trinity OT Masters Program Letter of Intent was submitted via ACOTE electronic portal.  </a:t>
                      </a:r>
                      <a:endParaRPr lang="en-US" sz="800" kern="1200" dirty="0" smtClean="0">
                        <a:solidFill>
                          <a:srgbClr val="000000"/>
                        </a:solidFill>
                        <a:latin typeface="Times New Roman" panose="02020603050405020304" pitchFamily="18" charset="0"/>
                        <a:ea typeface="Times New Roman"/>
                        <a:cs typeface="Times New Roman" panose="02020603050405020304" pitchFamily="18" charset="0"/>
                      </a:endParaRPr>
                    </a:p>
                    <a:p>
                      <a:pPr marL="0" marR="0">
                        <a:spcBef>
                          <a:spcPts val="0"/>
                        </a:spcBef>
                        <a:spcAft>
                          <a:spcPts val="0"/>
                        </a:spcAft>
                      </a:pPr>
                      <a:endParaRPr lang="en-US" sz="800" kern="1200" dirty="0" smtClean="0">
                        <a:solidFill>
                          <a:srgbClr val="000000"/>
                        </a:solidFill>
                        <a:latin typeface="Times New Roman" panose="02020603050405020304" pitchFamily="18" charset="0"/>
                        <a:ea typeface="Times New Roman"/>
                        <a:cs typeface="Times New Roman" panose="02020603050405020304" pitchFamily="18" charset="0"/>
                      </a:endParaRPr>
                    </a:p>
                    <a:p>
                      <a:pPr marL="0" marR="0">
                        <a:spcBef>
                          <a:spcPts val="0"/>
                        </a:spcBef>
                        <a:spcAft>
                          <a:spcPts val="0"/>
                        </a:spcAft>
                      </a:pPr>
                      <a:r>
                        <a:rPr lang="en-US" sz="800" b="1" kern="1200" dirty="0" smtClean="0">
                          <a:solidFill>
                            <a:srgbClr val="000000"/>
                          </a:solidFill>
                          <a:latin typeface="Times New Roman" panose="02020603050405020304" pitchFamily="18" charset="0"/>
                          <a:ea typeface="Times New Roman"/>
                          <a:cs typeface="Times New Roman" panose="02020603050405020304" pitchFamily="18" charset="0"/>
                        </a:rPr>
                        <a:t>Projected </a:t>
                      </a:r>
                      <a:r>
                        <a:rPr lang="en-US" sz="800" b="1" kern="1200" dirty="0">
                          <a:solidFill>
                            <a:srgbClr val="000000"/>
                          </a:solidFill>
                          <a:latin typeface="Times New Roman" panose="02020603050405020304" pitchFamily="18" charset="0"/>
                          <a:ea typeface="Times New Roman"/>
                          <a:cs typeface="Times New Roman" panose="02020603050405020304" pitchFamily="18" charset="0"/>
                        </a:rPr>
                        <a:t>enrollment start date </a:t>
                      </a:r>
                      <a:r>
                        <a:rPr lang="en-US" sz="800" b="1" kern="1200" dirty="0" smtClean="0">
                          <a:solidFill>
                            <a:srgbClr val="000000"/>
                          </a:solidFill>
                          <a:latin typeface="Times New Roman" panose="02020603050405020304" pitchFamily="18" charset="0"/>
                          <a:ea typeface="Times New Roman"/>
                          <a:cs typeface="Times New Roman" panose="02020603050405020304" pitchFamily="18" charset="0"/>
                        </a:rPr>
                        <a:t>delayed</a:t>
                      </a:r>
                      <a:r>
                        <a:rPr lang="en-US" sz="800" b="1" kern="1200" baseline="0" dirty="0" smtClean="0">
                          <a:solidFill>
                            <a:srgbClr val="000000"/>
                          </a:solidFill>
                          <a:latin typeface="Times New Roman" panose="02020603050405020304" pitchFamily="18" charset="0"/>
                          <a:ea typeface="Times New Roman"/>
                          <a:cs typeface="Times New Roman" panose="02020603050405020304" pitchFamily="18" charset="0"/>
                        </a:rPr>
                        <a:t> until </a:t>
                      </a:r>
                      <a:r>
                        <a:rPr lang="en-US" sz="800" b="1" kern="1200" dirty="0" smtClean="0">
                          <a:solidFill>
                            <a:srgbClr val="000000"/>
                          </a:solidFill>
                          <a:latin typeface="Times New Roman" panose="02020603050405020304" pitchFamily="18" charset="0"/>
                          <a:ea typeface="Times New Roman"/>
                          <a:cs typeface="Times New Roman" panose="02020603050405020304" pitchFamily="18" charset="0"/>
                        </a:rPr>
                        <a:t>August</a:t>
                      </a:r>
                      <a:r>
                        <a:rPr lang="en-US" sz="800" b="1" kern="1200" dirty="0">
                          <a:solidFill>
                            <a:srgbClr val="000000"/>
                          </a:solidFill>
                          <a:latin typeface="Times New Roman" panose="02020603050405020304" pitchFamily="18" charset="0"/>
                          <a:ea typeface="Times New Roman"/>
                          <a:cs typeface="Times New Roman" panose="02020603050405020304" pitchFamily="18" charset="0"/>
                        </a:rPr>
                        <a:t>, </a:t>
                      </a:r>
                      <a:r>
                        <a:rPr lang="en-US" sz="800" b="1" kern="1200" dirty="0" smtClean="0">
                          <a:solidFill>
                            <a:srgbClr val="000000"/>
                          </a:solidFill>
                          <a:latin typeface="Times New Roman" panose="02020603050405020304" pitchFamily="18" charset="0"/>
                          <a:ea typeface="Times New Roman"/>
                          <a:cs typeface="Times New Roman" panose="02020603050405020304" pitchFamily="18" charset="0"/>
                        </a:rPr>
                        <a:t>2015</a:t>
                      </a:r>
                      <a:r>
                        <a:rPr lang="en-US" sz="800" b="1" kern="1200" baseline="0" dirty="0" smtClean="0">
                          <a:solidFill>
                            <a:srgbClr val="000000"/>
                          </a:solidFill>
                          <a:latin typeface="Times New Roman" panose="02020603050405020304" pitchFamily="18" charset="0"/>
                          <a:ea typeface="Times New Roman"/>
                          <a:cs typeface="Times New Roman" panose="02020603050405020304" pitchFamily="18" charset="0"/>
                        </a:rPr>
                        <a:t> or 2016</a:t>
                      </a:r>
                      <a:r>
                        <a:rPr lang="en-US" sz="800" b="1" kern="1200" dirty="0" smtClean="0">
                          <a:solidFill>
                            <a:srgbClr val="000000"/>
                          </a:solidFill>
                          <a:latin typeface="Times New Roman" panose="02020603050405020304" pitchFamily="18" charset="0"/>
                          <a:ea typeface="Times New Roman"/>
                          <a:cs typeface="Times New Roman" panose="02020603050405020304" pitchFamily="18" charset="0"/>
                        </a:rPr>
                        <a:t>.  </a:t>
                      </a:r>
                      <a:r>
                        <a:rPr lang="en-US" sz="800" b="1" kern="1200" dirty="0">
                          <a:solidFill>
                            <a:srgbClr val="000000"/>
                          </a:solidFill>
                          <a:latin typeface="Times New Roman" panose="02020603050405020304" pitchFamily="18" charset="0"/>
                          <a:ea typeface="Times New Roman"/>
                          <a:cs typeface="Times New Roman" panose="02020603050405020304" pitchFamily="18" charset="0"/>
                        </a:rPr>
                        <a:t>Program director </a:t>
                      </a:r>
                      <a:r>
                        <a:rPr lang="en-US" sz="800" b="1" kern="1200" dirty="0" smtClean="0">
                          <a:solidFill>
                            <a:srgbClr val="000000"/>
                          </a:solidFill>
                          <a:latin typeface="Times New Roman" panose="02020603050405020304" pitchFamily="18" charset="0"/>
                          <a:ea typeface="Times New Roman"/>
                          <a:cs typeface="Times New Roman" panose="02020603050405020304" pitchFamily="18" charset="0"/>
                        </a:rPr>
                        <a:t>hire</a:t>
                      </a:r>
                      <a:r>
                        <a:rPr lang="en-US" sz="800" b="1" kern="1200" baseline="0" dirty="0" smtClean="0">
                          <a:solidFill>
                            <a:srgbClr val="000000"/>
                          </a:solidFill>
                          <a:latin typeface="Times New Roman" panose="02020603050405020304" pitchFamily="18" charset="0"/>
                          <a:ea typeface="Times New Roman"/>
                          <a:cs typeface="Times New Roman" panose="02020603050405020304" pitchFamily="18" charset="0"/>
                        </a:rPr>
                        <a:t> needed for startup</a:t>
                      </a:r>
                      <a:r>
                        <a:rPr lang="en-US" sz="800" b="1" kern="1200" dirty="0" smtClean="0">
                          <a:solidFill>
                            <a:srgbClr val="000000"/>
                          </a:solidFill>
                          <a:latin typeface="Times New Roman" panose="02020603050405020304" pitchFamily="18" charset="0"/>
                          <a:ea typeface="Times New Roman"/>
                          <a:cs typeface="Times New Roman" panose="02020603050405020304" pitchFamily="18" charset="0"/>
                        </a:rPr>
                        <a:t>.</a:t>
                      </a:r>
                      <a:endParaRPr lang="en-US" sz="1000" b="1" dirty="0">
                        <a:solidFill>
                          <a:srgbClr val="000000"/>
                        </a:solidFill>
                        <a:latin typeface="Times New Roman" panose="02020603050405020304" pitchFamily="18" charset="0"/>
                        <a:ea typeface="Calibri"/>
                        <a:cs typeface="Times New Roman" panose="02020603050405020304" pitchFamily="18" charset="0"/>
                      </a:endParaRPr>
                    </a:p>
                  </a:txBody>
                  <a:tcPr marL="45720" marR="45720" marT="45715" marB="4571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r>
              <a:tr h="1006670">
                <a:tc>
                  <a:txBody>
                    <a:bodyPr/>
                    <a:lstStyle/>
                    <a:p>
                      <a:pPr marL="0" marR="0">
                        <a:spcBef>
                          <a:spcPts val="0"/>
                        </a:spcBef>
                        <a:spcAft>
                          <a:spcPts val="0"/>
                        </a:spcAft>
                      </a:pPr>
                      <a:r>
                        <a:rPr lang="en-US" sz="800" b="1" kern="1200" dirty="0">
                          <a:solidFill>
                            <a:srgbClr val="000000"/>
                          </a:solidFill>
                          <a:latin typeface="Times New Roman" panose="02020603050405020304" pitchFamily="18" charset="0"/>
                          <a:ea typeface="Times New Roman"/>
                          <a:cs typeface="Times New Roman" panose="02020603050405020304" pitchFamily="18" charset="0"/>
                        </a:rPr>
                        <a:t>Identify Additional Allied Health  Program Opportunities </a:t>
                      </a:r>
                      <a:endParaRPr lang="en-US" sz="1000" b="1" dirty="0">
                        <a:solidFill>
                          <a:srgbClr val="000000"/>
                        </a:solidFill>
                        <a:latin typeface="Times New Roman" panose="02020603050405020304" pitchFamily="18" charset="0"/>
                        <a:ea typeface="Calibri"/>
                        <a:cs typeface="Times New Roman" panose="02020603050405020304" pitchFamily="18" charset="0"/>
                      </a:endParaRPr>
                    </a:p>
                  </a:txBody>
                  <a:tcPr marL="45720" marR="45720" marT="45715" marB="4571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marR="0">
                        <a:spcBef>
                          <a:spcPts val="0"/>
                        </a:spcBef>
                        <a:spcAft>
                          <a:spcPts val="0"/>
                        </a:spcAft>
                      </a:pPr>
                      <a:r>
                        <a:rPr lang="en-US" sz="800" kern="1200" dirty="0">
                          <a:solidFill>
                            <a:srgbClr val="000000"/>
                          </a:solidFill>
                          <a:latin typeface="Times New Roman" panose="02020603050405020304" pitchFamily="18" charset="0"/>
                          <a:ea typeface="Times New Roman"/>
                          <a:cs typeface="Times New Roman" panose="02020603050405020304" pitchFamily="18" charset="0"/>
                        </a:rPr>
                        <a:t>Assessment of industry needs in cooperation with area healthcare providers</a:t>
                      </a:r>
                      <a:endParaRPr lang="en-US" sz="1000" dirty="0">
                        <a:solidFill>
                          <a:srgbClr val="000000"/>
                        </a:solidFill>
                        <a:latin typeface="Times New Roman" panose="02020603050405020304" pitchFamily="18" charset="0"/>
                        <a:ea typeface="Calibri"/>
                        <a:cs typeface="Times New Roman" panose="02020603050405020304" pitchFamily="18" charset="0"/>
                      </a:endParaRPr>
                    </a:p>
                    <a:p>
                      <a:pPr marL="0" marR="0">
                        <a:spcBef>
                          <a:spcPts val="0"/>
                        </a:spcBef>
                        <a:spcAft>
                          <a:spcPts val="0"/>
                        </a:spcAft>
                      </a:pPr>
                      <a:r>
                        <a:rPr lang="en-US" sz="800" kern="1200" dirty="0">
                          <a:solidFill>
                            <a:srgbClr val="000000"/>
                          </a:solidFill>
                          <a:latin typeface="Times New Roman" panose="02020603050405020304" pitchFamily="18" charset="0"/>
                          <a:ea typeface="Times New Roman"/>
                          <a:cs typeface="Times New Roman" panose="02020603050405020304" pitchFamily="18" charset="0"/>
                        </a:rPr>
                        <a:t>*early stages </a:t>
                      </a:r>
                      <a:endParaRPr lang="en-US" sz="1000" dirty="0">
                        <a:solidFill>
                          <a:srgbClr val="000000"/>
                        </a:solidFill>
                        <a:latin typeface="Times New Roman" panose="02020603050405020304" pitchFamily="18" charset="0"/>
                        <a:ea typeface="Calibri"/>
                        <a:cs typeface="Times New Roman" panose="02020603050405020304" pitchFamily="18" charset="0"/>
                      </a:endParaRPr>
                    </a:p>
                  </a:txBody>
                  <a:tcPr marL="45720" marR="45720" marT="45715" marB="4571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C1DA"/>
                    </a:solidFill>
                  </a:tcPr>
                </a:tc>
                <a:tc>
                  <a:txBody>
                    <a:bodyPr/>
                    <a:lstStyle/>
                    <a:p>
                      <a:pPr marL="0" marR="0">
                        <a:spcBef>
                          <a:spcPts val="0"/>
                        </a:spcBef>
                        <a:spcAft>
                          <a:spcPts val="0"/>
                        </a:spcAft>
                      </a:pPr>
                      <a:r>
                        <a:rPr lang="en-US" sz="800" kern="1200" dirty="0">
                          <a:solidFill>
                            <a:srgbClr val="000000"/>
                          </a:solidFill>
                          <a:latin typeface="Times New Roman" panose="02020603050405020304" pitchFamily="18" charset="0"/>
                          <a:ea typeface="Times New Roman"/>
                          <a:cs typeface="Times New Roman" panose="02020603050405020304" pitchFamily="18" charset="0"/>
                        </a:rPr>
                        <a:t>Identify new program potential </a:t>
                      </a:r>
                      <a:endParaRPr lang="en-US" sz="1000" dirty="0">
                        <a:solidFill>
                          <a:srgbClr val="000000"/>
                        </a:solidFill>
                        <a:latin typeface="Times New Roman" panose="02020603050405020304" pitchFamily="18" charset="0"/>
                        <a:ea typeface="Calibri"/>
                        <a:cs typeface="Times New Roman" panose="02020603050405020304" pitchFamily="18" charset="0"/>
                      </a:endParaRPr>
                    </a:p>
                  </a:txBody>
                  <a:tcPr marL="45720" marR="45720" marT="45715" marB="4571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marR="0">
                        <a:spcBef>
                          <a:spcPts val="0"/>
                        </a:spcBef>
                        <a:spcAft>
                          <a:spcPts val="0"/>
                        </a:spcAft>
                      </a:pPr>
                      <a:r>
                        <a:rPr lang="en-US" sz="800" kern="1200" dirty="0">
                          <a:solidFill>
                            <a:srgbClr val="000000"/>
                          </a:solidFill>
                          <a:latin typeface="Times New Roman" panose="02020603050405020304" pitchFamily="18" charset="0"/>
                          <a:ea typeface="Times New Roman"/>
                          <a:cs typeface="Times New Roman" panose="02020603050405020304" pitchFamily="18" charset="0"/>
                        </a:rPr>
                        <a:t>Create program potential analysis showing likely enrollment gains, investments and returns </a:t>
                      </a:r>
                      <a:endParaRPr lang="en-US" sz="1000" dirty="0">
                        <a:solidFill>
                          <a:srgbClr val="000000"/>
                        </a:solidFill>
                        <a:latin typeface="Times New Roman" panose="02020603050405020304" pitchFamily="18" charset="0"/>
                        <a:ea typeface="Calibri"/>
                        <a:cs typeface="Times New Roman" panose="02020603050405020304" pitchFamily="18" charset="0"/>
                      </a:endParaRPr>
                    </a:p>
                  </a:txBody>
                  <a:tcPr marL="45720" marR="45720" marT="45715" marB="4571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marR="0">
                        <a:spcBef>
                          <a:spcPts val="0"/>
                        </a:spcBef>
                        <a:spcAft>
                          <a:spcPts val="0"/>
                        </a:spcAft>
                      </a:pPr>
                      <a:r>
                        <a:rPr lang="en-US" sz="800" kern="1200" dirty="0">
                          <a:solidFill>
                            <a:srgbClr val="000000"/>
                          </a:solidFill>
                          <a:latin typeface="Times New Roman" panose="02020603050405020304" pitchFamily="18" charset="0"/>
                          <a:ea typeface="Times New Roman"/>
                          <a:cs typeface="Times New Roman" panose="02020603050405020304" pitchFamily="18" charset="0"/>
                        </a:rPr>
                        <a:t>Ongoing </a:t>
                      </a:r>
                      <a:endParaRPr lang="en-US" sz="1000" dirty="0">
                        <a:solidFill>
                          <a:srgbClr val="000000"/>
                        </a:solidFill>
                        <a:latin typeface="Times New Roman" panose="02020603050405020304" pitchFamily="18" charset="0"/>
                        <a:ea typeface="Calibri"/>
                        <a:cs typeface="Times New Roman" panose="02020603050405020304" pitchFamily="18" charset="0"/>
                      </a:endParaRPr>
                    </a:p>
                  </a:txBody>
                  <a:tcPr marL="45720" marR="45720" marT="45715" marB="4571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marR="0">
                        <a:spcBef>
                          <a:spcPts val="0"/>
                        </a:spcBef>
                        <a:spcAft>
                          <a:spcPts val="0"/>
                        </a:spcAft>
                      </a:pPr>
                      <a:r>
                        <a:rPr lang="en-US" sz="800" kern="1200" dirty="0">
                          <a:solidFill>
                            <a:srgbClr val="000000"/>
                          </a:solidFill>
                          <a:latin typeface="Times New Roman" panose="02020603050405020304" pitchFamily="18" charset="0"/>
                          <a:ea typeface="Times New Roman"/>
                          <a:cs typeface="Times New Roman" panose="02020603050405020304" pitchFamily="18" charset="0"/>
                        </a:rPr>
                        <a:t>0 </a:t>
                      </a:r>
                      <a:endParaRPr lang="en-US" sz="1000" dirty="0">
                        <a:solidFill>
                          <a:srgbClr val="000000"/>
                        </a:solidFill>
                        <a:latin typeface="Times New Roman" panose="02020603050405020304" pitchFamily="18" charset="0"/>
                        <a:ea typeface="Calibri"/>
                        <a:cs typeface="Times New Roman" panose="02020603050405020304" pitchFamily="18" charset="0"/>
                      </a:endParaRPr>
                    </a:p>
                  </a:txBody>
                  <a:tcPr marL="45720" marR="45720" marT="45715" marB="4571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marR="0">
                        <a:spcBef>
                          <a:spcPts val="0"/>
                        </a:spcBef>
                        <a:spcAft>
                          <a:spcPts val="0"/>
                        </a:spcAft>
                      </a:pPr>
                      <a:r>
                        <a:rPr lang="en-US" sz="800" kern="1200" dirty="0">
                          <a:solidFill>
                            <a:srgbClr val="000000"/>
                          </a:solidFill>
                          <a:latin typeface="Times New Roman" panose="02020603050405020304" pitchFamily="18" charset="0"/>
                          <a:ea typeface="Times New Roman"/>
                          <a:cs typeface="Times New Roman" panose="02020603050405020304" pitchFamily="18" charset="0"/>
                        </a:rPr>
                        <a:t>Physician Assistant</a:t>
                      </a:r>
                      <a:endParaRPr lang="en-US" sz="1000" dirty="0">
                        <a:solidFill>
                          <a:srgbClr val="000000"/>
                        </a:solidFill>
                        <a:latin typeface="Times New Roman" panose="02020603050405020304" pitchFamily="18" charset="0"/>
                        <a:ea typeface="Calibri"/>
                        <a:cs typeface="Times New Roman" panose="02020603050405020304" pitchFamily="18" charset="0"/>
                      </a:endParaRPr>
                    </a:p>
                  </a:txBody>
                  <a:tcPr marL="45720" marR="45720" marT="45715" marB="4571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r>
            </a:tbl>
          </a:graphicData>
        </a:graphic>
      </p:graphicFrame>
      <p:sp>
        <p:nvSpPr>
          <p:cNvPr id="3" name="Slide Number Placeholder 2"/>
          <p:cNvSpPr>
            <a:spLocks noGrp="1"/>
          </p:cNvSpPr>
          <p:nvPr>
            <p:ph type="sldNum" sz="quarter" idx="12"/>
          </p:nvPr>
        </p:nvSpPr>
        <p:spPr/>
        <p:txBody>
          <a:bodyPr/>
          <a:lstStyle/>
          <a:p>
            <a:pPr>
              <a:defRPr/>
            </a:pPr>
            <a:fld id="{3CA321A5-D7C5-4E13-A36F-207A9E1CFCBC}" type="slidenum">
              <a:rPr lang="en-US" smtClean="0">
                <a:solidFill>
                  <a:srgbClr val="000000"/>
                </a:solidFill>
              </a:rPr>
              <a:pPr>
                <a:defRPr/>
              </a:pPr>
              <a:t>21</a:t>
            </a:fld>
            <a:endParaRPr lang="en-US">
              <a:solidFill>
                <a:srgbClr val="000000"/>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228600" y="304800"/>
          <a:ext cx="8686800" cy="5943600"/>
        </p:xfrm>
        <a:graphic>
          <a:graphicData uri="http://schemas.openxmlformats.org/drawingml/2006/table">
            <a:tbl>
              <a:tblPr firstRow="1" bandRow="1">
                <a:tableStyleId>{5C22544A-7EE6-4342-B048-85BDC9FD1C3A}</a:tableStyleId>
              </a:tblPr>
              <a:tblGrid>
                <a:gridCol w="4145845"/>
                <a:gridCol w="4540955"/>
              </a:tblGrid>
              <a:tr h="409904">
                <a:tc gridSpan="2">
                  <a:txBody>
                    <a:bodyPr/>
                    <a:lstStyle/>
                    <a:p>
                      <a:pPr algn="ctr"/>
                      <a:r>
                        <a:rPr lang="en-US" sz="1800" dirty="0" smtClean="0">
                          <a:latin typeface="Times New Roman" pitchFamily="18" charset="0"/>
                          <a:cs typeface="Times New Roman" pitchFamily="18" charset="0"/>
                        </a:rPr>
                        <a:t>STRATEGIC INNOVATION INITIATIVES</a:t>
                      </a:r>
                      <a:endParaRPr lang="en-US" sz="1800" dirty="0">
                        <a:latin typeface="Times New Roman" pitchFamily="18" charset="0"/>
                        <a:cs typeface="Times New Roman" pitchFamily="18" charset="0"/>
                      </a:endParaRPr>
                    </a:p>
                  </a:txBody>
                  <a:tcPr>
                    <a:solidFill>
                      <a:srgbClr val="7030A0"/>
                    </a:solidFill>
                  </a:tcPr>
                </a:tc>
                <a:tc hMerge="1">
                  <a:txBody>
                    <a:bodyPr/>
                    <a:lstStyle/>
                    <a:p>
                      <a:endParaRPr lang="en-US" dirty="0"/>
                    </a:p>
                  </a:txBody>
                  <a:tcPr/>
                </a:tc>
              </a:tr>
              <a:tr h="1947041">
                <a:tc>
                  <a:txBody>
                    <a:bodyPr/>
                    <a:lstStyle/>
                    <a:p>
                      <a:r>
                        <a:rPr lang="en-US" sz="1800" b="1" cap="none" spc="0" dirty="0" smtClean="0">
                          <a:ln>
                            <a:noFill/>
                          </a:ln>
                          <a:solidFill>
                            <a:srgbClr val="7030A0"/>
                          </a:solidFill>
                          <a:effectLst/>
                          <a:latin typeface="Times New Roman" pitchFamily="18" charset="0"/>
                          <a:cs typeface="Times New Roman" pitchFamily="18" charset="0"/>
                        </a:rPr>
                        <a:t>COLLEGE OF ARTS AND SCIENCES</a:t>
                      </a:r>
                      <a:endParaRPr lang="en-US" sz="1800" b="1" cap="none" spc="0" dirty="0">
                        <a:ln>
                          <a:noFill/>
                        </a:ln>
                        <a:solidFill>
                          <a:srgbClr val="7030A0"/>
                        </a:solidFill>
                        <a:effectLst/>
                        <a:latin typeface="Times New Roman" pitchFamily="18" charset="0"/>
                        <a:cs typeface="Times New Roman" pitchFamily="18" charset="0"/>
                      </a:endParaRPr>
                    </a:p>
                  </a:txBody>
                  <a:tcPr>
                    <a:solidFill>
                      <a:srgbClr val="FFFF99"/>
                    </a:solidFill>
                  </a:tcPr>
                </a:tc>
                <a:tc>
                  <a:txBody>
                    <a:bodyPr/>
                    <a:lstStyle/>
                    <a:p>
                      <a:pPr marL="285750" indent="-285750">
                        <a:buFont typeface="Arial" pitchFamily="34" charset="0"/>
                        <a:buChar char="•"/>
                      </a:pPr>
                      <a:r>
                        <a:rPr lang="en-US" sz="1200" dirty="0" smtClean="0">
                          <a:solidFill>
                            <a:schemeClr val="tx1"/>
                          </a:solidFill>
                          <a:latin typeface="Times New Roman" pitchFamily="18" charset="0"/>
                          <a:cs typeface="Times New Roman" pitchFamily="18" charset="0"/>
                        </a:rPr>
                        <a:t>Retention</a:t>
                      </a:r>
                      <a:r>
                        <a:rPr lang="en-US" sz="1200" baseline="0" dirty="0" smtClean="0">
                          <a:solidFill>
                            <a:schemeClr val="tx1"/>
                          </a:solidFill>
                          <a:latin typeface="Times New Roman" pitchFamily="18" charset="0"/>
                          <a:cs typeface="Times New Roman" pitchFamily="18" charset="0"/>
                        </a:rPr>
                        <a:t> Initiatives and Project Completion</a:t>
                      </a:r>
                    </a:p>
                    <a:p>
                      <a:pPr marL="285750" indent="-285750">
                        <a:buFont typeface="Arial" pitchFamily="34" charset="0"/>
                        <a:buChar char="•"/>
                      </a:pPr>
                      <a:r>
                        <a:rPr lang="en-US" sz="1200" baseline="0" dirty="0" smtClean="0">
                          <a:solidFill>
                            <a:schemeClr val="tx1"/>
                          </a:solidFill>
                          <a:latin typeface="Times New Roman" pitchFamily="18" charset="0"/>
                          <a:cs typeface="Times New Roman" pitchFamily="18" charset="0"/>
                        </a:rPr>
                        <a:t>First Year Program</a:t>
                      </a:r>
                    </a:p>
                    <a:p>
                      <a:pPr marL="285750" indent="-285750">
                        <a:buFont typeface="Arial" pitchFamily="34" charset="0"/>
                        <a:buChar char="•"/>
                      </a:pPr>
                      <a:r>
                        <a:rPr lang="en-US" sz="1200" baseline="0" dirty="0" smtClean="0">
                          <a:solidFill>
                            <a:schemeClr val="tx1"/>
                          </a:solidFill>
                          <a:latin typeface="Times New Roman" pitchFamily="18" charset="0"/>
                          <a:cs typeface="Times New Roman" pitchFamily="18" charset="0"/>
                        </a:rPr>
                        <a:t>Forensic Science</a:t>
                      </a:r>
                    </a:p>
                    <a:p>
                      <a:pPr marL="285750" indent="-285750">
                        <a:buFont typeface="Arial" pitchFamily="34" charset="0"/>
                        <a:buChar char="•"/>
                      </a:pPr>
                      <a:r>
                        <a:rPr lang="en-US" sz="1200" baseline="0" dirty="0" smtClean="0">
                          <a:solidFill>
                            <a:schemeClr val="tx1"/>
                          </a:solidFill>
                          <a:latin typeface="Times New Roman" pitchFamily="18" charset="0"/>
                          <a:cs typeface="Times New Roman" pitchFamily="18" charset="0"/>
                        </a:rPr>
                        <a:t>Science Pedagogy and Undergrad Research Initiatives</a:t>
                      </a:r>
                    </a:p>
                    <a:p>
                      <a:pPr marL="285750" indent="-285750">
                        <a:buFont typeface="Arial" pitchFamily="34" charset="0"/>
                        <a:buChar char="•"/>
                      </a:pPr>
                      <a:r>
                        <a:rPr lang="en-US" sz="1200" baseline="0" dirty="0" smtClean="0">
                          <a:solidFill>
                            <a:schemeClr val="tx1"/>
                          </a:solidFill>
                          <a:latin typeface="Times New Roman" pitchFamily="18" charset="0"/>
                          <a:cs typeface="Times New Roman" pitchFamily="18" charset="0"/>
                        </a:rPr>
                        <a:t>Psychology articulation to MA in Counseling</a:t>
                      </a:r>
                    </a:p>
                    <a:p>
                      <a:pPr marL="285750" indent="-285750">
                        <a:buFont typeface="Arial" pitchFamily="34" charset="0"/>
                        <a:buChar char="•"/>
                      </a:pPr>
                      <a:r>
                        <a:rPr lang="en-US" sz="1200" baseline="0" dirty="0" smtClean="0">
                          <a:solidFill>
                            <a:schemeClr val="tx1"/>
                          </a:solidFill>
                          <a:latin typeface="Times New Roman" pitchFamily="18" charset="0"/>
                          <a:cs typeface="Times New Roman" pitchFamily="18" charset="0"/>
                        </a:rPr>
                        <a:t>Human Relations link to Master’s in Counseling</a:t>
                      </a:r>
                    </a:p>
                    <a:p>
                      <a:pPr marL="285750" indent="-285750">
                        <a:buFont typeface="Arial" pitchFamily="34" charset="0"/>
                        <a:buChar char="•"/>
                      </a:pPr>
                      <a:r>
                        <a:rPr lang="en-US" sz="1200" baseline="0" dirty="0" smtClean="0">
                          <a:solidFill>
                            <a:schemeClr val="tx1"/>
                          </a:solidFill>
                          <a:latin typeface="Times New Roman" pitchFamily="18" charset="0"/>
                          <a:cs typeface="Times New Roman" pitchFamily="18" charset="0"/>
                        </a:rPr>
                        <a:t>International Affairs and Government</a:t>
                      </a:r>
                    </a:p>
                    <a:p>
                      <a:pPr marL="285750" indent="-285750">
                        <a:buFont typeface="Arial" pitchFamily="34" charset="0"/>
                        <a:buChar char="•"/>
                      </a:pPr>
                      <a:r>
                        <a:rPr lang="en-US" sz="1200" baseline="0" dirty="0" smtClean="0">
                          <a:solidFill>
                            <a:schemeClr val="tx1"/>
                          </a:solidFill>
                          <a:latin typeface="Times New Roman" pitchFamily="18" charset="0"/>
                          <a:cs typeface="Times New Roman" pitchFamily="18" charset="0"/>
                        </a:rPr>
                        <a:t>Business Administration</a:t>
                      </a:r>
                    </a:p>
                  </a:txBody>
                  <a:tcPr/>
                </a:tc>
              </a:tr>
              <a:tr h="922283">
                <a:tc>
                  <a:txBody>
                    <a:bodyPr/>
                    <a:lstStyle/>
                    <a:p>
                      <a:r>
                        <a:rPr lang="en-US" sz="1800" b="1" cap="none" spc="0" dirty="0" smtClean="0">
                          <a:ln>
                            <a:noFill/>
                          </a:ln>
                          <a:solidFill>
                            <a:schemeClr val="bg1"/>
                          </a:solidFill>
                          <a:effectLst/>
                          <a:latin typeface="Times New Roman" pitchFamily="18" charset="0"/>
                          <a:cs typeface="Times New Roman" pitchFamily="18" charset="0"/>
                        </a:rPr>
                        <a:t>SCHOOL OF NURSING AND HEALTH PROFESSIONS</a:t>
                      </a:r>
                      <a:endParaRPr lang="en-US" sz="1800" b="1" cap="none" spc="0" dirty="0">
                        <a:ln>
                          <a:noFill/>
                        </a:ln>
                        <a:solidFill>
                          <a:schemeClr val="bg1"/>
                        </a:solidFill>
                        <a:effectLst/>
                        <a:latin typeface="Times New Roman" pitchFamily="18" charset="0"/>
                        <a:cs typeface="Times New Roman" pitchFamily="18" charset="0"/>
                      </a:endParaRPr>
                    </a:p>
                  </a:txBody>
                  <a:tcPr>
                    <a:solidFill>
                      <a:srgbClr val="92D050"/>
                    </a:solidFill>
                  </a:tcPr>
                </a:tc>
                <a:tc>
                  <a:txBody>
                    <a:bodyPr/>
                    <a:lstStyle/>
                    <a:p>
                      <a:pPr marL="285750" indent="-285750">
                        <a:buFont typeface="Arial" pitchFamily="34" charset="0"/>
                        <a:buChar char="•"/>
                      </a:pPr>
                      <a:r>
                        <a:rPr lang="en-US" sz="1200" dirty="0" smtClean="0">
                          <a:solidFill>
                            <a:schemeClr val="tx1"/>
                          </a:solidFill>
                          <a:latin typeface="Times New Roman" pitchFamily="18" charset="0"/>
                          <a:cs typeface="Times New Roman" pitchFamily="18" charset="0"/>
                        </a:rPr>
                        <a:t>Occupational Therapy including MOT</a:t>
                      </a:r>
                    </a:p>
                    <a:p>
                      <a:pPr marL="285750" indent="-285750">
                        <a:buFont typeface="Arial" pitchFamily="34" charset="0"/>
                        <a:buChar char="•"/>
                      </a:pPr>
                      <a:r>
                        <a:rPr lang="en-US" sz="1200" dirty="0" smtClean="0">
                          <a:solidFill>
                            <a:schemeClr val="tx1"/>
                          </a:solidFill>
                          <a:latin typeface="Times New Roman" pitchFamily="18" charset="0"/>
                          <a:cs typeface="Times New Roman" pitchFamily="18" charset="0"/>
                        </a:rPr>
                        <a:t>RN-BSN</a:t>
                      </a:r>
                      <a:r>
                        <a:rPr lang="en-US" sz="1200" baseline="0" dirty="0" smtClean="0">
                          <a:solidFill>
                            <a:schemeClr val="tx1"/>
                          </a:solidFill>
                          <a:latin typeface="Times New Roman" pitchFamily="18" charset="0"/>
                          <a:cs typeface="Times New Roman" pitchFamily="18" charset="0"/>
                        </a:rPr>
                        <a:t> expansion including articulation agreements</a:t>
                      </a:r>
                      <a:endParaRPr lang="en-US" sz="1200" dirty="0" smtClean="0">
                        <a:solidFill>
                          <a:schemeClr val="tx1"/>
                        </a:solidFill>
                        <a:latin typeface="Times New Roman" pitchFamily="18" charset="0"/>
                        <a:cs typeface="Times New Roman" pitchFamily="18" charset="0"/>
                      </a:endParaRPr>
                    </a:p>
                    <a:p>
                      <a:pPr marL="285750" indent="-285750">
                        <a:buFont typeface="Arial" pitchFamily="34" charset="0"/>
                        <a:buChar char="•"/>
                      </a:pPr>
                      <a:r>
                        <a:rPr lang="en-US" sz="1200" dirty="0" smtClean="0">
                          <a:solidFill>
                            <a:schemeClr val="tx1"/>
                          </a:solidFill>
                          <a:latin typeface="Times New Roman" pitchFamily="18" charset="0"/>
                          <a:cs typeface="Times New Roman" pitchFamily="18" charset="0"/>
                        </a:rPr>
                        <a:t>MSN and online</a:t>
                      </a:r>
                      <a:r>
                        <a:rPr lang="en-US" sz="1200" baseline="0" dirty="0" smtClean="0">
                          <a:solidFill>
                            <a:schemeClr val="tx1"/>
                          </a:solidFill>
                          <a:latin typeface="Times New Roman" pitchFamily="18" charset="0"/>
                          <a:cs typeface="Times New Roman" pitchFamily="18" charset="0"/>
                        </a:rPr>
                        <a:t> opportunities</a:t>
                      </a:r>
                    </a:p>
                    <a:p>
                      <a:pPr marL="285750" indent="-285750">
                        <a:buFont typeface="Arial" pitchFamily="34" charset="0"/>
                        <a:buChar char="•"/>
                      </a:pPr>
                      <a:r>
                        <a:rPr lang="en-US" sz="1200" baseline="0" dirty="0" smtClean="0">
                          <a:solidFill>
                            <a:schemeClr val="tx1"/>
                          </a:solidFill>
                          <a:latin typeface="Times New Roman" pitchFamily="18" charset="0"/>
                          <a:cs typeface="Times New Roman" pitchFamily="18" charset="0"/>
                        </a:rPr>
                        <a:t>Other Allied Health opportunities &amp; partnerships</a:t>
                      </a:r>
                    </a:p>
                  </a:txBody>
                  <a:tcPr/>
                </a:tc>
              </a:tr>
              <a:tr h="1537137">
                <a:tc>
                  <a:txBody>
                    <a:bodyPr/>
                    <a:lstStyle/>
                    <a:p>
                      <a:r>
                        <a:rPr lang="en-US" sz="1800" b="1" cap="none" spc="0" dirty="0" smtClean="0">
                          <a:ln>
                            <a:noFill/>
                          </a:ln>
                          <a:solidFill>
                            <a:schemeClr val="bg1"/>
                          </a:solidFill>
                          <a:effectLst/>
                          <a:latin typeface="Times New Roman" pitchFamily="18" charset="0"/>
                          <a:cs typeface="Times New Roman" pitchFamily="18" charset="0"/>
                        </a:rPr>
                        <a:t>SCHOOL OF EDUCATION</a:t>
                      </a:r>
                      <a:endParaRPr lang="en-US" sz="1800" b="1" cap="none" spc="0" dirty="0">
                        <a:ln>
                          <a:noFill/>
                        </a:ln>
                        <a:solidFill>
                          <a:schemeClr val="bg1"/>
                        </a:solidFill>
                        <a:effectLst/>
                        <a:latin typeface="Times New Roman" pitchFamily="18" charset="0"/>
                        <a:cs typeface="Times New Roman" pitchFamily="18" charset="0"/>
                      </a:endParaRPr>
                    </a:p>
                  </a:txBody>
                  <a:tcPr>
                    <a:solidFill>
                      <a:srgbClr val="00B0F0"/>
                    </a:solidFill>
                  </a:tcPr>
                </a:tc>
                <a:tc>
                  <a:txBody>
                    <a:bodyPr/>
                    <a:lstStyle/>
                    <a:p>
                      <a:pPr marL="285750" indent="-285750">
                        <a:buFont typeface="Arial" pitchFamily="34" charset="0"/>
                        <a:buChar char="•"/>
                      </a:pPr>
                      <a:r>
                        <a:rPr lang="en-US" sz="1200" dirty="0" smtClean="0">
                          <a:solidFill>
                            <a:schemeClr val="tx1"/>
                          </a:solidFill>
                          <a:latin typeface="Times New Roman" pitchFamily="18" charset="0"/>
                          <a:cs typeface="Times New Roman" pitchFamily="18" charset="0"/>
                        </a:rPr>
                        <a:t>Transformation for K-12 Teacher Education Reform</a:t>
                      </a:r>
                      <a:r>
                        <a:rPr lang="en-US" sz="1200" baseline="0" dirty="0" smtClean="0">
                          <a:solidFill>
                            <a:schemeClr val="tx1"/>
                          </a:solidFill>
                          <a:latin typeface="Times New Roman" pitchFamily="18" charset="0"/>
                          <a:cs typeface="Times New Roman" pitchFamily="18" charset="0"/>
                        </a:rPr>
                        <a:t> Partnership</a:t>
                      </a:r>
                    </a:p>
                    <a:p>
                      <a:pPr marL="285750" indent="-285750">
                        <a:buFont typeface="Arial" pitchFamily="34" charset="0"/>
                        <a:buChar char="•"/>
                      </a:pPr>
                      <a:r>
                        <a:rPr lang="en-US" sz="1200" baseline="0" dirty="0" smtClean="0">
                          <a:solidFill>
                            <a:schemeClr val="tx1"/>
                          </a:solidFill>
                          <a:latin typeface="Times New Roman" pitchFamily="18" charset="0"/>
                          <a:cs typeface="Times New Roman" pitchFamily="18" charset="0"/>
                        </a:rPr>
                        <a:t>Early Childhood Education</a:t>
                      </a:r>
                    </a:p>
                    <a:p>
                      <a:pPr marL="285750" indent="-285750">
                        <a:buFont typeface="Arial" pitchFamily="34" charset="0"/>
                        <a:buChar char="•"/>
                      </a:pPr>
                      <a:r>
                        <a:rPr lang="en-US" sz="1200" baseline="0" dirty="0" smtClean="0">
                          <a:solidFill>
                            <a:schemeClr val="tx1"/>
                          </a:solidFill>
                          <a:latin typeface="Times New Roman" pitchFamily="18" charset="0"/>
                          <a:cs typeface="Times New Roman" pitchFamily="18" charset="0"/>
                        </a:rPr>
                        <a:t>School Leadership</a:t>
                      </a:r>
                    </a:p>
                    <a:p>
                      <a:pPr marL="285750" indent="-285750">
                        <a:buFont typeface="Arial" pitchFamily="34" charset="0"/>
                        <a:buChar char="•"/>
                      </a:pPr>
                      <a:r>
                        <a:rPr lang="en-US" sz="1200" baseline="0" dirty="0" smtClean="0">
                          <a:solidFill>
                            <a:schemeClr val="tx1"/>
                          </a:solidFill>
                          <a:latin typeface="Times New Roman" pitchFamily="18" charset="0"/>
                          <a:cs typeface="Times New Roman" pitchFamily="18" charset="0"/>
                        </a:rPr>
                        <a:t>Educational Policy</a:t>
                      </a:r>
                    </a:p>
                    <a:p>
                      <a:pPr marL="285750" indent="-285750">
                        <a:buFont typeface="Arial" pitchFamily="34" charset="0"/>
                        <a:buChar char="•"/>
                      </a:pPr>
                      <a:r>
                        <a:rPr lang="en-US" sz="1200" baseline="0" dirty="0" smtClean="0">
                          <a:solidFill>
                            <a:schemeClr val="tx1"/>
                          </a:solidFill>
                          <a:latin typeface="Times New Roman" pitchFamily="18" charset="0"/>
                          <a:cs typeface="Times New Roman" pitchFamily="18" charset="0"/>
                        </a:rPr>
                        <a:t>Human Services and Behavioral Sciences</a:t>
                      </a:r>
                    </a:p>
                    <a:p>
                      <a:pPr marL="285750" indent="-285750">
                        <a:buFont typeface="Arial" pitchFamily="34" charset="0"/>
                        <a:buChar char="•"/>
                      </a:pPr>
                      <a:r>
                        <a:rPr lang="en-US" sz="1200" baseline="0" dirty="0" smtClean="0">
                          <a:solidFill>
                            <a:schemeClr val="tx1"/>
                          </a:solidFill>
                          <a:latin typeface="Times New Roman" pitchFamily="18" charset="0"/>
                          <a:cs typeface="Times New Roman" pitchFamily="18" charset="0"/>
                        </a:rPr>
                        <a:t>CACREP Accreditation</a:t>
                      </a:r>
                    </a:p>
                    <a:p>
                      <a:pPr marL="285750" indent="-285750">
                        <a:buFont typeface="Arial" pitchFamily="34" charset="0"/>
                        <a:buChar char="•"/>
                      </a:pPr>
                      <a:r>
                        <a:rPr lang="en-US" sz="1200" baseline="0" dirty="0" smtClean="0">
                          <a:solidFill>
                            <a:schemeClr val="tx1"/>
                          </a:solidFill>
                          <a:latin typeface="Times New Roman" pitchFamily="18" charset="0"/>
                          <a:cs typeface="Times New Roman" pitchFamily="18" charset="0"/>
                        </a:rPr>
                        <a:t>Online Opportunities</a:t>
                      </a:r>
                    </a:p>
                  </a:txBody>
                  <a:tcPr/>
                </a:tc>
              </a:tr>
              <a:tr h="1127235">
                <a:tc>
                  <a:txBody>
                    <a:bodyPr/>
                    <a:lstStyle/>
                    <a:p>
                      <a:r>
                        <a:rPr lang="en-US" sz="1800" b="1" cap="none" spc="0" dirty="0" smtClean="0">
                          <a:ln>
                            <a:noFill/>
                          </a:ln>
                          <a:solidFill>
                            <a:schemeClr val="bg1"/>
                          </a:solidFill>
                          <a:effectLst/>
                          <a:latin typeface="Times New Roman" pitchFamily="18" charset="0"/>
                          <a:cs typeface="Times New Roman" pitchFamily="18" charset="0"/>
                        </a:rPr>
                        <a:t>SCHOOL OF PROFESSIONAL STUDIES</a:t>
                      </a:r>
                      <a:endParaRPr lang="en-US" sz="1800" b="1" cap="none" spc="0" dirty="0">
                        <a:ln>
                          <a:noFill/>
                        </a:ln>
                        <a:solidFill>
                          <a:schemeClr val="bg1"/>
                        </a:solidFill>
                        <a:effectLst/>
                        <a:latin typeface="Times New Roman" pitchFamily="18" charset="0"/>
                        <a:cs typeface="Times New Roman" pitchFamily="18" charset="0"/>
                      </a:endParaRPr>
                    </a:p>
                  </a:txBody>
                  <a:tcPr>
                    <a:solidFill>
                      <a:srgbClr val="FF0000"/>
                    </a:solidFill>
                  </a:tcPr>
                </a:tc>
                <a:tc>
                  <a:txBody>
                    <a:bodyPr/>
                    <a:lstStyle/>
                    <a:p>
                      <a:pPr marL="285750" indent="-285750">
                        <a:buFont typeface="Arial" pitchFamily="34" charset="0"/>
                        <a:buChar char="•"/>
                      </a:pPr>
                      <a:r>
                        <a:rPr lang="en-US" sz="1200" baseline="0" dirty="0" smtClean="0">
                          <a:solidFill>
                            <a:schemeClr val="tx1"/>
                          </a:solidFill>
                          <a:latin typeface="Times New Roman" pitchFamily="18" charset="0"/>
                          <a:cs typeface="Times New Roman" pitchFamily="18" charset="0"/>
                        </a:rPr>
                        <a:t>Hospitality, Accounting and Human Resource concentrations in BS in Business</a:t>
                      </a:r>
                    </a:p>
                    <a:p>
                      <a:pPr marL="285750" indent="-285750">
                        <a:buFont typeface="Arial" pitchFamily="34" charset="0"/>
                        <a:buChar char="•"/>
                      </a:pPr>
                      <a:r>
                        <a:rPr lang="en-US" sz="1200" baseline="0" dirty="0" smtClean="0">
                          <a:solidFill>
                            <a:schemeClr val="tx1"/>
                          </a:solidFill>
                          <a:latin typeface="Times New Roman" pitchFamily="18" charset="0"/>
                          <a:cs typeface="Times New Roman" pitchFamily="18" charset="0"/>
                        </a:rPr>
                        <a:t>Media Studies:  Masters and Baccalaureate</a:t>
                      </a:r>
                    </a:p>
                    <a:p>
                      <a:pPr marL="285750" indent="-285750">
                        <a:buFont typeface="Arial" pitchFamily="34" charset="0"/>
                        <a:buChar char="•"/>
                      </a:pPr>
                      <a:r>
                        <a:rPr lang="en-US" sz="1200" baseline="0" dirty="0" smtClean="0">
                          <a:solidFill>
                            <a:schemeClr val="tx1"/>
                          </a:solidFill>
                          <a:latin typeface="Times New Roman" pitchFamily="18" charset="0"/>
                          <a:cs typeface="Times New Roman" pitchFamily="18" charset="0"/>
                        </a:rPr>
                        <a:t>Pathways for Professional Student Success</a:t>
                      </a:r>
                    </a:p>
                    <a:p>
                      <a:pPr marL="285750" indent="-285750">
                        <a:buFont typeface="Arial" pitchFamily="34" charset="0"/>
                        <a:buChar char="•"/>
                      </a:pPr>
                      <a:r>
                        <a:rPr lang="en-US" sz="1200" baseline="0" dirty="0" smtClean="0">
                          <a:solidFill>
                            <a:schemeClr val="tx1"/>
                          </a:solidFill>
                          <a:latin typeface="Times New Roman" pitchFamily="18" charset="0"/>
                          <a:cs typeface="Times New Roman" pitchFamily="18" charset="0"/>
                        </a:rPr>
                        <a:t>Online Opportunities</a:t>
                      </a:r>
                    </a:p>
                  </a:txBody>
                  <a:tcPr/>
                </a:tc>
              </a:tr>
            </a:tbl>
          </a:graphicData>
        </a:graphic>
      </p:graphicFrame>
      <p:sp>
        <p:nvSpPr>
          <p:cNvPr id="8213"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rgbClr val="46166B"/>
                </a:solidFill>
                <a:latin typeface="Arial" pitchFamily="34" charset="0"/>
              </a:defRPr>
            </a:lvl1pPr>
            <a:lvl2pPr marL="742950" indent="-285750" eaLnBrk="0" hangingPunct="0">
              <a:spcBef>
                <a:spcPct val="20000"/>
              </a:spcBef>
              <a:buChar char="–"/>
              <a:defRPr sz="2800">
                <a:solidFill>
                  <a:srgbClr val="46166B"/>
                </a:solidFill>
                <a:latin typeface="Arial" pitchFamily="34" charset="0"/>
              </a:defRPr>
            </a:lvl2pPr>
            <a:lvl3pPr marL="1143000" indent="-228600" eaLnBrk="0" hangingPunct="0">
              <a:spcBef>
                <a:spcPct val="20000"/>
              </a:spcBef>
              <a:buChar char="•"/>
              <a:defRPr sz="2400">
                <a:solidFill>
                  <a:srgbClr val="46166B"/>
                </a:solidFill>
                <a:latin typeface="Arial" pitchFamily="34" charset="0"/>
              </a:defRPr>
            </a:lvl3pPr>
            <a:lvl4pPr marL="1600200" indent="-228600" eaLnBrk="0" hangingPunct="0">
              <a:spcBef>
                <a:spcPct val="20000"/>
              </a:spcBef>
              <a:buChar char="–"/>
              <a:defRPr sz="2000">
                <a:solidFill>
                  <a:srgbClr val="46166B"/>
                </a:solidFill>
                <a:latin typeface="Arial" pitchFamily="34" charset="0"/>
              </a:defRPr>
            </a:lvl4pPr>
            <a:lvl5pPr marL="2057400" indent="-228600" eaLnBrk="0" hangingPunct="0">
              <a:spcBef>
                <a:spcPct val="20000"/>
              </a:spcBef>
              <a:buChar char="»"/>
              <a:defRPr sz="2000">
                <a:solidFill>
                  <a:srgbClr val="46166B"/>
                </a:solidFill>
                <a:latin typeface="Arial" pitchFamily="34" charset="0"/>
              </a:defRPr>
            </a:lvl5pPr>
            <a:lvl6pPr marL="2514600" indent="-228600" eaLnBrk="0" fontAlgn="base" hangingPunct="0">
              <a:spcBef>
                <a:spcPct val="20000"/>
              </a:spcBef>
              <a:spcAft>
                <a:spcPct val="0"/>
              </a:spcAft>
              <a:buChar char="»"/>
              <a:defRPr sz="2000">
                <a:solidFill>
                  <a:srgbClr val="46166B"/>
                </a:solidFill>
                <a:latin typeface="Arial" pitchFamily="34" charset="0"/>
              </a:defRPr>
            </a:lvl6pPr>
            <a:lvl7pPr marL="2971800" indent="-228600" eaLnBrk="0" fontAlgn="base" hangingPunct="0">
              <a:spcBef>
                <a:spcPct val="20000"/>
              </a:spcBef>
              <a:spcAft>
                <a:spcPct val="0"/>
              </a:spcAft>
              <a:buChar char="»"/>
              <a:defRPr sz="2000">
                <a:solidFill>
                  <a:srgbClr val="46166B"/>
                </a:solidFill>
                <a:latin typeface="Arial" pitchFamily="34" charset="0"/>
              </a:defRPr>
            </a:lvl7pPr>
            <a:lvl8pPr marL="3429000" indent="-228600" eaLnBrk="0" fontAlgn="base" hangingPunct="0">
              <a:spcBef>
                <a:spcPct val="20000"/>
              </a:spcBef>
              <a:spcAft>
                <a:spcPct val="0"/>
              </a:spcAft>
              <a:buChar char="»"/>
              <a:defRPr sz="2000">
                <a:solidFill>
                  <a:srgbClr val="46166B"/>
                </a:solidFill>
                <a:latin typeface="Arial" pitchFamily="34" charset="0"/>
              </a:defRPr>
            </a:lvl8pPr>
            <a:lvl9pPr marL="3886200" indent="-228600" eaLnBrk="0" fontAlgn="base" hangingPunct="0">
              <a:spcBef>
                <a:spcPct val="20000"/>
              </a:spcBef>
              <a:spcAft>
                <a:spcPct val="0"/>
              </a:spcAft>
              <a:buChar char="»"/>
              <a:defRPr sz="2000">
                <a:solidFill>
                  <a:srgbClr val="46166B"/>
                </a:solidFill>
                <a:latin typeface="Arial" pitchFamily="34" charset="0"/>
              </a:defRPr>
            </a:lvl9pPr>
          </a:lstStyle>
          <a:p>
            <a:pPr eaLnBrk="1" hangingPunct="1">
              <a:spcBef>
                <a:spcPct val="0"/>
              </a:spcBef>
              <a:buFontTx/>
              <a:buNone/>
            </a:pPr>
            <a:fld id="{8D4B2ECA-B050-4EEB-9785-E98E1DE6397C}" type="slidenum">
              <a:rPr lang="en-US" altLang="en-US" sz="1400" smtClean="0">
                <a:solidFill>
                  <a:schemeClr val="tx1"/>
                </a:solidFill>
                <a:latin typeface="Times New Roman" pitchFamily="18" charset="0"/>
                <a:cs typeface="Times New Roman" pitchFamily="18" charset="0"/>
              </a:rPr>
              <a:pPr eaLnBrk="1" hangingPunct="1">
                <a:spcBef>
                  <a:spcPct val="0"/>
                </a:spcBef>
                <a:buFontTx/>
                <a:buNone/>
              </a:pPr>
              <a:t>22</a:t>
            </a:fld>
            <a:endParaRPr lang="en-US" altLang="en-US" sz="1400" smtClean="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3"/>
          <p:cNvGraphicFramePr>
            <a:graphicFrameLocks noChangeAspect="1"/>
          </p:cNvGraphicFramePr>
          <p:nvPr>
            <p:extLst>
              <p:ext uri="{D42A27DB-BD31-4B8C-83A1-F6EECF244321}">
                <p14:modId xmlns:p14="http://schemas.microsoft.com/office/powerpoint/2010/main" val="2605168089"/>
              </p:ext>
            </p:extLst>
          </p:nvPr>
        </p:nvGraphicFramePr>
        <p:xfrm>
          <a:off x="101600" y="76200"/>
          <a:ext cx="9042400" cy="6952305"/>
        </p:xfrm>
        <a:graphic>
          <a:graphicData uri="http://schemas.openxmlformats.org/drawingml/2006/chart">
            <c:chart xmlns:c="http://schemas.openxmlformats.org/drawingml/2006/chart" xmlns:r="http://schemas.openxmlformats.org/officeDocument/2006/relationships" r:id="rId3"/>
          </a:graphicData>
        </a:graphic>
      </p:graphicFrame>
      <p:sp>
        <p:nvSpPr>
          <p:cNvPr id="2" name="Slide Number Placeholder 1"/>
          <p:cNvSpPr>
            <a:spLocks noGrp="1"/>
          </p:cNvSpPr>
          <p:nvPr>
            <p:ph type="sldNum" sz="quarter" idx="12"/>
          </p:nvPr>
        </p:nvSpPr>
        <p:spPr/>
        <p:txBody>
          <a:bodyPr/>
          <a:lstStyle/>
          <a:p>
            <a:fld id="{892DB1A9-DA5F-405C-9329-6DFBB5E5FBFE}" type="slidenum">
              <a:rPr lang="en-US" smtClean="0">
                <a:solidFill>
                  <a:srgbClr val="000000"/>
                </a:solidFill>
              </a:rPr>
              <a:pPr/>
              <a:t>23</a:t>
            </a:fld>
            <a:endParaRPr lang="en-US">
              <a:solidFill>
                <a:srgbClr val="000000"/>
              </a:solidFill>
            </a:endParaRPr>
          </a:p>
        </p:txBody>
      </p:sp>
      <p:sp>
        <p:nvSpPr>
          <p:cNvPr id="4" name="TextBox 3"/>
          <p:cNvSpPr txBox="1"/>
          <p:nvPr/>
        </p:nvSpPr>
        <p:spPr>
          <a:xfrm>
            <a:off x="5638800" y="3291969"/>
            <a:ext cx="381000" cy="215444"/>
          </a:xfrm>
          <a:prstGeom prst="rect">
            <a:avLst/>
          </a:prstGeom>
          <a:noFill/>
        </p:spPr>
        <p:txBody>
          <a:bodyPr wrap="square" rtlCol="0">
            <a:spAutoFit/>
          </a:bodyPr>
          <a:lstStyle/>
          <a:p>
            <a:r>
              <a:rPr lang="en-US" sz="800" dirty="0">
                <a:solidFill>
                  <a:srgbClr val="000000"/>
                </a:solidFill>
              </a:rPr>
              <a:t>185</a:t>
            </a:r>
          </a:p>
        </p:txBody>
      </p:sp>
      <p:sp>
        <p:nvSpPr>
          <p:cNvPr id="7" name="TextBox 6"/>
          <p:cNvSpPr txBox="1"/>
          <p:nvPr/>
        </p:nvSpPr>
        <p:spPr>
          <a:xfrm>
            <a:off x="2286000" y="3563815"/>
            <a:ext cx="381000" cy="215444"/>
          </a:xfrm>
          <a:prstGeom prst="rect">
            <a:avLst/>
          </a:prstGeom>
          <a:noFill/>
        </p:spPr>
        <p:txBody>
          <a:bodyPr wrap="square" rtlCol="0">
            <a:spAutoFit/>
          </a:bodyPr>
          <a:lstStyle/>
          <a:p>
            <a:r>
              <a:rPr lang="en-US" sz="800" dirty="0">
                <a:solidFill>
                  <a:srgbClr val="000000"/>
                </a:solidFill>
              </a:rPr>
              <a:t>110</a:t>
            </a:r>
          </a:p>
        </p:txBody>
      </p:sp>
      <p:sp>
        <p:nvSpPr>
          <p:cNvPr id="8" name="TextBox 7"/>
          <p:cNvSpPr txBox="1"/>
          <p:nvPr/>
        </p:nvSpPr>
        <p:spPr>
          <a:xfrm>
            <a:off x="3962400" y="3434861"/>
            <a:ext cx="381000" cy="215444"/>
          </a:xfrm>
          <a:prstGeom prst="rect">
            <a:avLst/>
          </a:prstGeom>
          <a:noFill/>
        </p:spPr>
        <p:txBody>
          <a:bodyPr wrap="square" rtlCol="0">
            <a:spAutoFit/>
          </a:bodyPr>
          <a:lstStyle/>
          <a:p>
            <a:r>
              <a:rPr lang="en-US" sz="800" dirty="0">
                <a:solidFill>
                  <a:srgbClr val="000000"/>
                </a:solidFill>
              </a:rPr>
              <a:t>120</a:t>
            </a:r>
          </a:p>
        </p:txBody>
      </p:sp>
      <p:sp>
        <p:nvSpPr>
          <p:cNvPr id="9" name="TextBox 8"/>
          <p:cNvSpPr txBox="1"/>
          <p:nvPr/>
        </p:nvSpPr>
        <p:spPr>
          <a:xfrm>
            <a:off x="3962400" y="1855893"/>
            <a:ext cx="381000" cy="215444"/>
          </a:xfrm>
          <a:prstGeom prst="rect">
            <a:avLst/>
          </a:prstGeom>
          <a:noFill/>
        </p:spPr>
        <p:txBody>
          <a:bodyPr wrap="square" rtlCol="0">
            <a:spAutoFit/>
          </a:bodyPr>
          <a:lstStyle/>
          <a:p>
            <a:r>
              <a:rPr lang="en-US" sz="800" dirty="0">
                <a:solidFill>
                  <a:srgbClr val="000000"/>
                </a:solidFill>
              </a:rPr>
              <a:t>120</a:t>
            </a:r>
          </a:p>
        </p:txBody>
      </p:sp>
      <p:sp>
        <p:nvSpPr>
          <p:cNvPr id="10" name="TextBox 9"/>
          <p:cNvSpPr txBox="1"/>
          <p:nvPr/>
        </p:nvSpPr>
        <p:spPr>
          <a:xfrm>
            <a:off x="2286000" y="2057400"/>
            <a:ext cx="381000" cy="215444"/>
          </a:xfrm>
          <a:prstGeom prst="rect">
            <a:avLst/>
          </a:prstGeom>
          <a:noFill/>
        </p:spPr>
        <p:txBody>
          <a:bodyPr wrap="square" rtlCol="0">
            <a:spAutoFit/>
          </a:bodyPr>
          <a:lstStyle/>
          <a:p>
            <a:r>
              <a:rPr lang="en-US" sz="800" dirty="0">
                <a:solidFill>
                  <a:srgbClr val="000000"/>
                </a:solidFill>
              </a:rPr>
              <a:t>110</a:t>
            </a:r>
          </a:p>
        </p:txBody>
      </p:sp>
      <p:sp>
        <p:nvSpPr>
          <p:cNvPr id="11" name="TextBox 10"/>
          <p:cNvSpPr txBox="1"/>
          <p:nvPr/>
        </p:nvSpPr>
        <p:spPr>
          <a:xfrm>
            <a:off x="2286000" y="1524000"/>
            <a:ext cx="381000" cy="215444"/>
          </a:xfrm>
          <a:prstGeom prst="rect">
            <a:avLst/>
          </a:prstGeom>
          <a:noFill/>
        </p:spPr>
        <p:txBody>
          <a:bodyPr wrap="square" rtlCol="0">
            <a:spAutoFit/>
          </a:bodyPr>
          <a:lstStyle/>
          <a:p>
            <a:r>
              <a:rPr lang="en-US" sz="800" dirty="0">
                <a:solidFill>
                  <a:srgbClr val="000000"/>
                </a:solidFill>
              </a:rPr>
              <a:t>105</a:t>
            </a:r>
          </a:p>
        </p:txBody>
      </p:sp>
      <p:sp>
        <p:nvSpPr>
          <p:cNvPr id="12" name="TextBox 11"/>
          <p:cNvSpPr txBox="1"/>
          <p:nvPr/>
        </p:nvSpPr>
        <p:spPr>
          <a:xfrm>
            <a:off x="3962400" y="1219200"/>
            <a:ext cx="381000" cy="215444"/>
          </a:xfrm>
          <a:prstGeom prst="rect">
            <a:avLst/>
          </a:prstGeom>
          <a:noFill/>
        </p:spPr>
        <p:txBody>
          <a:bodyPr wrap="square" rtlCol="0">
            <a:spAutoFit/>
          </a:bodyPr>
          <a:lstStyle/>
          <a:p>
            <a:r>
              <a:rPr lang="en-US" sz="800" dirty="0">
                <a:solidFill>
                  <a:srgbClr val="000000"/>
                </a:solidFill>
              </a:rPr>
              <a:t>115</a:t>
            </a:r>
          </a:p>
        </p:txBody>
      </p:sp>
      <p:sp>
        <p:nvSpPr>
          <p:cNvPr id="13" name="TextBox 12"/>
          <p:cNvSpPr txBox="1"/>
          <p:nvPr/>
        </p:nvSpPr>
        <p:spPr>
          <a:xfrm>
            <a:off x="5750169" y="1631722"/>
            <a:ext cx="381000" cy="215444"/>
          </a:xfrm>
          <a:prstGeom prst="rect">
            <a:avLst/>
          </a:prstGeom>
          <a:noFill/>
        </p:spPr>
        <p:txBody>
          <a:bodyPr wrap="square" rtlCol="0">
            <a:spAutoFit/>
          </a:bodyPr>
          <a:lstStyle/>
          <a:p>
            <a:r>
              <a:rPr lang="en-US" sz="800" dirty="0">
                <a:solidFill>
                  <a:srgbClr val="000000"/>
                </a:solidFill>
              </a:rPr>
              <a:t>185</a:t>
            </a:r>
          </a:p>
        </p:txBody>
      </p:sp>
      <p:sp>
        <p:nvSpPr>
          <p:cNvPr id="14" name="TextBox 13"/>
          <p:cNvSpPr txBox="1"/>
          <p:nvPr/>
        </p:nvSpPr>
        <p:spPr>
          <a:xfrm>
            <a:off x="5747238" y="992033"/>
            <a:ext cx="381000" cy="215444"/>
          </a:xfrm>
          <a:prstGeom prst="rect">
            <a:avLst/>
          </a:prstGeom>
          <a:noFill/>
        </p:spPr>
        <p:txBody>
          <a:bodyPr wrap="square" rtlCol="0">
            <a:spAutoFit/>
          </a:bodyPr>
          <a:lstStyle/>
          <a:p>
            <a:r>
              <a:rPr lang="en-US" sz="800" dirty="0">
                <a:solidFill>
                  <a:srgbClr val="000000"/>
                </a:solidFill>
              </a:rPr>
              <a:t>135</a:t>
            </a:r>
          </a:p>
        </p:txBody>
      </p:sp>
      <p:sp>
        <p:nvSpPr>
          <p:cNvPr id="16" name="TextBox 15"/>
          <p:cNvSpPr txBox="1"/>
          <p:nvPr/>
        </p:nvSpPr>
        <p:spPr>
          <a:xfrm>
            <a:off x="3004038" y="1277779"/>
            <a:ext cx="653562" cy="246221"/>
          </a:xfrm>
          <a:prstGeom prst="rect">
            <a:avLst/>
          </a:prstGeom>
          <a:noFill/>
        </p:spPr>
        <p:txBody>
          <a:bodyPr wrap="square" rtlCol="0">
            <a:spAutoFit/>
          </a:bodyPr>
          <a:lstStyle/>
          <a:p>
            <a:r>
              <a:rPr lang="en-US" sz="1000" b="1" dirty="0">
                <a:solidFill>
                  <a:srgbClr val="FF0000"/>
                </a:solidFill>
              </a:rPr>
              <a:t>3094</a:t>
            </a:r>
          </a:p>
        </p:txBody>
      </p:sp>
      <p:sp>
        <p:nvSpPr>
          <p:cNvPr id="17" name="TextBox 16"/>
          <p:cNvSpPr txBox="1"/>
          <p:nvPr/>
        </p:nvSpPr>
        <p:spPr>
          <a:xfrm>
            <a:off x="1371600" y="1841957"/>
            <a:ext cx="609600" cy="246221"/>
          </a:xfrm>
          <a:prstGeom prst="rect">
            <a:avLst/>
          </a:prstGeom>
          <a:noFill/>
        </p:spPr>
        <p:txBody>
          <a:bodyPr wrap="square" rtlCol="0">
            <a:spAutoFit/>
          </a:bodyPr>
          <a:lstStyle/>
          <a:p>
            <a:r>
              <a:rPr lang="en-US" sz="1000" b="1" dirty="0">
                <a:solidFill>
                  <a:srgbClr val="FF0000"/>
                </a:solidFill>
              </a:rPr>
              <a:t>2664</a:t>
            </a:r>
          </a:p>
        </p:txBody>
      </p:sp>
      <p:sp>
        <p:nvSpPr>
          <p:cNvPr id="18" name="TextBox 17"/>
          <p:cNvSpPr txBox="1"/>
          <p:nvPr/>
        </p:nvSpPr>
        <p:spPr>
          <a:xfrm>
            <a:off x="4724400" y="994247"/>
            <a:ext cx="533400" cy="246221"/>
          </a:xfrm>
          <a:prstGeom prst="rect">
            <a:avLst/>
          </a:prstGeom>
          <a:noFill/>
        </p:spPr>
        <p:txBody>
          <a:bodyPr wrap="square" rtlCol="0">
            <a:spAutoFit/>
          </a:bodyPr>
          <a:lstStyle/>
          <a:p>
            <a:r>
              <a:rPr lang="en-US" sz="1000" b="1" dirty="0">
                <a:solidFill>
                  <a:srgbClr val="FF0000"/>
                </a:solidFill>
              </a:rPr>
              <a:t>3209</a:t>
            </a:r>
          </a:p>
        </p:txBody>
      </p:sp>
      <p:sp>
        <p:nvSpPr>
          <p:cNvPr id="19" name="TextBox 18"/>
          <p:cNvSpPr txBox="1"/>
          <p:nvPr/>
        </p:nvSpPr>
        <p:spPr>
          <a:xfrm>
            <a:off x="6477000" y="844713"/>
            <a:ext cx="609600" cy="246221"/>
          </a:xfrm>
          <a:prstGeom prst="rect">
            <a:avLst/>
          </a:prstGeom>
          <a:noFill/>
        </p:spPr>
        <p:txBody>
          <a:bodyPr wrap="square" rtlCol="0">
            <a:spAutoFit/>
          </a:bodyPr>
          <a:lstStyle/>
          <a:p>
            <a:r>
              <a:rPr lang="en-US" sz="1000" b="1" dirty="0">
                <a:solidFill>
                  <a:srgbClr val="FF0000"/>
                </a:solidFill>
              </a:rPr>
              <a:t>3414</a:t>
            </a:r>
          </a:p>
        </p:txBody>
      </p:sp>
      <p:sp>
        <p:nvSpPr>
          <p:cNvPr id="6" name="TextBox 5"/>
          <p:cNvSpPr txBox="1"/>
          <p:nvPr/>
        </p:nvSpPr>
        <p:spPr>
          <a:xfrm>
            <a:off x="1765096" y="493709"/>
            <a:ext cx="5918608" cy="215444"/>
          </a:xfrm>
          <a:prstGeom prst="rect">
            <a:avLst/>
          </a:prstGeom>
          <a:noFill/>
        </p:spPr>
        <p:txBody>
          <a:bodyPr wrap="none" rtlCol="0">
            <a:spAutoFit/>
          </a:bodyPr>
          <a:lstStyle/>
          <a:p>
            <a:r>
              <a:rPr lang="en-US" sz="800" i="1" dirty="0">
                <a:solidFill>
                  <a:srgbClr val="000000"/>
                </a:solidFill>
              </a:rPr>
              <a:t>Model not intended as a forecast but simply an illustration of how strategic program initiatives in each academic school can drive growth </a:t>
            </a:r>
          </a:p>
        </p:txBody>
      </p:sp>
      <p:sp>
        <p:nvSpPr>
          <p:cNvPr id="15" name="TextBox 14"/>
          <p:cNvSpPr txBox="1"/>
          <p:nvPr/>
        </p:nvSpPr>
        <p:spPr>
          <a:xfrm>
            <a:off x="692434" y="726648"/>
            <a:ext cx="3650966" cy="584775"/>
          </a:xfrm>
          <a:prstGeom prst="rect">
            <a:avLst/>
          </a:prstGeom>
          <a:noFill/>
        </p:spPr>
        <p:txBody>
          <a:bodyPr wrap="square" rtlCol="0">
            <a:spAutoFit/>
          </a:bodyPr>
          <a:lstStyle/>
          <a:p>
            <a:r>
              <a:rPr lang="en-US" sz="800" dirty="0">
                <a:solidFill>
                  <a:srgbClr val="000000"/>
                </a:solidFill>
              </a:rPr>
              <a:t>Numbers beside sandwich part of column show total potential additional enrollments from the program initiatives represented by the sandwich layers.   2012 baseline enrollments are held in steady-state to illustrate growth of new programs over and above current enrollments.</a:t>
            </a:r>
          </a:p>
        </p:txBody>
      </p:sp>
    </p:spTree>
    <p:extLst>
      <p:ext uri="{BB962C8B-B14F-4D97-AF65-F5344CB8AC3E}">
        <p14:creationId xmlns:p14="http://schemas.microsoft.com/office/powerpoint/2010/main" val="336974430"/>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57200" y="274638"/>
            <a:ext cx="8229600" cy="639762"/>
          </a:xfrm>
          <a:ln>
            <a:solidFill>
              <a:schemeClr val="tx1"/>
            </a:solidFill>
            <a:miter lim="800000"/>
            <a:headEnd/>
            <a:tailEnd/>
          </a:ln>
        </p:spPr>
        <p:txBody>
          <a:bodyPr/>
          <a:lstStyle/>
          <a:p>
            <a:r>
              <a:rPr lang="en-US" sz="4000"/>
              <a:t>Strategic Goal 4: Technology</a:t>
            </a:r>
          </a:p>
        </p:txBody>
      </p:sp>
      <p:sp>
        <p:nvSpPr>
          <p:cNvPr id="27651" name="Rectangle 3"/>
          <p:cNvSpPr>
            <a:spLocks noGrp="1" noChangeArrowheads="1"/>
          </p:cNvSpPr>
          <p:nvPr>
            <p:ph type="body" sz="half" idx="1"/>
          </p:nvPr>
        </p:nvSpPr>
        <p:spPr>
          <a:xfrm>
            <a:off x="457200" y="990600"/>
            <a:ext cx="4038600" cy="5638800"/>
          </a:xfrm>
          <a:ln>
            <a:solidFill>
              <a:schemeClr val="tx1"/>
            </a:solidFill>
            <a:miter lim="800000"/>
            <a:headEnd/>
            <a:tailEnd/>
          </a:ln>
        </p:spPr>
        <p:txBody>
          <a:bodyPr/>
          <a:lstStyle/>
          <a:p>
            <a:pPr>
              <a:lnSpc>
                <a:spcPct val="80000"/>
              </a:lnSpc>
              <a:buFontTx/>
              <a:buNone/>
            </a:pPr>
            <a:r>
              <a:rPr lang="en-US" sz="1200" b="1" u="sng" dirty="0" smtClean="0"/>
              <a:t>ORIGINAL Goal</a:t>
            </a:r>
            <a:r>
              <a:rPr lang="en-US" sz="1200" b="1" u="sng" dirty="0"/>
              <a:t> </a:t>
            </a:r>
            <a:r>
              <a:rPr lang="en-US" sz="1200" b="1" u="sng" dirty="0" smtClean="0"/>
              <a:t>2010:</a:t>
            </a:r>
            <a:endParaRPr lang="en-US" sz="1200" b="1" u="sng" dirty="0"/>
          </a:p>
          <a:p>
            <a:pPr>
              <a:lnSpc>
                <a:spcPct val="80000"/>
              </a:lnSpc>
              <a:buFontTx/>
              <a:buNone/>
            </a:pPr>
            <a:endParaRPr lang="en-US" sz="1200" b="1" u="sng" dirty="0"/>
          </a:p>
          <a:p>
            <a:pPr>
              <a:lnSpc>
                <a:spcPct val="80000"/>
              </a:lnSpc>
              <a:buFontTx/>
              <a:buNone/>
            </a:pPr>
            <a:r>
              <a:rPr lang="en-US" sz="1200" dirty="0"/>
              <a:t>Trinity will maintain a “state of the art” campus </a:t>
            </a:r>
          </a:p>
          <a:p>
            <a:pPr>
              <a:lnSpc>
                <a:spcPct val="80000"/>
              </a:lnSpc>
              <a:buFontTx/>
              <a:buNone/>
            </a:pPr>
            <a:r>
              <a:rPr lang="en-US" sz="1200" dirty="0"/>
              <a:t>technological environment, including:</a:t>
            </a:r>
          </a:p>
          <a:p>
            <a:pPr>
              <a:lnSpc>
                <a:spcPct val="80000"/>
              </a:lnSpc>
              <a:buFontTx/>
              <a:buNone/>
            </a:pPr>
            <a:endParaRPr lang="en-US" sz="1200" dirty="0"/>
          </a:p>
          <a:p>
            <a:pPr>
              <a:lnSpc>
                <a:spcPct val="80000"/>
              </a:lnSpc>
            </a:pPr>
            <a:r>
              <a:rPr lang="en-US" sz="1200" dirty="0"/>
              <a:t>To support the curricula and academic programs:  increasing the availability and use of new technology in the learning environment to enhance the educational experience, including expansion of online and web-enhanced learning, and further development of </a:t>
            </a:r>
            <a:r>
              <a:rPr lang="en-US" sz="1200" dirty="0" err="1"/>
              <a:t>Smartrooms</a:t>
            </a:r>
            <a:r>
              <a:rPr lang="en-US" sz="1200" dirty="0"/>
              <a:t> and other academic technologies;</a:t>
            </a:r>
          </a:p>
          <a:p>
            <a:pPr>
              <a:lnSpc>
                <a:spcPct val="80000"/>
              </a:lnSpc>
              <a:buFontTx/>
              <a:buNone/>
            </a:pPr>
            <a:endParaRPr lang="en-US" sz="1200" dirty="0"/>
          </a:p>
          <a:p>
            <a:pPr>
              <a:lnSpc>
                <a:spcPct val="80000"/>
              </a:lnSpc>
            </a:pPr>
            <a:r>
              <a:rPr lang="en-US" sz="1200" dirty="0"/>
              <a:t>Development of the Library and Information Resource plan with a greater reliance on the use of technological tools for learning and research;</a:t>
            </a:r>
          </a:p>
          <a:p>
            <a:pPr>
              <a:lnSpc>
                <a:spcPct val="80000"/>
              </a:lnSpc>
              <a:buFontTx/>
              <a:buNone/>
            </a:pPr>
            <a:endParaRPr lang="en-US" sz="1200" dirty="0"/>
          </a:p>
          <a:p>
            <a:pPr>
              <a:lnSpc>
                <a:spcPct val="80000"/>
              </a:lnSpc>
            </a:pPr>
            <a:r>
              <a:rPr lang="en-US" sz="1200" dirty="0"/>
              <a:t>Improvement and expansion of the Trinity website and web tools to increase communication and inter-activity to support enrollment, advising services, instructional delivery, marketing and communication among all constituencies;</a:t>
            </a:r>
          </a:p>
          <a:p>
            <a:pPr>
              <a:lnSpc>
                <a:spcPct val="80000"/>
              </a:lnSpc>
              <a:buFontTx/>
              <a:buNone/>
            </a:pPr>
            <a:endParaRPr lang="en-US" sz="1200" dirty="0"/>
          </a:p>
          <a:p>
            <a:pPr>
              <a:lnSpc>
                <a:spcPct val="80000"/>
              </a:lnSpc>
            </a:pPr>
            <a:r>
              <a:rPr lang="en-US" sz="1200" dirty="0"/>
              <a:t>Maintaining a central depository for all organizational units and continue to enhance the system capabilities for growth and promotion of the institution;  sustaining and modernizing the current data center infrastructure to account for the increased demand for information and to ensure data integrity;</a:t>
            </a:r>
          </a:p>
          <a:p>
            <a:pPr>
              <a:lnSpc>
                <a:spcPct val="80000"/>
              </a:lnSpc>
              <a:buFontTx/>
              <a:buNone/>
            </a:pPr>
            <a:endParaRPr lang="en-US" sz="1200" dirty="0"/>
          </a:p>
          <a:p>
            <a:pPr>
              <a:lnSpc>
                <a:spcPct val="80000"/>
              </a:lnSpc>
            </a:pPr>
            <a:r>
              <a:rPr lang="en-US" sz="1200" dirty="0"/>
              <a:t>Development of faculty and staff educational opportunities to keep the workforce apace with technological developments.</a:t>
            </a:r>
          </a:p>
          <a:p>
            <a:pPr>
              <a:lnSpc>
                <a:spcPct val="80000"/>
              </a:lnSpc>
            </a:pPr>
            <a:endParaRPr lang="en-US" sz="1200" dirty="0"/>
          </a:p>
        </p:txBody>
      </p:sp>
      <p:sp>
        <p:nvSpPr>
          <p:cNvPr id="27652" name="Rectangle 4"/>
          <p:cNvSpPr>
            <a:spLocks noGrp="1" noChangeArrowheads="1"/>
          </p:cNvSpPr>
          <p:nvPr>
            <p:ph type="body" sz="half" idx="2"/>
          </p:nvPr>
        </p:nvSpPr>
        <p:spPr>
          <a:xfrm>
            <a:off x="4648200" y="990600"/>
            <a:ext cx="4038600" cy="5638800"/>
          </a:xfrm>
          <a:ln>
            <a:solidFill>
              <a:schemeClr val="tx1"/>
            </a:solidFill>
            <a:miter lim="800000"/>
            <a:headEnd/>
            <a:tailEnd/>
          </a:ln>
        </p:spPr>
        <p:txBody>
          <a:bodyPr/>
          <a:lstStyle/>
          <a:p>
            <a:pPr marL="0" indent="0">
              <a:lnSpc>
                <a:spcPct val="80000"/>
              </a:lnSpc>
              <a:buNone/>
            </a:pPr>
            <a:r>
              <a:rPr lang="en-US" sz="1200" b="1" u="sng" dirty="0" smtClean="0">
                <a:solidFill>
                  <a:schemeClr val="accent2">
                    <a:lumMod val="60000"/>
                    <a:lumOff val="40000"/>
                  </a:schemeClr>
                </a:solidFill>
              </a:rPr>
              <a:t>New Goal 2020:</a:t>
            </a:r>
          </a:p>
          <a:p>
            <a:pPr marL="0" indent="0">
              <a:lnSpc>
                <a:spcPct val="80000"/>
              </a:lnSpc>
              <a:buNone/>
            </a:pPr>
            <a:endParaRPr lang="en-US" sz="1200" dirty="0"/>
          </a:p>
          <a:p>
            <a:pPr marL="0" indent="0">
              <a:lnSpc>
                <a:spcPct val="80000"/>
              </a:lnSpc>
              <a:buNone/>
            </a:pPr>
            <a:r>
              <a:rPr lang="en-US" sz="1200" dirty="0"/>
              <a:t>Trinity will sustain a technological environment that promotes academic excellence and innovation; effective, pervasive use of contemporary tools for research, communication and instructional delivery; and operational efficiency and effectiveness.  </a:t>
            </a:r>
          </a:p>
          <a:p>
            <a:pPr marL="0" indent="0">
              <a:lnSpc>
                <a:spcPct val="80000"/>
              </a:lnSpc>
              <a:buNone/>
            </a:pPr>
            <a:endParaRPr lang="en-US" sz="1200" b="1" dirty="0"/>
          </a:p>
          <a:p>
            <a:pPr marL="0" indent="0">
              <a:lnSpc>
                <a:spcPct val="80000"/>
              </a:lnSpc>
              <a:buNone/>
            </a:pPr>
            <a:r>
              <a:rPr lang="en-US" sz="1200" b="1" dirty="0"/>
              <a:t>A.  Technology Infrastructure</a:t>
            </a:r>
          </a:p>
          <a:p>
            <a:pPr marL="0" indent="0">
              <a:lnSpc>
                <a:spcPct val="80000"/>
              </a:lnSpc>
              <a:buNone/>
            </a:pPr>
            <a:endParaRPr lang="en-US" sz="1200" dirty="0"/>
          </a:p>
          <a:p>
            <a:pPr marL="0" indent="0">
              <a:lnSpc>
                <a:spcPct val="80000"/>
              </a:lnSpc>
              <a:buNone/>
            </a:pPr>
            <a:r>
              <a:rPr lang="en-US" sz="1200" dirty="0"/>
              <a:t>Trinity’s technology infrastructure will meet contemporary standards for academic institutions of Trinity’s size and programmatic profile.  The technology management plan includes specific annual goals and benchmarks for:</a:t>
            </a:r>
          </a:p>
          <a:p>
            <a:pPr marL="0" indent="0">
              <a:lnSpc>
                <a:spcPct val="80000"/>
              </a:lnSpc>
              <a:buNone/>
            </a:pPr>
            <a:endParaRPr lang="en-US" sz="1200" dirty="0"/>
          </a:p>
          <a:p>
            <a:pPr marL="0" indent="0">
              <a:lnSpc>
                <a:spcPct val="80000"/>
              </a:lnSpc>
              <a:buNone/>
            </a:pPr>
            <a:r>
              <a:rPr lang="en-US" sz="1200" dirty="0"/>
              <a:t>	1.  System Reliability</a:t>
            </a:r>
          </a:p>
          <a:p>
            <a:pPr marL="0" indent="0">
              <a:lnSpc>
                <a:spcPct val="80000"/>
              </a:lnSpc>
              <a:buNone/>
            </a:pPr>
            <a:r>
              <a:rPr lang="en-US" sz="1200" dirty="0"/>
              <a:t>	2.  Network Capacity</a:t>
            </a:r>
          </a:p>
          <a:p>
            <a:pPr marL="0" indent="0">
              <a:lnSpc>
                <a:spcPct val="80000"/>
              </a:lnSpc>
              <a:buNone/>
            </a:pPr>
            <a:r>
              <a:rPr lang="en-US" sz="1200" dirty="0"/>
              <a:t>	3.  Hardware and Software acquisitions</a:t>
            </a:r>
          </a:p>
          <a:p>
            <a:pPr marL="0" indent="0">
              <a:lnSpc>
                <a:spcPct val="80000"/>
              </a:lnSpc>
              <a:buNone/>
            </a:pPr>
            <a:r>
              <a:rPr lang="en-US" sz="1200" dirty="0"/>
              <a:t>	4.  Data Storage</a:t>
            </a:r>
          </a:p>
          <a:p>
            <a:pPr marL="0" indent="0">
              <a:lnSpc>
                <a:spcPct val="80000"/>
              </a:lnSpc>
              <a:buNone/>
            </a:pPr>
            <a:r>
              <a:rPr lang="en-US" sz="1200" dirty="0"/>
              <a:t>	5.  Disaster Recovery</a:t>
            </a:r>
          </a:p>
          <a:p>
            <a:pPr marL="0" indent="0">
              <a:lnSpc>
                <a:spcPct val="80000"/>
              </a:lnSpc>
              <a:buNone/>
            </a:pPr>
            <a:r>
              <a:rPr lang="en-US" sz="1200" dirty="0"/>
              <a:t>	6.  </a:t>
            </a:r>
            <a:r>
              <a:rPr lang="en-US" sz="1200" dirty="0" smtClean="0"/>
              <a:t>Sustainability</a:t>
            </a:r>
            <a:endParaRPr lang="en-US" sz="1200" dirty="0"/>
          </a:p>
          <a:p>
            <a:pPr marL="0" indent="0">
              <a:lnSpc>
                <a:spcPct val="80000"/>
              </a:lnSpc>
              <a:buNone/>
            </a:pPr>
            <a:r>
              <a:rPr lang="en-US" sz="1200" dirty="0"/>
              <a:t>	7.  Connectivity</a:t>
            </a:r>
          </a:p>
          <a:p>
            <a:pPr marL="0" indent="0">
              <a:lnSpc>
                <a:spcPct val="80000"/>
              </a:lnSpc>
              <a:buNone/>
            </a:pPr>
            <a:r>
              <a:rPr lang="en-US" sz="1200" dirty="0"/>
              <a:t>	8.  Telephony</a:t>
            </a:r>
          </a:p>
          <a:p>
            <a:pPr marL="0" indent="0">
              <a:lnSpc>
                <a:spcPct val="80000"/>
              </a:lnSpc>
              <a:buNone/>
            </a:pPr>
            <a:r>
              <a:rPr lang="en-US" sz="1200" dirty="0"/>
              <a:t>	9.  Customer Satisfaction</a:t>
            </a:r>
          </a:p>
          <a:p>
            <a:pPr marL="0" indent="0">
              <a:lnSpc>
                <a:spcPct val="80000"/>
              </a:lnSpc>
              <a:buNone/>
            </a:pPr>
            <a:endParaRPr lang="en-US" sz="1200" dirty="0" smtClean="0"/>
          </a:p>
          <a:p>
            <a:pPr marL="0" indent="0">
              <a:lnSpc>
                <a:spcPct val="80000"/>
              </a:lnSpc>
              <a:buNone/>
            </a:pPr>
            <a:endParaRPr lang="en-US" sz="1200" dirty="0"/>
          </a:p>
          <a:p>
            <a:pPr marL="0" indent="0">
              <a:lnSpc>
                <a:spcPct val="80000"/>
              </a:lnSpc>
              <a:buNone/>
            </a:pPr>
            <a:r>
              <a:rPr lang="en-US" sz="1200" dirty="0" smtClean="0"/>
              <a:t>(continued next page…..)</a:t>
            </a:r>
            <a:endParaRPr lang="en-US" sz="1200" dirty="0"/>
          </a:p>
        </p:txBody>
      </p:sp>
      <p:sp>
        <p:nvSpPr>
          <p:cNvPr id="3" name="Slide Number Placeholder 2"/>
          <p:cNvSpPr>
            <a:spLocks noGrp="1"/>
          </p:cNvSpPr>
          <p:nvPr>
            <p:ph type="sldNum" sz="quarter" idx="12"/>
          </p:nvPr>
        </p:nvSpPr>
        <p:spPr/>
        <p:txBody>
          <a:bodyPr/>
          <a:lstStyle/>
          <a:p>
            <a:fld id="{D6221F0F-E1DB-4A2C-9BB5-3A4B5E2A9031}" type="slidenum">
              <a:rPr lang="en-US" smtClean="0">
                <a:solidFill>
                  <a:srgbClr val="000000"/>
                </a:solidFill>
              </a:rPr>
              <a:pPr/>
              <a:t>24</a:t>
            </a:fld>
            <a:endParaRPr lang="en-US">
              <a:solidFill>
                <a:srgbClr val="000000"/>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57200" y="274638"/>
            <a:ext cx="8229600" cy="639762"/>
          </a:xfrm>
          <a:ln>
            <a:solidFill>
              <a:schemeClr val="tx1"/>
            </a:solidFill>
            <a:miter lim="800000"/>
            <a:headEnd/>
            <a:tailEnd/>
          </a:ln>
        </p:spPr>
        <p:txBody>
          <a:bodyPr/>
          <a:lstStyle/>
          <a:p>
            <a:r>
              <a:rPr lang="en-US" sz="4000"/>
              <a:t>Strategic Goal 4: Technology</a:t>
            </a:r>
          </a:p>
        </p:txBody>
      </p:sp>
      <p:sp>
        <p:nvSpPr>
          <p:cNvPr id="27651" name="Rectangle 3"/>
          <p:cNvSpPr>
            <a:spLocks noGrp="1" noChangeArrowheads="1"/>
          </p:cNvSpPr>
          <p:nvPr>
            <p:ph type="body" sz="half" idx="1"/>
          </p:nvPr>
        </p:nvSpPr>
        <p:spPr>
          <a:xfrm>
            <a:off x="457200" y="990600"/>
            <a:ext cx="4038600" cy="5638800"/>
          </a:xfrm>
          <a:ln>
            <a:solidFill>
              <a:schemeClr val="tx1"/>
            </a:solidFill>
            <a:miter lim="800000"/>
            <a:headEnd/>
            <a:tailEnd/>
          </a:ln>
        </p:spPr>
        <p:txBody>
          <a:bodyPr/>
          <a:lstStyle/>
          <a:p>
            <a:pPr>
              <a:lnSpc>
                <a:spcPct val="80000"/>
              </a:lnSpc>
              <a:buFontTx/>
              <a:buNone/>
            </a:pPr>
            <a:r>
              <a:rPr lang="en-US" sz="1200" b="1" u="sng" dirty="0" smtClean="0"/>
              <a:t>ORIGINAL Goal</a:t>
            </a:r>
            <a:r>
              <a:rPr lang="en-US" sz="1200" b="1" u="sng" dirty="0"/>
              <a:t> </a:t>
            </a:r>
            <a:r>
              <a:rPr lang="en-US" sz="1200" b="1" u="sng" dirty="0" smtClean="0"/>
              <a:t>2010:</a:t>
            </a:r>
            <a:endParaRPr lang="en-US" sz="1200" b="1" u="sng" dirty="0"/>
          </a:p>
          <a:p>
            <a:pPr>
              <a:lnSpc>
                <a:spcPct val="80000"/>
              </a:lnSpc>
              <a:buFontTx/>
              <a:buNone/>
            </a:pPr>
            <a:endParaRPr lang="en-US" sz="1200" b="1" u="sng" dirty="0"/>
          </a:p>
          <a:p>
            <a:pPr>
              <a:lnSpc>
                <a:spcPct val="80000"/>
              </a:lnSpc>
              <a:buFontTx/>
              <a:buNone/>
            </a:pPr>
            <a:r>
              <a:rPr lang="en-US" sz="1200" dirty="0"/>
              <a:t>Trinity will maintain a “state of the art” campus </a:t>
            </a:r>
          </a:p>
          <a:p>
            <a:pPr>
              <a:lnSpc>
                <a:spcPct val="80000"/>
              </a:lnSpc>
              <a:buFontTx/>
              <a:buNone/>
            </a:pPr>
            <a:r>
              <a:rPr lang="en-US" sz="1200" dirty="0"/>
              <a:t>technological environment, including:</a:t>
            </a:r>
          </a:p>
          <a:p>
            <a:pPr>
              <a:lnSpc>
                <a:spcPct val="80000"/>
              </a:lnSpc>
              <a:buFontTx/>
              <a:buNone/>
            </a:pPr>
            <a:endParaRPr lang="en-US" sz="1200" dirty="0"/>
          </a:p>
          <a:p>
            <a:pPr>
              <a:lnSpc>
                <a:spcPct val="80000"/>
              </a:lnSpc>
            </a:pPr>
            <a:r>
              <a:rPr lang="en-US" sz="1200" dirty="0"/>
              <a:t>To support the curricula and academic programs:  increasing the availability and use of new technology in the learning environment to enhance the educational experience, including expansion of online and web-enhanced learning, and further development of </a:t>
            </a:r>
            <a:r>
              <a:rPr lang="en-US" sz="1200" dirty="0" err="1"/>
              <a:t>Smartrooms</a:t>
            </a:r>
            <a:r>
              <a:rPr lang="en-US" sz="1200" dirty="0"/>
              <a:t> and other academic technologies;</a:t>
            </a:r>
          </a:p>
          <a:p>
            <a:pPr>
              <a:lnSpc>
                <a:spcPct val="80000"/>
              </a:lnSpc>
              <a:buFontTx/>
              <a:buNone/>
            </a:pPr>
            <a:endParaRPr lang="en-US" sz="1200" dirty="0"/>
          </a:p>
          <a:p>
            <a:pPr>
              <a:lnSpc>
                <a:spcPct val="80000"/>
              </a:lnSpc>
            </a:pPr>
            <a:r>
              <a:rPr lang="en-US" sz="1200" dirty="0"/>
              <a:t>Development of the Library and Information Resource plan with a greater reliance on the use of technological tools for learning and research;</a:t>
            </a:r>
          </a:p>
          <a:p>
            <a:pPr>
              <a:lnSpc>
                <a:spcPct val="80000"/>
              </a:lnSpc>
              <a:buFontTx/>
              <a:buNone/>
            </a:pPr>
            <a:endParaRPr lang="en-US" sz="1200" dirty="0"/>
          </a:p>
          <a:p>
            <a:pPr>
              <a:lnSpc>
                <a:spcPct val="80000"/>
              </a:lnSpc>
            </a:pPr>
            <a:r>
              <a:rPr lang="en-US" sz="1200" dirty="0"/>
              <a:t>Improvement and expansion of the Trinity website and web tools to increase communication and inter-activity to support enrollment, advising services, instructional delivery, marketing and communication among all constituencies;</a:t>
            </a:r>
          </a:p>
          <a:p>
            <a:pPr>
              <a:lnSpc>
                <a:spcPct val="80000"/>
              </a:lnSpc>
              <a:buFontTx/>
              <a:buNone/>
            </a:pPr>
            <a:endParaRPr lang="en-US" sz="1200" dirty="0"/>
          </a:p>
          <a:p>
            <a:pPr>
              <a:lnSpc>
                <a:spcPct val="80000"/>
              </a:lnSpc>
            </a:pPr>
            <a:r>
              <a:rPr lang="en-US" sz="1200" dirty="0"/>
              <a:t>Maintaining a central depository for all organizational units and continue to enhance the system capabilities for growth and promotion of the institution;  sustaining and modernizing the current data center infrastructure to account for the increased demand for information and to ensure data integrity;</a:t>
            </a:r>
          </a:p>
          <a:p>
            <a:pPr>
              <a:lnSpc>
                <a:spcPct val="80000"/>
              </a:lnSpc>
              <a:buFontTx/>
              <a:buNone/>
            </a:pPr>
            <a:endParaRPr lang="en-US" sz="1200" dirty="0"/>
          </a:p>
          <a:p>
            <a:pPr>
              <a:lnSpc>
                <a:spcPct val="80000"/>
              </a:lnSpc>
            </a:pPr>
            <a:r>
              <a:rPr lang="en-US" sz="1200" dirty="0"/>
              <a:t>Development of faculty and staff educational opportunities to keep the workforce apace with technological developments.</a:t>
            </a:r>
          </a:p>
          <a:p>
            <a:pPr>
              <a:lnSpc>
                <a:spcPct val="80000"/>
              </a:lnSpc>
            </a:pPr>
            <a:endParaRPr lang="en-US" sz="1200" dirty="0"/>
          </a:p>
        </p:txBody>
      </p:sp>
      <p:sp>
        <p:nvSpPr>
          <p:cNvPr id="27652" name="Rectangle 4"/>
          <p:cNvSpPr>
            <a:spLocks noGrp="1" noChangeArrowheads="1"/>
          </p:cNvSpPr>
          <p:nvPr>
            <p:ph type="body" sz="half" idx="2"/>
          </p:nvPr>
        </p:nvSpPr>
        <p:spPr>
          <a:xfrm>
            <a:off x="4648200" y="990600"/>
            <a:ext cx="4038600" cy="5638800"/>
          </a:xfrm>
          <a:ln>
            <a:solidFill>
              <a:schemeClr val="tx1"/>
            </a:solidFill>
            <a:miter lim="800000"/>
            <a:headEnd/>
            <a:tailEnd/>
          </a:ln>
        </p:spPr>
        <p:txBody>
          <a:bodyPr/>
          <a:lstStyle/>
          <a:p>
            <a:pPr marL="0" indent="0">
              <a:lnSpc>
                <a:spcPct val="80000"/>
              </a:lnSpc>
              <a:buNone/>
            </a:pPr>
            <a:r>
              <a:rPr lang="en-US" sz="1200" b="1" u="sng" dirty="0" smtClean="0">
                <a:solidFill>
                  <a:schemeClr val="accent2">
                    <a:lumMod val="60000"/>
                    <a:lumOff val="40000"/>
                  </a:schemeClr>
                </a:solidFill>
              </a:rPr>
              <a:t>New Goal 2020:  (continued….)</a:t>
            </a:r>
          </a:p>
          <a:p>
            <a:pPr marL="0" indent="0">
              <a:lnSpc>
                <a:spcPct val="80000"/>
              </a:lnSpc>
              <a:buNone/>
            </a:pPr>
            <a:endParaRPr lang="en-US" sz="1200" dirty="0" smtClean="0"/>
          </a:p>
          <a:p>
            <a:pPr marL="0" indent="0">
              <a:lnSpc>
                <a:spcPct val="80000"/>
              </a:lnSpc>
              <a:buNone/>
            </a:pPr>
            <a:r>
              <a:rPr lang="en-US" sz="1000" b="1" dirty="0"/>
              <a:t>B.  Academic and Instructional Technology</a:t>
            </a:r>
          </a:p>
          <a:p>
            <a:pPr marL="0" indent="0">
              <a:lnSpc>
                <a:spcPct val="80000"/>
              </a:lnSpc>
              <a:buNone/>
            </a:pPr>
            <a:endParaRPr lang="en-US" sz="1000" dirty="0"/>
          </a:p>
          <a:p>
            <a:pPr marL="0" indent="0">
              <a:lnSpc>
                <a:spcPct val="80000"/>
              </a:lnSpc>
              <a:buNone/>
            </a:pPr>
            <a:r>
              <a:rPr lang="en-US" sz="1100" dirty="0"/>
              <a:t>Trinity’s academic and instructional technology environment will ensure excellence and innovation in academic programs, pedagogies and research.  The academic technology management plan includes specific goals and benchmarks for:</a:t>
            </a:r>
          </a:p>
          <a:p>
            <a:pPr marL="0" indent="0">
              <a:lnSpc>
                <a:spcPct val="80000"/>
              </a:lnSpc>
              <a:buNone/>
            </a:pPr>
            <a:endParaRPr lang="en-US" sz="1100" dirty="0"/>
          </a:p>
          <a:p>
            <a:pPr marL="0" indent="0">
              <a:lnSpc>
                <a:spcPct val="80000"/>
              </a:lnSpc>
              <a:buNone/>
            </a:pPr>
            <a:r>
              <a:rPr lang="en-US" sz="1100" dirty="0" smtClean="0"/>
              <a:t>1</a:t>
            </a:r>
            <a:r>
              <a:rPr lang="en-US" sz="1100" dirty="0"/>
              <a:t>.  Moodle Course Management System</a:t>
            </a:r>
          </a:p>
          <a:p>
            <a:pPr marL="0" indent="0">
              <a:lnSpc>
                <a:spcPct val="80000"/>
              </a:lnSpc>
              <a:buNone/>
            </a:pPr>
            <a:endParaRPr lang="en-US" sz="1100" dirty="0"/>
          </a:p>
          <a:p>
            <a:pPr marL="0" indent="0">
              <a:lnSpc>
                <a:spcPct val="80000"/>
              </a:lnSpc>
              <a:buNone/>
            </a:pPr>
            <a:r>
              <a:rPr lang="en-US" sz="1100" dirty="0" smtClean="0"/>
              <a:t>a</a:t>
            </a:r>
            <a:r>
              <a:rPr lang="en-US" sz="1100" dirty="0"/>
              <a:t>) Goal:  %% adoption for all courses</a:t>
            </a:r>
          </a:p>
          <a:p>
            <a:pPr marL="0" indent="0">
              <a:lnSpc>
                <a:spcPct val="80000"/>
              </a:lnSpc>
              <a:buNone/>
            </a:pPr>
            <a:r>
              <a:rPr lang="en-US" sz="1100" dirty="0" smtClean="0"/>
              <a:t>b</a:t>
            </a:r>
            <a:r>
              <a:rPr lang="en-US" sz="1100" dirty="0"/>
              <a:t>) Goal:  proficiency levels for course websites</a:t>
            </a:r>
          </a:p>
          <a:p>
            <a:pPr marL="0" indent="0">
              <a:lnSpc>
                <a:spcPct val="80000"/>
              </a:lnSpc>
              <a:buNone/>
            </a:pPr>
            <a:r>
              <a:rPr lang="en-US" sz="1100" dirty="0" smtClean="0"/>
              <a:t>c</a:t>
            </a:r>
            <a:r>
              <a:rPr lang="en-US" sz="1100" dirty="0"/>
              <a:t>) Goal:  proficiency levels for faculty use of Moodle</a:t>
            </a:r>
          </a:p>
          <a:p>
            <a:pPr marL="0" indent="0">
              <a:lnSpc>
                <a:spcPct val="80000"/>
              </a:lnSpc>
              <a:buNone/>
            </a:pPr>
            <a:endParaRPr lang="en-US" sz="1100" dirty="0"/>
          </a:p>
          <a:p>
            <a:pPr marL="0" indent="0">
              <a:lnSpc>
                <a:spcPct val="80000"/>
              </a:lnSpc>
              <a:buNone/>
            </a:pPr>
            <a:r>
              <a:rPr lang="en-US" sz="1100" dirty="0" smtClean="0"/>
              <a:t>2</a:t>
            </a:r>
            <a:r>
              <a:rPr lang="en-US" sz="1100" dirty="0"/>
              <a:t>.  Technology in Pedagogy</a:t>
            </a:r>
          </a:p>
          <a:p>
            <a:pPr marL="0" indent="0">
              <a:lnSpc>
                <a:spcPct val="80000"/>
              </a:lnSpc>
              <a:buNone/>
            </a:pPr>
            <a:endParaRPr lang="en-US" sz="1100" dirty="0"/>
          </a:p>
          <a:p>
            <a:pPr marL="0" indent="0">
              <a:lnSpc>
                <a:spcPct val="80000"/>
              </a:lnSpc>
              <a:buNone/>
            </a:pPr>
            <a:r>
              <a:rPr lang="en-US" sz="1100" dirty="0" smtClean="0"/>
              <a:t>a</a:t>
            </a:r>
            <a:r>
              <a:rPr lang="en-US" sz="1100" dirty="0"/>
              <a:t>) Goal:   basic, advanced, creative use of tech tools...</a:t>
            </a:r>
          </a:p>
          <a:p>
            <a:pPr marL="0" indent="0">
              <a:lnSpc>
                <a:spcPct val="80000"/>
              </a:lnSpc>
              <a:buNone/>
            </a:pPr>
            <a:endParaRPr lang="en-US" sz="1100" dirty="0"/>
          </a:p>
          <a:p>
            <a:pPr marL="0" indent="0">
              <a:lnSpc>
                <a:spcPct val="80000"/>
              </a:lnSpc>
              <a:buNone/>
            </a:pPr>
            <a:r>
              <a:rPr lang="en-US" sz="1100" dirty="0" smtClean="0"/>
              <a:t>b</a:t>
            </a:r>
            <a:r>
              <a:rPr lang="en-US" sz="1100" dirty="0"/>
              <a:t>) Goal:  ability of faculty to develop digital objects, e.g., use of </a:t>
            </a:r>
            <a:r>
              <a:rPr lang="en-US" sz="1100" dirty="0" smtClean="0"/>
              <a:t>video, simulation</a:t>
            </a:r>
            <a:r>
              <a:rPr lang="en-US" sz="1100" dirty="0"/>
              <a:t>, GIFs, etc. developed by faculty</a:t>
            </a:r>
          </a:p>
          <a:p>
            <a:pPr marL="0" indent="0">
              <a:lnSpc>
                <a:spcPct val="80000"/>
              </a:lnSpc>
              <a:buNone/>
            </a:pPr>
            <a:endParaRPr lang="en-US" sz="1100" dirty="0"/>
          </a:p>
          <a:p>
            <a:pPr marL="0" indent="0">
              <a:lnSpc>
                <a:spcPct val="80000"/>
              </a:lnSpc>
              <a:buNone/>
            </a:pPr>
            <a:r>
              <a:rPr lang="en-US" sz="1100" dirty="0" smtClean="0"/>
              <a:t>3</a:t>
            </a:r>
            <a:r>
              <a:rPr lang="en-US" sz="1100" dirty="0"/>
              <a:t>.  Student Academic Support</a:t>
            </a:r>
          </a:p>
          <a:p>
            <a:pPr marL="0" indent="0">
              <a:lnSpc>
                <a:spcPct val="80000"/>
              </a:lnSpc>
              <a:buNone/>
            </a:pPr>
            <a:endParaRPr lang="en-US" sz="1100" dirty="0"/>
          </a:p>
          <a:p>
            <a:pPr marL="0" indent="0">
              <a:lnSpc>
                <a:spcPct val="80000"/>
              </a:lnSpc>
              <a:buNone/>
            </a:pPr>
            <a:r>
              <a:rPr lang="en-US" sz="1100" dirty="0" smtClean="0"/>
              <a:t>a</a:t>
            </a:r>
            <a:r>
              <a:rPr lang="en-US" sz="1100" dirty="0"/>
              <a:t>) use of tech tools for early warning</a:t>
            </a:r>
          </a:p>
          <a:p>
            <a:pPr marL="0" indent="0">
              <a:lnSpc>
                <a:spcPct val="80000"/>
              </a:lnSpc>
              <a:buNone/>
            </a:pPr>
            <a:r>
              <a:rPr lang="en-US" sz="1100" dirty="0" smtClean="0"/>
              <a:t>b</a:t>
            </a:r>
            <a:r>
              <a:rPr lang="en-US" sz="1100" dirty="0"/>
              <a:t>) tutoring and special instruction</a:t>
            </a:r>
          </a:p>
          <a:p>
            <a:pPr marL="0" indent="0">
              <a:lnSpc>
                <a:spcPct val="80000"/>
              </a:lnSpc>
              <a:buNone/>
            </a:pPr>
            <a:endParaRPr lang="en-US" sz="1100" dirty="0"/>
          </a:p>
          <a:p>
            <a:pPr marL="0" indent="0">
              <a:lnSpc>
                <a:spcPct val="80000"/>
              </a:lnSpc>
              <a:buNone/>
            </a:pPr>
            <a:r>
              <a:rPr lang="en-US" sz="1100" dirty="0" smtClean="0"/>
              <a:t>4</a:t>
            </a:r>
            <a:r>
              <a:rPr lang="en-US" sz="1100" dirty="0"/>
              <a:t>.  Online Course and Program Delivery</a:t>
            </a:r>
          </a:p>
          <a:p>
            <a:pPr marL="0" indent="0">
              <a:lnSpc>
                <a:spcPct val="80000"/>
              </a:lnSpc>
              <a:buNone/>
            </a:pPr>
            <a:endParaRPr lang="en-US" sz="1100" dirty="0"/>
          </a:p>
          <a:p>
            <a:pPr marL="0" indent="0">
              <a:lnSpc>
                <a:spcPct val="80000"/>
              </a:lnSpc>
              <a:buNone/>
            </a:pPr>
            <a:r>
              <a:rPr lang="en-US" sz="1100" dirty="0" smtClean="0"/>
              <a:t>a</a:t>
            </a:r>
            <a:r>
              <a:rPr lang="en-US" sz="1100" dirty="0"/>
              <a:t>) Hybrid</a:t>
            </a:r>
          </a:p>
          <a:p>
            <a:pPr marL="0" indent="0">
              <a:lnSpc>
                <a:spcPct val="80000"/>
              </a:lnSpc>
              <a:buNone/>
            </a:pPr>
            <a:r>
              <a:rPr lang="en-US" sz="1100" dirty="0" smtClean="0"/>
              <a:t>b</a:t>
            </a:r>
            <a:r>
              <a:rPr lang="en-US" sz="1100" dirty="0"/>
              <a:t>) 100% online	</a:t>
            </a:r>
          </a:p>
          <a:p>
            <a:pPr marL="0" indent="0">
              <a:lnSpc>
                <a:spcPct val="80000"/>
              </a:lnSpc>
              <a:buNone/>
            </a:pPr>
            <a:endParaRPr lang="en-US" sz="1100" dirty="0" smtClean="0"/>
          </a:p>
          <a:p>
            <a:pPr marL="0" indent="0">
              <a:lnSpc>
                <a:spcPct val="80000"/>
              </a:lnSpc>
              <a:buNone/>
            </a:pPr>
            <a:r>
              <a:rPr lang="en-US" sz="1100" dirty="0" smtClean="0"/>
              <a:t>5</a:t>
            </a:r>
            <a:r>
              <a:rPr lang="en-US" sz="1100" dirty="0"/>
              <a:t>.  Library and Research </a:t>
            </a:r>
            <a:r>
              <a:rPr lang="en-US" sz="1100" dirty="0" smtClean="0"/>
              <a:t>Resources        (continued…)</a:t>
            </a:r>
            <a:endParaRPr lang="en-US" sz="1100" dirty="0"/>
          </a:p>
          <a:p>
            <a:pPr marL="0" indent="0">
              <a:lnSpc>
                <a:spcPct val="80000"/>
              </a:lnSpc>
              <a:buNone/>
            </a:pPr>
            <a:endParaRPr lang="en-US" sz="1200" dirty="0"/>
          </a:p>
        </p:txBody>
      </p:sp>
      <p:sp>
        <p:nvSpPr>
          <p:cNvPr id="3" name="Slide Number Placeholder 2"/>
          <p:cNvSpPr>
            <a:spLocks noGrp="1"/>
          </p:cNvSpPr>
          <p:nvPr>
            <p:ph type="sldNum" sz="quarter" idx="12"/>
          </p:nvPr>
        </p:nvSpPr>
        <p:spPr/>
        <p:txBody>
          <a:bodyPr/>
          <a:lstStyle/>
          <a:p>
            <a:fld id="{D6221F0F-E1DB-4A2C-9BB5-3A4B5E2A9031}" type="slidenum">
              <a:rPr lang="en-US" smtClean="0">
                <a:solidFill>
                  <a:srgbClr val="000000"/>
                </a:solidFill>
              </a:rPr>
              <a:pPr/>
              <a:t>25</a:t>
            </a:fld>
            <a:endParaRPr lang="en-US">
              <a:solidFill>
                <a:srgbClr val="000000"/>
              </a:solidFill>
            </a:endParaRPr>
          </a:p>
        </p:txBody>
      </p:sp>
    </p:spTree>
    <p:extLst>
      <p:ext uri="{BB962C8B-B14F-4D97-AF65-F5344CB8AC3E}">
        <p14:creationId xmlns:p14="http://schemas.microsoft.com/office/powerpoint/2010/main" val="147261393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57200" y="274638"/>
            <a:ext cx="8229600" cy="639762"/>
          </a:xfrm>
          <a:ln>
            <a:solidFill>
              <a:schemeClr val="tx1"/>
            </a:solidFill>
            <a:miter lim="800000"/>
            <a:headEnd/>
            <a:tailEnd/>
          </a:ln>
        </p:spPr>
        <p:txBody>
          <a:bodyPr/>
          <a:lstStyle/>
          <a:p>
            <a:r>
              <a:rPr lang="en-US" sz="4000"/>
              <a:t>Strategic Goal 4: Technology</a:t>
            </a:r>
          </a:p>
        </p:txBody>
      </p:sp>
      <p:sp>
        <p:nvSpPr>
          <p:cNvPr id="27651" name="Rectangle 3"/>
          <p:cNvSpPr>
            <a:spLocks noGrp="1" noChangeArrowheads="1"/>
          </p:cNvSpPr>
          <p:nvPr>
            <p:ph type="body" sz="half" idx="1"/>
          </p:nvPr>
        </p:nvSpPr>
        <p:spPr>
          <a:xfrm>
            <a:off x="457200" y="990600"/>
            <a:ext cx="4038600" cy="5638800"/>
          </a:xfrm>
          <a:ln>
            <a:solidFill>
              <a:schemeClr val="tx1"/>
            </a:solidFill>
            <a:miter lim="800000"/>
            <a:headEnd/>
            <a:tailEnd/>
          </a:ln>
        </p:spPr>
        <p:txBody>
          <a:bodyPr/>
          <a:lstStyle/>
          <a:p>
            <a:pPr>
              <a:lnSpc>
                <a:spcPct val="80000"/>
              </a:lnSpc>
              <a:buFontTx/>
              <a:buNone/>
            </a:pPr>
            <a:r>
              <a:rPr lang="en-US" sz="1200" b="1" u="sng" dirty="0" smtClean="0"/>
              <a:t>ORIGINAL Goal</a:t>
            </a:r>
            <a:r>
              <a:rPr lang="en-US" sz="1200" b="1" u="sng" dirty="0"/>
              <a:t> </a:t>
            </a:r>
            <a:r>
              <a:rPr lang="en-US" sz="1200" b="1" u="sng" dirty="0" smtClean="0"/>
              <a:t>2010:</a:t>
            </a:r>
            <a:endParaRPr lang="en-US" sz="1200" b="1" u="sng" dirty="0"/>
          </a:p>
          <a:p>
            <a:pPr>
              <a:lnSpc>
                <a:spcPct val="80000"/>
              </a:lnSpc>
              <a:buFontTx/>
              <a:buNone/>
            </a:pPr>
            <a:endParaRPr lang="en-US" sz="1200" b="1" u="sng" dirty="0"/>
          </a:p>
          <a:p>
            <a:pPr>
              <a:lnSpc>
                <a:spcPct val="80000"/>
              </a:lnSpc>
              <a:buFontTx/>
              <a:buNone/>
            </a:pPr>
            <a:r>
              <a:rPr lang="en-US" sz="1200" dirty="0"/>
              <a:t>Trinity will maintain a “state of the art” campus </a:t>
            </a:r>
          </a:p>
          <a:p>
            <a:pPr>
              <a:lnSpc>
                <a:spcPct val="80000"/>
              </a:lnSpc>
              <a:buFontTx/>
              <a:buNone/>
            </a:pPr>
            <a:r>
              <a:rPr lang="en-US" sz="1200" dirty="0"/>
              <a:t>technological environment, including:</a:t>
            </a:r>
          </a:p>
          <a:p>
            <a:pPr>
              <a:lnSpc>
                <a:spcPct val="80000"/>
              </a:lnSpc>
              <a:buFontTx/>
              <a:buNone/>
            </a:pPr>
            <a:endParaRPr lang="en-US" sz="1200" dirty="0"/>
          </a:p>
          <a:p>
            <a:pPr>
              <a:lnSpc>
                <a:spcPct val="80000"/>
              </a:lnSpc>
            </a:pPr>
            <a:r>
              <a:rPr lang="en-US" sz="1200" dirty="0"/>
              <a:t>To support the curricula and academic programs:  increasing the availability and use of new technology in the learning environment to enhance the educational experience, including expansion of online and web-enhanced learning, and further development of </a:t>
            </a:r>
            <a:r>
              <a:rPr lang="en-US" sz="1200" dirty="0" err="1"/>
              <a:t>Smartrooms</a:t>
            </a:r>
            <a:r>
              <a:rPr lang="en-US" sz="1200" dirty="0"/>
              <a:t> and other academic technologies;</a:t>
            </a:r>
          </a:p>
          <a:p>
            <a:pPr>
              <a:lnSpc>
                <a:spcPct val="80000"/>
              </a:lnSpc>
              <a:buFontTx/>
              <a:buNone/>
            </a:pPr>
            <a:endParaRPr lang="en-US" sz="1200" dirty="0"/>
          </a:p>
          <a:p>
            <a:pPr>
              <a:lnSpc>
                <a:spcPct val="80000"/>
              </a:lnSpc>
            </a:pPr>
            <a:r>
              <a:rPr lang="en-US" sz="1200" dirty="0"/>
              <a:t>Development of the Library and Information Resource plan with a greater reliance on the use of technological tools for learning and research;</a:t>
            </a:r>
          </a:p>
          <a:p>
            <a:pPr>
              <a:lnSpc>
                <a:spcPct val="80000"/>
              </a:lnSpc>
              <a:buFontTx/>
              <a:buNone/>
            </a:pPr>
            <a:endParaRPr lang="en-US" sz="1200" dirty="0"/>
          </a:p>
          <a:p>
            <a:pPr>
              <a:lnSpc>
                <a:spcPct val="80000"/>
              </a:lnSpc>
            </a:pPr>
            <a:r>
              <a:rPr lang="en-US" sz="1200" dirty="0"/>
              <a:t>Improvement and expansion of the Trinity website and web tools to increase communication and inter-activity to support enrollment, advising services, instructional delivery, marketing and communication among all constituencies;</a:t>
            </a:r>
          </a:p>
          <a:p>
            <a:pPr>
              <a:lnSpc>
                <a:spcPct val="80000"/>
              </a:lnSpc>
              <a:buFontTx/>
              <a:buNone/>
            </a:pPr>
            <a:endParaRPr lang="en-US" sz="1200" dirty="0"/>
          </a:p>
          <a:p>
            <a:pPr>
              <a:lnSpc>
                <a:spcPct val="80000"/>
              </a:lnSpc>
            </a:pPr>
            <a:r>
              <a:rPr lang="en-US" sz="1200" dirty="0"/>
              <a:t>Maintaining a central depository for all organizational units and continue to enhance the system capabilities for growth and promotion of the institution;  sustaining and modernizing the current data center infrastructure to account for the increased demand for information and to ensure data integrity;</a:t>
            </a:r>
          </a:p>
          <a:p>
            <a:pPr>
              <a:lnSpc>
                <a:spcPct val="80000"/>
              </a:lnSpc>
              <a:buFontTx/>
              <a:buNone/>
            </a:pPr>
            <a:endParaRPr lang="en-US" sz="1200" dirty="0"/>
          </a:p>
          <a:p>
            <a:pPr>
              <a:lnSpc>
                <a:spcPct val="80000"/>
              </a:lnSpc>
            </a:pPr>
            <a:r>
              <a:rPr lang="en-US" sz="1200" dirty="0"/>
              <a:t>Development of faculty and staff educational opportunities to keep the workforce apace with technological developments.</a:t>
            </a:r>
          </a:p>
          <a:p>
            <a:pPr>
              <a:lnSpc>
                <a:spcPct val="80000"/>
              </a:lnSpc>
            </a:pPr>
            <a:endParaRPr lang="en-US" sz="1200" dirty="0"/>
          </a:p>
        </p:txBody>
      </p:sp>
      <p:sp>
        <p:nvSpPr>
          <p:cNvPr id="27652" name="Rectangle 4"/>
          <p:cNvSpPr>
            <a:spLocks noGrp="1" noChangeArrowheads="1"/>
          </p:cNvSpPr>
          <p:nvPr>
            <p:ph type="body" sz="half" idx="2"/>
          </p:nvPr>
        </p:nvSpPr>
        <p:spPr>
          <a:xfrm>
            <a:off x="4648200" y="990600"/>
            <a:ext cx="4038600" cy="5638800"/>
          </a:xfrm>
          <a:ln>
            <a:solidFill>
              <a:schemeClr val="tx1"/>
            </a:solidFill>
            <a:miter lim="800000"/>
            <a:headEnd/>
            <a:tailEnd/>
          </a:ln>
        </p:spPr>
        <p:txBody>
          <a:bodyPr/>
          <a:lstStyle/>
          <a:p>
            <a:pPr marL="0" indent="0">
              <a:lnSpc>
                <a:spcPct val="80000"/>
              </a:lnSpc>
              <a:buNone/>
            </a:pPr>
            <a:r>
              <a:rPr lang="en-US" sz="1200" b="1" u="sng" dirty="0" smtClean="0">
                <a:solidFill>
                  <a:schemeClr val="accent2">
                    <a:lumMod val="60000"/>
                    <a:lumOff val="40000"/>
                  </a:schemeClr>
                </a:solidFill>
              </a:rPr>
              <a:t>New Goal 2020:  (continued….)</a:t>
            </a:r>
          </a:p>
          <a:p>
            <a:pPr marL="0" indent="0">
              <a:lnSpc>
                <a:spcPct val="80000"/>
              </a:lnSpc>
              <a:buNone/>
            </a:pPr>
            <a:endParaRPr lang="en-US" sz="1200" dirty="0" smtClean="0"/>
          </a:p>
          <a:p>
            <a:pPr marL="0" indent="0">
              <a:lnSpc>
                <a:spcPct val="80000"/>
              </a:lnSpc>
              <a:buNone/>
            </a:pPr>
            <a:r>
              <a:rPr lang="en-US" sz="1200" b="1" dirty="0"/>
              <a:t>C.  Data and Information Technology and Assessment</a:t>
            </a:r>
          </a:p>
          <a:p>
            <a:pPr marL="0" indent="0">
              <a:lnSpc>
                <a:spcPct val="80000"/>
              </a:lnSpc>
              <a:buNone/>
            </a:pPr>
            <a:endParaRPr lang="en-US" sz="1200" dirty="0"/>
          </a:p>
          <a:p>
            <a:pPr marL="0" indent="0">
              <a:lnSpc>
                <a:spcPct val="80000"/>
              </a:lnSpc>
              <a:buNone/>
            </a:pPr>
            <a:r>
              <a:rPr lang="en-US" sz="1200" dirty="0"/>
              <a:t>Recognizing that sustaining a culture of assessment requires strong data and information technology, Trinity will build advanced capacity for data and information management across all institutional levels and programs in order to ensure the maximum use of assessment tools to inform institutional decisions and future initiatives.  </a:t>
            </a:r>
          </a:p>
          <a:p>
            <a:pPr marL="0" indent="0">
              <a:lnSpc>
                <a:spcPct val="80000"/>
              </a:lnSpc>
              <a:buNone/>
            </a:pPr>
            <a:endParaRPr lang="en-US" sz="1200" dirty="0"/>
          </a:p>
          <a:p>
            <a:pPr marL="0" indent="0">
              <a:lnSpc>
                <a:spcPct val="80000"/>
              </a:lnSpc>
              <a:buNone/>
            </a:pPr>
            <a:r>
              <a:rPr lang="en-US" sz="1200" dirty="0"/>
              <a:t>	1.  Institutional Research</a:t>
            </a:r>
          </a:p>
          <a:p>
            <a:pPr marL="0" indent="0">
              <a:lnSpc>
                <a:spcPct val="80000"/>
              </a:lnSpc>
              <a:buNone/>
            </a:pPr>
            <a:endParaRPr lang="en-US" sz="1200" dirty="0"/>
          </a:p>
          <a:p>
            <a:pPr marL="0" indent="0">
              <a:lnSpc>
                <a:spcPct val="80000"/>
              </a:lnSpc>
              <a:buNone/>
            </a:pPr>
            <a:r>
              <a:rPr lang="en-US" sz="1200" dirty="0"/>
              <a:t>	2.  Management Capacity</a:t>
            </a:r>
          </a:p>
          <a:p>
            <a:pPr marL="0" indent="0">
              <a:lnSpc>
                <a:spcPct val="80000"/>
              </a:lnSpc>
              <a:buNone/>
            </a:pPr>
            <a:endParaRPr lang="en-US" sz="1200" dirty="0"/>
          </a:p>
          <a:p>
            <a:pPr marL="0" indent="0">
              <a:lnSpc>
                <a:spcPct val="80000"/>
              </a:lnSpc>
              <a:buNone/>
            </a:pPr>
            <a:r>
              <a:rPr lang="en-US" sz="1200" dirty="0"/>
              <a:t>	3.  Academic Assessment Capacity</a:t>
            </a:r>
          </a:p>
          <a:p>
            <a:pPr marL="0" indent="0">
              <a:lnSpc>
                <a:spcPct val="80000"/>
              </a:lnSpc>
              <a:buNone/>
            </a:pPr>
            <a:endParaRPr lang="en-US" sz="1200" dirty="0"/>
          </a:p>
          <a:p>
            <a:pPr marL="0" indent="0">
              <a:lnSpc>
                <a:spcPct val="80000"/>
              </a:lnSpc>
              <a:buNone/>
            </a:pPr>
            <a:r>
              <a:rPr lang="en-US" sz="1200" b="1" dirty="0"/>
              <a:t>D.  Communications, Website and Social Media</a:t>
            </a:r>
          </a:p>
          <a:p>
            <a:pPr marL="0" indent="0">
              <a:lnSpc>
                <a:spcPct val="80000"/>
              </a:lnSpc>
              <a:buNone/>
            </a:pPr>
            <a:endParaRPr lang="en-US" sz="1200" dirty="0"/>
          </a:p>
          <a:p>
            <a:pPr marL="0" indent="0">
              <a:lnSpc>
                <a:spcPct val="80000"/>
              </a:lnSpc>
              <a:buNone/>
            </a:pPr>
            <a:endParaRPr lang="en-US" sz="1200" b="1" dirty="0"/>
          </a:p>
          <a:p>
            <a:pPr marL="0" indent="0">
              <a:lnSpc>
                <a:spcPct val="80000"/>
              </a:lnSpc>
              <a:buNone/>
            </a:pPr>
            <a:r>
              <a:rPr lang="en-US" sz="1200" b="1" dirty="0"/>
              <a:t>E.  Faculty and Staff Development</a:t>
            </a:r>
          </a:p>
          <a:p>
            <a:pPr marL="0" indent="0">
              <a:lnSpc>
                <a:spcPct val="80000"/>
              </a:lnSpc>
              <a:buNone/>
            </a:pPr>
            <a:endParaRPr lang="en-US" sz="1200" dirty="0"/>
          </a:p>
        </p:txBody>
      </p:sp>
      <p:sp>
        <p:nvSpPr>
          <p:cNvPr id="3" name="Slide Number Placeholder 2"/>
          <p:cNvSpPr>
            <a:spLocks noGrp="1"/>
          </p:cNvSpPr>
          <p:nvPr>
            <p:ph type="sldNum" sz="quarter" idx="12"/>
          </p:nvPr>
        </p:nvSpPr>
        <p:spPr/>
        <p:txBody>
          <a:bodyPr/>
          <a:lstStyle/>
          <a:p>
            <a:fld id="{D6221F0F-E1DB-4A2C-9BB5-3A4B5E2A9031}" type="slidenum">
              <a:rPr lang="en-US" smtClean="0">
                <a:solidFill>
                  <a:srgbClr val="000000"/>
                </a:solidFill>
              </a:rPr>
              <a:pPr/>
              <a:t>26</a:t>
            </a:fld>
            <a:endParaRPr lang="en-US">
              <a:solidFill>
                <a:srgbClr val="000000"/>
              </a:solidFill>
            </a:endParaRPr>
          </a:p>
        </p:txBody>
      </p:sp>
    </p:spTree>
    <p:extLst>
      <p:ext uri="{BB962C8B-B14F-4D97-AF65-F5344CB8AC3E}">
        <p14:creationId xmlns:p14="http://schemas.microsoft.com/office/powerpoint/2010/main" val="304888423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57200" y="274638"/>
            <a:ext cx="8229600" cy="487362"/>
          </a:xfrm>
          <a:ln>
            <a:solidFill>
              <a:schemeClr val="tx1"/>
            </a:solidFill>
            <a:miter lim="800000"/>
            <a:headEnd/>
            <a:tailEnd/>
          </a:ln>
        </p:spPr>
        <p:txBody>
          <a:bodyPr/>
          <a:lstStyle/>
          <a:p>
            <a:r>
              <a:rPr lang="en-US" sz="3200"/>
              <a:t>Strategic Goal 5: Human Resources</a:t>
            </a:r>
          </a:p>
        </p:txBody>
      </p:sp>
      <p:sp>
        <p:nvSpPr>
          <p:cNvPr id="29699" name="Rectangle 3"/>
          <p:cNvSpPr>
            <a:spLocks noGrp="1" noChangeArrowheads="1"/>
          </p:cNvSpPr>
          <p:nvPr>
            <p:ph type="body" sz="half" idx="1"/>
          </p:nvPr>
        </p:nvSpPr>
        <p:spPr>
          <a:xfrm>
            <a:off x="457200" y="838200"/>
            <a:ext cx="4038600" cy="5791200"/>
          </a:xfrm>
          <a:ln>
            <a:solidFill>
              <a:schemeClr val="tx1"/>
            </a:solidFill>
            <a:miter lim="800000"/>
            <a:headEnd/>
            <a:tailEnd/>
          </a:ln>
        </p:spPr>
        <p:txBody>
          <a:bodyPr/>
          <a:lstStyle/>
          <a:p>
            <a:pPr>
              <a:lnSpc>
                <a:spcPct val="80000"/>
              </a:lnSpc>
              <a:buFontTx/>
              <a:buNone/>
            </a:pPr>
            <a:r>
              <a:rPr lang="en-US" sz="1000" b="1" u="sng" dirty="0" smtClean="0"/>
              <a:t>ORIGINAL GOALS 2010:</a:t>
            </a:r>
            <a:endParaRPr lang="en-US" sz="1000" b="1" u="sng" dirty="0"/>
          </a:p>
          <a:p>
            <a:pPr>
              <a:lnSpc>
                <a:spcPct val="80000"/>
              </a:lnSpc>
              <a:buFontTx/>
              <a:buNone/>
            </a:pPr>
            <a:endParaRPr lang="en-US" sz="1000" u="sng" dirty="0"/>
          </a:p>
          <a:p>
            <a:pPr>
              <a:lnSpc>
                <a:spcPct val="80000"/>
              </a:lnSpc>
              <a:buFontTx/>
              <a:buNone/>
            </a:pPr>
            <a:r>
              <a:rPr lang="en-US" sz="1200" u="sng" dirty="0"/>
              <a:t>For the Faculty</a:t>
            </a:r>
            <a:r>
              <a:rPr lang="en-US" sz="1200" dirty="0"/>
              <a:t>:</a:t>
            </a:r>
          </a:p>
          <a:p>
            <a:pPr>
              <a:lnSpc>
                <a:spcPct val="80000"/>
              </a:lnSpc>
              <a:buFontTx/>
              <a:buNone/>
            </a:pPr>
            <a:endParaRPr lang="en-US" sz="1200" dirty="0"/>
          </a:p>
          <a:p>
            <a:pPr>
              <a:lnSpc>
                <a:spcPct val="80000"/>
              </a:lnSpc>
            </a:pPr>
            <a:r>
              <a:rPr lang="en-US" sz="1200" dirty="0"/>
              <a:t>Alignment of the size of the full-time and part-time faculty in each school to the size of enrollments in programs, consistent with disciplinary standards </a:t>
            </a:r>
          </a:p>
          <a:p>
            <a:pPr>
              <a:lnSpc>
                <a:spcPct val="80000"/>
              </a:lnSpc>
            </a:pPr>
            <a:r>
              <a:rPr lang="en-US" sz="1200" dirty="0"/>
              <a:t>Continuing improvement in full-time faculty compensation aligned with benchmarks;</a:t>
            </a:r>
          </a:p>
          <a:p>
            <a:pPr>
              <a:lnSpc>
                <a:spcPct val="80000"/>
              </a:lnSpc>
            </a:pPr>
            <a:r>
              <a:rPr lang="en-US" sz="1200" dirty="0"/>
              <a:t>Creation of a compensation plan for adjunct faculty that recognizes and sustains academic talent;</a:t>
            </a:r>
          </a:p>
          <a:p>
            <a:pPr>
              <a:lnSpc>
                <a:spcPct val="80000"/>
              </a:lnSpc>
            </a:pPr>
            <a:r>
              <a:rPr lang="en-US" sz="1200" dirty="0"/>
              <a:t>Development of a more comprehensive faculty development program </a:t>
            </a:r>
          </a:p>
          <a:p>
            <a:pPr>
              <a:lnSpc>
                <a:spcPct val="80000"/>
              </a:lnSpc>
            </a:pPr>
            <a:r>
              <a:rPr lang="en-US" sz="1200" dirty="0"/>
              <a:t>Development of the </a:t>
            </a:r>
            <a:r>
              <a:rPr lang="en-US" sz="1200" i="1" dirty="0"/>
              <a:t>Faculty Handbook</a:t>
            </a:r>
            <a:r>
              <a:rPr lang="en-US" sz="1200" dirty="0"/>
              <a:t> policies in relation to contemporary realities for workload, delivery systems, technological innovation and professional development.</a:t>
            </a:r>
          </a:p>
          <a:p>
            <a:pPr>
              <a:lnSpc>
                <a:spcPct val="80000"/>
              </a:lnSpc>
              <a:buFontTx/>
              <a:buNone/>
            </a:pPr>
            <a:endParaRPr lang="en-US" sz="1200" u="sng" dirty="0"/>
          </a:p>
          <a:p>
            <a:pPr>
              <a:lnSpc>
                <a:spcPct val="80000"/>
              </a:lnSpc>
              <a:buFontTx/>
              <a:buNone/>
            </a:pPr>
            <a:r>
              <a:rPr lang="en-US" sz="1200" u="sng" dirty="0"/>
              <a:t>For the Staff:</a:t>
            </a:r>
          </a:p>
          <a:p>
            <a:pPr>
              <a:lnSpc>
                <a:spcPct val="80000"/>
              </a:lnSpc>
              <a:buFontTx/>
              <a:buNone/>
            </a:pPr>
            <a:endParaRPr lang="en-US" sz="1200" dirty="0"/>
          </a:p>
          <a:p>
            <a:pPr>
              <a:lnSpc>
                <a:spcPct val="80000"/>
              </a:lnSpc>
            </a:pPr>
            <a:r>
              <a:rPr lang="en-US" sz="1200" dirty="0"/>
              <a:t>Continuing development of the staff performance assessment system </a:t>
            </a:r>
          </a:p>
          <a:p>
            <a:pPr>
              <a:lnSpc>
                <a:spcPct val="80000"/>
              </a:lnSpc>
            </a:pPr>
            <a:r>
              <a:rPr lang="en-US" sz="1200" dirty="0"/>
              <a:t>Continuing development of the staff professional development programs to improve staff knowledge, skills and competencies in supervision and management, technology and applications, teamwork and project planning,</a:t>
            </a:r>
          </a:p>
          <a:p>
            <a:pPr>
              <a:lnSpc>
                <a:spcPct val="80000"/>
              </a:lnSpc>
            </a:pPr>
            <a:r>
              <a:rPr lang="en-US" sz="1200" dirty="0"/>
              <a:t>Development of the Wage and Salary Plan to provide greater flexibility in the recognition of staff performance tied to goals;</a:t>
            </a:r>
          </a:p>
          <a:p>
            <a:pPr>
              <a:lnSpc>
                <a:spcPct val="80000"/>
              </a:lnSpc>
            </a:pPr>
            <a:r>
              <a:rPr lang="en-US" sz="1200" dirty="0"/>
              <a:t>Promotion of a climate for innovation and cross-functional teamwork among all administrative departments, and with faculty, to improve Trinity’s ability to recruit and retain students successfully.</a:t>
            </a:r>
          </a:p>
          <a:p>
            <a:pPr>
              <a:lnSpc>
                <a:spcPct val="80000"/>
              </a:lnSpc>
              <a:buFont typeface="Symbol" pitchFamily="18" charset="2"/>
              <a:buChar char=""/>
            </a:pPr>
            <a:endParaRPr lang="en-US" sz="1200" dirty="0"/>
          </a:p>
          <a:p>
            <a:pPr>
              <a:lnSpc>
                <a:spcPct val="80000"/>
              </a:lnSpc>
            </a:pPr>
            <a:endParaRPr lang="en-US" sz="1000" dirty="0"/>
          </a:p>
        </p:txBody>
      </p:sp>
      <p:sp>
        <p:nvSpPr>
          <p:cNvPr id="29700" name="Rectangle 4"/>
          <p:cNvSpPr>
            <a:spLocks noGrp="1" noChangeArrowheads="1"/>
          </p:cNvSpPr>
          <p:nvPr>
            <p:ph type="body" sz="half" idx="2"/>
          </p:nvPr>
        </p:nvSpPr>
        <p:spPr>
          <a:xfrm>
            <a:off x="4648200" y="838200"/>
            <a:ext cx="4038600" cy="5791200"/>
          </a:xfrm>
          <a:ln>
            <a:solidFill>
              <a:schemeClr val="tx1"/>
            </a:solidFill>
            <a:miter lim="800000"/>
            <a:headEnd/>
            <a:tailEnd/>
          </a:ln>
        </p:spPr>
        <p:txBody>
          <a:bodyPr/>
          <a:lstStyle/>
          <a:p>
            <a:pPr marL="0" indent="0">
              <a:lnSpc>
                <a:spcPct val="80000"/>
              </a:lnSpc>
              <a:buNone/>
            </a:pPr>
            <a:r>
              <a:rPr lang="en-US" sz="1200" b="1" dirty="0" smtClean="0">
                <a:solidFill>
                  <a:schemeClr val="accent2">
                    <a:lumMod val="60000"/>
                    <a:lumOff val="40000"/>
                  </a:schemeClr>
                </a:solidFill>
              </a:rPr>
              <a:t>NEW GOALS 2020: (needs further revision)</a:t>
            </a:r>
          </a:p>
          <a:p>
            <a:pPr marL="0" indent="0">
              <a:lnSpc>
                <a:spcPct val="80000"/>
              </a:lnSpc>
              <a:buNone/>
            </a:pPr>
            <a:endParaRPr lang="en-US" sz="800" b="1" dirty="0"/>
          </a:p>
          <a:p>
            <a:pPr marL="0" indent="0">
              <a:lnSpc>
                <a:spcPct val="80000"/>
              </a:lnSpc>
              <a:buNone/>
            </a:pPr>
            <a:r>
              <a:rPr lang="en-US" sz="900" dirty="0" smtClean="0"/>
              <a:t>Trinity </a:t>
            </a:r>
            <a:r>
              <a:rPr lang="en-US" sz="900" dirty="0"/>
              <a:t>will develop its human resources to achieve the levels of performance quality in all areas that are necessary for institutional success.  </a:t>
            </a:r>
          </a:p>
          <a:p>
            <a:pPr>
              <a:lnSpc>
                <a:spcPct val="80000"/>
              </a:lnSpc>
              <a:buFont typeface="Wingdings" pitchFamily="2" charset="2"/>
              <a:buChar char="§"/>
            </a:pPr>
            <a:endParaRPr lang="en-US" sz="900" dirty="0"/>
          </a:p>
          <a:p>
            <a:pPr marL="0" indent="0">
              <a:lnSpc>
                <a:spcPct val="80000"/>
              </a:lnSpc>
              <a:buNone/>
            </a:pPr>
            <a:r>
              <a:rPr lang="en-US" sz="900" dirty="0"/>
              <a:t>A.  Faculty</a:t>
            </a:r>
          </a:p>
          <a:p>
            <a:pPr>
              <a:lnSpc>
                <a:spcPct val="80000"/>
              </a:lnSpc>
              <a:buFont typeface="Wingdings" pitchFamily="2" charset="2"/>
              <a:buChar char="§"/>
            </a:pPr>
            <a:endParaRPr lang="en-US" sz="900" dirty="0"/>
          </a:p>
          <a:p>
            <a:pPr>
              <a:lnSpc>
                <a:spcPct val="80000"/>
              </a:lnSpc>
              <a:buFont typeface="Wingdings" pitchFamily="2" charset="2"/>
              <a:buChar char="§"/>
            </a:pPr>
            <a:r>
              <a:rPr lang="en-US" sz="900" dirty="0" smtClean="0"/>
              <a:t>Alignment </a:t>
            </a:r>
            <a:r>
              <a:rPr lang="en-US" sz="900" dirty="0"/>
              <a:t>of the size of the full-time and part-time faculty in each school to the size of enrollments in programs, consistent with disciplinary standards and industry benchmarks for program staffing;</a:t>
            </a:r>
          </a:p>
          <a:p>
            <a:pPr>
              <a:lnSpc>
                <a:spcPct val="80000"/>
              </a:lnSpc>
              <a:buFont typeface="Wingdings" pitchFamily="2" charset="2"/>
              <a:buChar char="§"/>
            </a:pPr>
            <a:endParaRPr lang="en-US" sz="900" dirty="0"/>
          </a:p>
          <a:p>
            <a:pPr>
              <a:lnSpc>
                <a:spcPct val="80000"/>
              </a:lnSpc>
              <a:buFont typeface="Wingdings" pitchFamily="2" charset="2"/>
              <a:buChar char="§"/>
            </a:pPr>
            <a:r>
              <a:rPr lang="en-US" sz="900" dirty="0" smtClean="0"/>
              <a:t>Continuing </a:t>
            </a:r>
            <a:r>
              <a:rPr lang="en-US" sz="900" dirty="0"/>
              <a:t>improvement in full-time faculty compensation aligned with benchmarks;</a:t>
            </a:r>
          </a:p>
          <a:p>
            <a:pPr>
              <a:lnSpc>
                <a:spcPct val="80000"/>
              </a:lnSpc>
              <a:buFont typeface="Wingdings" pitchFamily="2" charset="2"/>
              <a:buChar char="§"/>
            </a:pPr>
            <a:endParaRPr lang="en-US" sz="900" dirty="0"/>
          </a:p>
          <a:p>
            <a:pPr>
              <a:lnSpc>
                <a:spcPct val="80000"/>
              </a:lnSpc>
              <a:buFont typeface="Wingdings" pitchFamily="2" charset="2"/>
              <a:buChar char="§"/>
            </a:pPr>
            <a:r>
              <a:rPr lang="en-US" sz="900" dirty="0" smtClean="0"/>
              <a:t>Creation </a:t>
            </a:r>
            <a:r>
              <a:rPr lang="en-US" sz="900" dirty="0"/>
              <a:t>of a compensation plan for adjunct faculty that recognizes and sustains academic talent;</a:t>
            </a:r>
          </a:p>
          <a:p>
            <a:pPr>
              <a:lnSpc>
                <a:spcPct val="80000"/>
              </a:lnSpc>
              <a:buFont typeface="Wingdings" pitchFamily="2" charset="2"/>
              <a:buChar char="§"/>
            </a:pPr>
            <a:endParaRPr lang="en-US" sz="900" dirty="0"/>
          </a:p>
          <a:p>
            <a:pPr>
              <a:lnSpc>
                <a:spcPct val="80000"/>
              </a:lnSpc>
              <a:buFont typeface="Wingdings" pitchFamily="2" charset="2"/>
              <a:buChar char="§"/>
            </a:pPr>
            <a:r>
              <a:rPr lang="en-US" sz="900" dirty="0" smtClean="0"/>
              <a:t>Development </a:t>
            </a:r>
            <a:r>
              <a:rPr lang="en-US" sz="900" dirty="0"/>
              <a:t>of a more comprehensive faculty development program to provide continuous education in pedagogy, curriculum reform, classroom management techniques, research and scholarship, use of technological tools, and ongoing professional enhancements for the faculty;</a:t>
            </a:r>
          </a:p>
          <a:p>
            <a:pPr>
              <a:lnSpc>
                <a:spcPct val="80000"/>
              </a:lnSpc>
              <a:buFont typeface="Wingdings" pitchFamily="2" charset="2"/>
              <a:buChar char="§"/>
            </a:pPr>
            <a:endParaRPr lang="en-US" sz="900" dirty="0"/>
          </a:p>
          <a:p>
            <a:pPr>
              <a:lnSpc>
                <a:spcPct val="80000"/>
              </a:lnSpc>
              <a:buFont typeface="Wingdings" pitchFamily="2" charset="2"/>
              <a:buChar char="§"/>
            </a:pPr>
            <a:r>
              <a:rPr lang="en-US" sz="900" dirty="0" smtClean="0"/>
              <a:t>Development </a:t>
            </a:r>
            <a:r>
              <a:rPr lang="en-US" sz="900" dirty="0"/>
              <a:t>of the Faculty Handbook policies in relation to contemporary realities for workload, delivery systems, technological innovation and professional development.</a:t>
            </a:r>
          </a:p>
          <a:p>
            <a:pPr>
              <a:lnSpc>
                <a:spcPct val="80000"/>
              </a:lnSpc>
              <a:buFont typeface="Wingdings" pitchFamily="2" charset="2"/>
              <a:buChar char="§"/>
            </a:pPr>
            <a:endParaRPr lang="en-US" sz="900" dirty="0"/>
          </a:p>
          <a:p>
            <a:pPr marL="0" indent="0">
              <a:lnSpc>
                <a:spcPct val="80000"/>
              </a:lnSpc>
              <a:buNone/>
            </a:pPr>
            <a:r>
              <a:rPr lang="en-US" sz="900" dirty="0"/>
              <a:t>B.  Staff</a:t>
            </a:r>
          </a:p>
          <a:p>
            <a:pPr>
              <a:lnSpc>
                <a:spcPct val="80000"/>
              </a:lnSpc>
              <a:buFont typeface="Wingdings" pitchFamily="2" charset="2"/>
              <a:buChar char="§"/>
            </a:pPr>
            <a:endParaRPr lang="en-US" sz="900" dirty="0"/>
          </a:p>
          <a:p>
            <a:pPr>
              <a:lnSpc>
                <a:spcPct val="80000"/>
              </a:lnSpc>
              <a:buFont typeface="Wingdings" pitchFamily="2" charset="2"/>
              <a:buChar char="§"/>
            </a:pPr>
            <a:r>
              <a:rPr lang="en-US" sz="900" dirty="0" smtClean="0"/>
              <a:t>Continuing </a:t>
            </a:r>
            <a:r>
              <a:rPr lang="en-US" sz="900" dirty="0"/>
              <a:t>development of the staff performance assessment system including production of management data based on assessments that provide targets for staff development and compensation planning;</a:t>
            </a:r>
          </a:p>
          <a:p>
            <a:pPr>
              <a:lnSpc>
                <a:spcPct val="80000"/>
              </a:lnSpc>
              <a:buFont typeface="Wingdings" pitchFamily="2" charset="2"/>
              <a:buChar char="§"/>
            </a:pPr>
            <a:endParaRPr lang="en-US" sz="900" dirty="0"/>
          </a:p>
          <a:p>
            <a:pPr>
              <a:lnSpc>
                <a:spcPct val="80000"/>
              </a:lnSpc>
              <a:buFont typeface="Wingdings" pitchFamily="2" charset="2"/>
              <a:buChar char="§"/>
            </a:pPr>
            <a:r>
              <a:rPr lang="en-US" sz="900" dirty="0" smtClean="0"/>
              <a:t>Continuing </a:t>
            </a:r>
            <a:r>
              <a:rPr lang="en-US" sz="900" dirty="0"/>
              <a:t>development of the Trinity Institute staff professional development programs to improve staff knowledge, skills and competencies in supervision and management, technology and applications, teamwork and project planning, and related skill sets;</a:t>
            </a:r>
          </a:p>
          <a:p>
            <a:pPr>
              <a:lnSpc>
                <a:spcPct val="80000"/>
              </a:lnSpc>
              <a:buFont typeface="Wingdings" pitchFamily="2" charset="2"/>
              <a:buChar char="§"/>
            </a:pPr>
            <a:endParaRPr lang="en-US" sz="900" dirty="0"/>
          </a:p>
          <a:p>
            <a:pPr>
              <a:lnSpc>
                <a:spcPct val="80000"/>
              </a:lnSpc>
              <a:buFont typeface="Wingdings" pitchFamily="2" charset="2"/>
              <a:buChar char="§"/>
            </a:pPr>
            <a:r>
              <a:rPr lang="en-US" sz="900" dirty="0" smtClean="0"/>
              <a:t>Development </a:t>
            </a:r>
            <a:r>
              <a:rPr lang="en-US" sz="900" dirty="0"/>
              <a:t>of the Wage and Salary Plan to provide greater flexibility in the recognition of staff performance tied to goals;</a:t>
            </a:r>
          </a:p>
          <a:p>
            <a:pPr>
              <a:lnSpc>
                <a:spcPct val="80000"/>
              </a:lnSpc>
              <a:buFont typeface="Wingdings" pitchFamily="2" charset="2"/>
              <a:buChar char="§"/>
            </a:pPr>
            <a:endParaRPr lang="en-US" sz="900" dirty="0"/>
          </a:p>
          <a:p>
            <a:pPr>
              <a:lnSpc>
                <a:spcPct val="80000"/>
              </a:lnSpc>
              <a:buFont typeface="Wingdings" pitchFamily="2" charset="2"/>
              <a:buChar char="§"/>
            </a:pPr>
            <a:r>
              <a:rPr lang="en-US" sz="900" dirty="0" smtClean="0"/>
              <a:t>•Promotion </a:t>
            </a:r>
            <a:r>
              <a:rPr lang="en-US" sz="900" dirty="0"/>
              <a:t>of a climate for innovation and cross-functional teamwork among all administrative departments, and with faculty, to improve Trinity’s ability to recruit and retain students successfully.</a:t>
            </a:r>
          </a:p>
          <a:p>
            <a:pPr marL="0" indent="0">
              <a:lnSpc>
                <a:spcPct val="80000"/>
              </a:lnSpc>
              <a:buNone/>
            </a:pPr>
            <a:endParaRPr lang="en-US" sz="900" b="1" dirty="0"/>
          </a:p>
        </p:txBody>
      </p:sp>
      <p:sp>
        <p:nvSpPr>
          <p:cNvPr id="3" name="Slide Number Placeholder 2"/>
          <p:cNvSpPr>
            <a:spLocks noGrp="1"/>
          </p:cNvSpPr>
          <p:nvPr>
            <p:ph type="sldNum" sz="quarter" idx="12"/>
          </p:nvPr>
        </p:nvSpPr>
        <p:spPr/>
        <p:txBody>
          <a:bodyPr/>
          <a:lstStyle/>
          <a:p>
            <a:fld id="{D6221F0F-E1DB-4A2C-9BB5-3A4B5E2A9031}" type="slidenum">
              <a:rPr lang="en-US" smtClean="0">
                <a:solidFill>
                  <a:srgbClr val="000000"/>
                </a:solidFill>
              </a:rPr>
              <a:pPr/>
              <a:t>27</a:t>
            </a:fld>
            <a:endParaRPr lang="en-US">
              <a:solidFill>
                <a:srgbClr val="000000"/>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457200" y="274638"/>
            <a:ext cx="8229600" cy="639762"/>
          </a:xfrm>
          <a:ln>
            <a:solidFill>
              <a:schemeClr val="tx1"/>
            </a:solidFill>
            <a:miter lim="800000"/>
            <a:headEnd/>
            <a:tailEnd/>
          </a:ln>
        </p:spPr>
        <p:txBody>
          <a:bodyPr/>
          <a:lstStyle/>
          <a:p>
            <a:r>
              <a:rPr lang="en-US" sz="2800"/>
              <a:t>Strategic Goal 6: Management Capacity</a:t>
            </a:r>
          </a:p>
        </p:txBody>
      </p:sp>
      <p:sp>
        <p:nvSpPr>
          <p:cNvPr id="31747" name="Rectangle 3"/>
          <p:cNvSpPr>
            <a:spLocks noGrp="1" noChangeArrowheads="1"/>
          </p:cNvSpPr>
          <p:nvPr>
            <p:ph type="body" sz="half" idx="1"/>
          </p:nvPr>
        </p:nvSpPr>
        <p:spPr>
          <a:xfrm>
            <a:off x="457200" y="1143000"/>
            <a:ext cx="4038600" cy="5486400"/>
          </a:xfrm>
          <a:ln>
            <a:solidFill>
              <a:schemeClr val="tx1"/>
            </a:solidFill>
            <a:miter lim="800000"/>
            <a:headEnd/>
            <a:tailEnd/>
          </a:ln>
        </p:spPr>
        <p:txBody>
          <a:bodyPr/>
          <a:lstStyle/>
          <a:p>
            <a:pPr>
              <a:lnSpc>
                <a:spcPct val="80000"/>
              </a:lnSpc>
              <a:buFontTx/>
              <a:buNone/>
            </a:pPr>
            <a:r>
              <a:rPr lang="en-US" sz="1400" b="1" u="sng" dirty="0" smtClean="0"/>
              <a:t>ORIGINAL Goal</a:t>
            </a:r>
            <a:r>
              <a:rPr lang="en-US" sz="1400" b="1" u="sng" dirty="0"/>
              <a:t> </a:t>
            </a:r>
            <a:r>
              <a:rPr lang="en-US" sz="1400" b="1" u="sng" dirty="0" smtClean="0"/>
              <a:t>2010:</a:t>
            </a:r>
            <a:endParaRPr lang="en-US" sz="1400" b="1" u="sng" dirty="0"/>
          </a:p>
          <a:p>
            <a:pPr>
              <a:lnSpc>
                <a:spcPct val="80000"/>
              </a:lnSpc>
              <a:buFontTx/>
              <a:buNone/>
            </a:pPr>
            <a:endParaRPr lang="en-US" sz="1400" dirty="0"/>
          </a:p>
          <a:p>
            <a:pPr>
              <a:lnSpc>
                <a:spcPct val="80000"/>
              </a:lnSpc>
            </a:pPr>
            <a:r>
              <a:rPr lang="en-US" sz="1400" dirty="0"/>
              <a:t>With the leadership of each academic dean, a plan for the development of academic advising and other services to support each academic unit will specify the additional knowledge, skills and competencies necessary to manage the units successfully in fulfillment of unit performance goals;</a:t>
            </a:r>
          </a:p>
          <a:p>
            <a:pPr>
              <a:lnSpc>
                <a:spcPct val="80000"/>
              </a:lnSpc>
              <a:buFontTx/>
              <a:buNone/>
            </a:pPr>
            <a:endParaRPr lang="en-US" sz="1400" dirty="0"/>
          </a:p>
          <a:p>
            <a:pPr>
              <a:lnSpc>
                <a:spcPct val="80000"/>
              </a:lnSpc>
            </a:pPr>
            <a:r>
              <a:rPr lang="en-US" sz="1400" dirty="0"/>
              <a:t>With the leadership of the senior executive staff, every subsidiary division and department will specify in their annual plans the knowledge, skills and competencies necessary to manage each division and department successfully in fulfillment of performance goals;</a:t>
            </a:r>
          </a:p>
          <a:p>
            <a:pPr>
              <a:lnSpc>
                <a:spcPct val="80000"/>
              </a:lnSpc>
              <a:buFontTx/>
              <a:buNone/>
            </a:pPr>
            <a:endParaRPr lang="en-US" sz="1400" dirty="0"/>
          </a:p>
          <a:p>
            <a:pPr>
              <a:lnSpc>
                <a:spcPct val="80000"/>
              </a:lnSpc>
            </a:pPr>
            <a:r>
              <a:rPr lang="en-US" sz="1400" dirty="0"/>
              <a:t>Supervisors will receive ongoing education and training in management techniques to improve their ability to focus on achievement of goals and objectives;</a:t>
            </a:r>
          </a:p>
          <a:p>
            <a:pPr>
              <a:lnSpc>
                <a:spcPct val="80000"/>
              </a:lnSpc>
              <a:buFontTx/>
              <a:buNone/>
            </a:pPr>
            <a:endParaRPr lang="en-US" sz="1400" dirty="0"/>
          </a:p>
          <a:p>
            <a:pPr>
              <a:lnSpc>
                <a:spcPct val="80000"/>
              </a:lnSpc>
            </a:pPr>
            <a:r>
              <a:rPr lang="en-US" sz="1400" dirty="0"/>
              <a:t>Senior managers and executives will also participate in ongoing education and training to improve their ability to lead the staff and faculty teams to fulfillment of all goals.</a:t>
            </a:r>
          </a:p>
        </p:txBody>
      </p:sp>
      <p:sp>
        <p:nvSpPr>
          <p:cNvPr id="31748" name="Rectangle 4"/>
          <p:cNvSpPr>
            <a:spLocks noGrp="1" noChangeArrowheads="1"/>
          </p:cNvSpPr>
          <p:nvPr>
            <p:ph type="body" sz="half" idx="2"/>
          </p:nvPr>
        </p:nvSpPr>
        <p:spPr>
          <a:xfrm>
            <a:off x="4648200" y="1143000"/>
            <a:ext cx="4038600" cy="5486400"/>
          </a:xfrm>
          <a:ln>
            <a:solidFill>
              <a:schemeClr val="tx1"/>
            </a:solidFill>
            <a:miter lim="800000"/>
            <a:headEnd/>
            <a:tailEnd/>
          </a:ln>
        </p:spPr>
        <p:txBody>
          <a:bodyPr/>
          <a:lstStyle/>
          <a:p>
            <a:pPr>
              <a:lnSpc>
                <a:spcPct val="80000"/>
              </a:lnSpc>
              <a:buFontTx/>
              <a:buNone/>
            </a:pPr>
            <a:r>
              <a:rPr lang="en-US" sz="1400" b="1" i="1" u="sng" dirty="0" smtClean="0">
                <a:solidFill>
                  <a:schemeClr val="accent6">
                    <a:lumMod val="60000"/>
                    <a:lumOff val="40000"/>
                  </a:schemeClr>
                </a:solidFill>
              </a:rPr>
              <a:t>New Goal 2020:</a:t>
            </a:r>
          </a:p>
          <a:p>
            <a:pPr>
              <a:lnSpc>
                <a:spcPct val="80000"/>
              </a:lnSpc>
            </a:pPr>
            <a:r>
              <a:rPr lang="en-US" sz="1400" dirty="0" smtClean="0">
                <a:solidFill>
                  <a:schemeClr val="tx1">
                    <a:lumMod val="85000"/>
                    <a:lumOff val="15000"/>
                  </a:schemeClr>
                </a:solidFill>
              </a:rPr>
              <a:t>Trinity’s organizational design supports five major academic units with appropriate leadership and administrative capacity aligned with the size of each student body;</a:t>
            </a:r>
          </a:p>
          <a:p>
            <a:pPr>
              <a:lnSpc>
                <a:spcPct val="80000"/>
              </a:lnSpc>
            </a:pPr>
            <a:endParaRPr lang="en-US" sz="1400" dirty="0">
              <a:solidFill>
                <a:schemeClr val="tx1">
                  <a:lumMod val="85000"/>
                  <a:lumOff val="15000"/>
                </a:schemeClr>
              </a:solidFill>
            </a:endParaRPr>
          </a:p>
          <a:p>
            <a:pPr>
              <a:lnSpc>
                <a:spcPct val="80000"/>
              </a:lnSpc>
            </a:pPr>
            <a:r>
              <a:rPr lang="en-US" sz="1400" dirty="0" smtClean="0">
                <a:solidFill>
                  <a:schemeClr val="tx1">
                    <a:lumMod val="85000"/>
                    <a:lumOff val="15000"/>
                  </a:schemeClr>
                </a:solidFill>
              </a:rPr>
              <a:t>Trinity’s central administration design provides the capacity to manage all dimensions of contemporary university administration;</a:t>
            </a:r>
          </a:p>
          <a:p>
            <a:pPr>
              <a:lnSpc>
                <a:spcPct val="80000"/>
              </a:lnSpc>
            </a:pPr>
            <a:endParaRPr lang="en-US" sz="1400" dirty="0">
              <a:solidFill>
                <a:schemeClr val="tx1">
                  <a:lumMod val="85000"/>
                  <a:lumOff val="15000"/>
                </a:schemeClr>
              </a:solidFill>
            </a:endParaRPr>
          </a:p>
          <a:p>
            <a:pPr>
              <a:lnSpc>
                <a:spcPct val="80000"/>
              </a:lnSpc>
            </a:pPr>
            <a:r>
              <a:rPr lang="en-US" sz="1400" dirty="0" smtClean="0">
                <a:solidFill>
                  <a:schemeClr val="tx1">
                    <a:lumMod val="85000"/>
                    <a:lumOff val="15000"/>
                  </a:schemeClr>
                </a:solidFill>
              </a:rPr>
              <a:t>Each academic unit, central administrative divisions and the respective subordinate departments will create annual plans that specify goals and objectives tied to the institutional strategic plan, and such plans will provide the basis for annual resource allocation and budgeting;</a:t>
            </a:r>
          </a:p>
          <a:p>
            <a:pPr marL="0" indent="0">
              <a:lnSpc>
                <a:spcPct val="80000"/>
              </a:lnSpc>
              <a:buNone/>
            </a:pPr>
            <a:endParaRPr lang="en-US" sz="1400" dirty="0" smtClean="0">
              <a:solidFill>
                <a:schemeClr val="tx1">
                  <a:lumMod val="85000"/>
                  <a:lumOff val="15000"/>
                </a:schemeClr>
              </a:solidFill>
            </a:endParaRPr>
          </a:p>
          <a:p>
            <a:pPr>
              <a:lnSpc>
                <a:spcPct val="80000"/>
              </a:lnSpc>
            </a:pPr>
            <a:r>
              <a:rPr lang="en-US" sz="1400" dirty="0" smtClean="0">
                <a:solidFill>
                  <a:schemeClr val="tx1">
                    <a:lumMod val="85000"/>
                    <a:lumOff val="15000"/>
                  </a:schemeClr>
                </a:solidFill>
              </a:rPr>
              <a:t>Each annual plan will provide the key performance indicators, data baselines and outcomes sufficient to assess the effectiveness of the units and plans, and specify changes in operations resulting from the assessments;</a:t>
            </a:r>
          </a:p>
          <a:p>
            <a:pPr marL="0" indent="0">
              <a:lnSpc>
                <a:spcPct val="80000"/>
              </a:lnSpc>
              <a:buNone/>
            </a:pPr>
            <a:endParaRPr lang="en-US" sz="1400" dirty="0" smtClean="0">
              <a:solidFill>
                <a:schemeClr val="tx1">
                  <a:lumMod val="85000"/>
                  <a:lumOff val="15000"/>
                </a:schemeClr>
              </a:solidFill>
            </a:endParaRPr>
          </a:p>
          <a:p>
            <a:pPr>
              <a:lnSpc>
                <a:spcPct val="80000"/>
              </a:lnSpc>
            </a:pPr>
            <a:r>
              <a:rPr lang="en-US" sz="1400" dirty="0" smtClean="0">
                <a:solidFill>
                  <a:schemeClr val="tx1">
                    <a:lumMod val="85000"/>
                    <a:lumOff val="15000"/>
                  </a:schemeClr>
                </a:solidFill>
              </a:rPr>
              <a:t>Annual plans will also address ongoing growth and development of management and administrative capacity in each unit.</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457200" y="274638"/>
            <a:ext cx="8229600" cy="487362"/>
          </a:xfrm>
          <a:ln>
            <a:solidFill>
              <a:schemeClr val="tx1"/>
            </a:solidFill>
            <a:miter lim="800000"/>
            <a:headEnd/>
            <a:tailEnd/>
          </a:ln>
        </p:spPr>
        <p:txBody>
          <a:bodyPr/>
          <a:lstStyle/>
          <a:p>
            <a:r>
              <a:rPr lang="en-US" sz="2400"/>
              <a:t>Strategic Goal 7: Intellectual and Informational Resources</a:t>
            </a:r>
          </a:p>
        </p:txBody>
      </p:sp>
      <p:sp>
        <p:nvSpPr>
          <p:cNvPr id="33795" name="Rectangle 3"/>
          <p:cNvSpPr>
            <a:spLocks noGrp="1" noChangeArrowheads="1"/>
          </p:cNvSpPr>
          <p:nvPr>
            <p:ph type="body" sz="half" idx="1"/>
          </p:nvPr>
        </p:nvSpPr>
        <p:spPr>
          <a:xfrm>
            <a:off x="457200" y="990600"/>
            <a:ext cx="4038600" cy="5638800"/>
          </a:xfrm>
          <a:ln>
            <a:solidFill>
              <a:schemeClr val="tx1"/>
            </a:solidFill>
            <a:miter lim="800000"/>
            <a:headEnd/>
            <a:tailEnd/>
          </a:ln>
        </p:spPr>
        <p:txBody>
          <a:bodyPr/>
          <a:lstStyle/>
          <a:p>
            <a:pPr>
              <a:lnSpc>
                <a:spcPct val="80000"/>
              </a:lnSpc>
              <a:buFontTx/>
              <a:buNone/>
            </a:pPr>
            <a:r>
              <a:rPr lang="en-US" sz="1200" b="1" u="sng" dirty="0" smtClean="0"/>
              <a:t>ORIGINAL Goal</a:t>
            </a:r>
            <a:r>
              <a:rPr lang="en-US" sz="1200" b="1" u="sng" dirty="0"/>
              <a:t> </a:t>
            </a:r>
            <a:r>
              <a:rPr lang="en-US" sz="1200" b="1" u="sng" dirty="0" smtClean="0"/>
              <a:t>2010:</a:t>
            </a:r>
            <a:endParaRPr lang="en-US" sz="1200" b="1" u="sng" dirty="0"/>
          </a:p>
          <a:p>
            <a:pPr>
              <a:lnSpc>
                <a:spcPct val="80000"/>
              </a:lnSpc>
              <a:buFontTx/>
              <a:buNone/>
            </a:pPr>
            <a:r>
              <a:rPr lang="en-US" sz="1200" dirty="0"/>
              <a:t>Trinity will increase its attention to scholarly and </a:t>
            </a:r>
          </a:p>
          <a:p>
            <a:pPr>
              <a:lnSpc>
                <a:spcPct val="80000"/>
              </a:lnSpc>
              <a:buFontTx/>
              <a:buNone/>
            </a:pPr>
            <a:r>
              <a:rPr lang="en-US" sz="1200" dirty="0"/>
              <a:t>professional productivity in these ways:</a:t>
            </a:r>
          </a:p>
          <a:p>
            <a:pPr>
              <a:lnSpc>
                <a:spcPct val="80000"/>
              </a:lnSpc>
              <a:buFontTx/>
              <a:buNone/>
            </a:pPr>
            <a:endParaRPr lang="en-US" sz="1200" dirty="0"/>
          </a:p>
          <a:p>
            <a:pPr>
              <a:lnSpc>
                <a:spcPct val="80000"/>
              </a:lnSpc>
            </a:pPr>
            <a:r>
              <a:rPr lang="en-US" sz="1200" dirty="0"/>
              <a:t>Establishment of a clearinghouse for faculty and staff access to the scholarly and professional development work of colleagues</a:t>
            </a:r>
          </a:p>
          <a:p>
            <a:pPr>
              <a:lnSpc>
                <a:spcPct val="80000"/>
              </a:lnSpc>
            </a:pPr>
            <a:endParaRPr lang="en-US" sz="1200" dirty="0"/>
          </a:p>
          <a:p>
            <a:pPr>
              <a:lnSpc>
                <a:spcPct val="80000"/>
              </a:lnSpc>
            </a:pPr>
            <a:r>
              <a:rPr lang="en-US" sz="1200" dirty="0"/>
              <a:t>Creation of a more distinctive focus on the importance of active contributions to the knowledge base</a:t>
            </a:r>
          </a:p>
          <a:p>
            <a:pPr>
              <a:lnSpc>
                <a:spcPct val="80000"/>
              </a:lnSpc>
              <a:buFontTx/>
              <a:buNone/>
            </a:pPr>
            <a:endParaRPr lang="en-US" sz="1200" dirty="0"/>
          </a:p>
          <a:p>
            <a:pPr>
              <a:lnSpc>
                <a:spcPct val="80000"/>
              </a:lnSpc>
            </a:pPr>
            <a:r>
              <a:rPr lang="en-US" sz="1200" dirty="0"/>
              <a:t>Identification of specific incentives to improve intellectual productivity</a:t>
            </a:r>
          </a:p>
          <a:p>
            <a:pPr>
              <a:lnSpc>
                <a:spcPct val="80000"/>
              </a:lnSpc>
              <a:buFontTx/>
              <a:buNone/>
            </a:pPr>
            <a:endParaRPr lang="en-US" sz="1200" dirty="0"/>
          </a:p>
          <a:p>
            <a:pPr>
              <a:lnSpc>
                <a:spcPct val="80000"/>
              </a:lnSpc>
            </a:pPr>
            <a:r>
              <a:rPr lang="en-US" sz="1200" dirty="0"/>
              <a:t>Enhance institutional focus on the development of the informational resources necessary to support the teaching and learning enterprise</a:t>
            </a:r>
          </a:p>
          <a:p>
            <a:pPr>
              <a:lnSpc>
                <a:spcPct val="80000"/>
              </a:lnSpc>
              <a:buFontTx/>
              <a:buNone/>
            </a:pPr>
            <a:endParaRPr lang="en-US" sz="1200" dirty="0"/>
          </a:p>
          <a:p>
            <a:pPr>
              <a:lnSpc>
                <a:spcPct val="80000"/>
              </a:lnSpc>
            </a:pPr>
            <a:r>
              <a:rPr lang="en-US" sz="1200" dirty="0"/>
              <a:t>With the leadership of the Librarian and Vice President for Academic Affairs, Trinity will establish an annual operational plan for the acquisition, maintenance and use of library and informational resources, and general collection development;</a:t>
            </a:r>
          </a:p>
          <a:p>
            <a:pPr>
              <a:lnSpc>
                <a:spcPct val="80000"/>
              </a:lnSpc>
              <a:buFontTx/>
              <a:buNone/>
            </a:pPr>
            <a:endParaRPr lang="en-US" sz="1200" dirty="0"/>
          </a:p>
          <a:p>
            <a:pPr>
              <a:lnSpc>
                <a:spcPct val="80000"/>
              </a:lnSpc>
            </a:pPr>
            <a:r>
              <a:rPr lang="en-US" sz="1200" dirty="0"/>
              <a:t>With the leadership of the Librarian, Vice President and President, Trinity will develop a strategic plan for the development of the Library and its resources that reflects the best thinking of contemporary academic libraries, and this plan will guide the development of the University Academic Center’s library and information resource components.</a:t>
            </a:r>
          </a:p>
          <a:p>
            <a:pPr>
              <a:lnSpc>
                <a:spcPct val="80000"/>
              </a:lnSpc>
              <a:buFont typeface="Courier New" pitchFamily="49" charset="0"/>
              <a:buChar char="o"/>
            </a:pPr>
            <a:endParaRPr lang="en-US" sz="1200" dirty="0"/>
          </a:p>
        </p:txBody>
      </p:sp>
      <p:sp>
        <p:nvSpPr>
          <p:cNvPr id="33796" name="Rectangle 4"/>
          <p:cNvSpPr>
            <a:spLocks noGrp="1" noChangeArrowheads="1"/>
          </p:cNvSpPr>
          <p:nvPr>
            <p:ph type="body" sz="half" idx="2"/>
          </p:nvPr>
        </p:nvSpPr>
        <p:spPr>
          <a:xfrm>
            <a:off x="4648200" y="990600"/>
            <a:ext cx="4038600" cy="5638800"/>
          </a:xfrm>
          <a:ln>
            <a:solidFill>
              <a:schemeClr val="tx1"/>
            </a:solidFill>
            <a:miter lim="800000"/>
            <a:headEnd/>
            <a:tailEnd/>
          </a:ln>
        </p:spPr>
        <p:txBody>
          <a:bodyPr/>
          <a:lstStyle/>
          <a:p>
            <a:pPr>
              <a:lnSpc>
                <a:spcPct val="80000"/>
              </a:lnSpc>
              <a:buFontTx/>
              <a:buNone/>
            </a:pPr>
            <a:r>
              <a:rPr lang="en-US" sz="1200" b="1" i="1" u="sng" dirty="0" smtClean="0">
                <a:solidFill>
                  <a:schemeClr val="accent6">
                    <a:lumMod val="60000"/>
                    <a:lumOff val="40000"/>
                  </a:schemeClr>
                </a:solidFill>
              </a:rPr>
              <a:t>NEW GOAL 2020:</a:t>
            </a:r>
          </a:p>
          <a:p>
            <a:pPr>
              <a:lnSpc>
                <a:spcPct val="80000"/>
              </a:lnSpc>
              <a:buFontTx/>
              <a:buNone/>
            </a:pPr>
            <a:endParaRPr lang="en-US" sz="1200" b="1" i="1" u="sng" dirty="0">
              <a:solidFill>
                <a:schemeClr val="accent6">
                  <a:lumMod val="60000"/>
                  <a:lumOff val="40000"/>
                </a:schemeClr>
              </a:solidFill>
            </a:endParaRPr>
          </a:p>
          <a:p>
            <a:pPr>
              <a:lnSpc>
                <a:spcPct val="80000"/>
              </a:lnSpc>
            </a:pPr>
            <a:r>
              <a:rPr lang="en-US" sz="1200" dirty="0" smtClean="0">
                <a:solidFill>
                  <a:schemeClr val="tx1">
                    <a:lumMod val="95000"/>
                    <a:lumOff val="5000"/>
                  </a:schemeClr>
                </a:solidFill>
              </a:rPr>
              <a:t>To support and enlarge Trinity’s academic capacity and reputation, Trinity will develop, produce, acquire and make broadly available the intellectual and informational resources necessary to support all teaching, learning and scholarly activities on campus, and to share Trinity’s professional and scholarly outcomes with the larger community</a:t>
            </a:r>
          </a:p>
          <a:p>
            <a:pPr marL="0" indent="0">
              <a:lnSpc>
                <a:spcPct val="80000"/>
              </a:lnSpc>
              <a:buNone/>
            </a:pPr>
            <a:endParaRPr lang="en-US" sz="1200" dirty="0" smtClean="0">
              <a:solidFill>
                <a:schemeClr val="tx1">
                  <a:lumMod val="95000"/>
                  <a:lumOff val="5000"/>
                </a:schemeClr>
              </a:solidFill>
            </a:endParaRPr>
          </a:p>
          <a:p>
            <a:pPr>
              <a:lnSpc>
                <a:spcPct val="80000"/>
              </a:lnSpc>
            </a:pPr>
            <a:r>
              <a:rPr lang="en-US" sz="1200" b="1" u="sng" dirty="0" smtClean="0">
                <a:solidFill>
                  <a:schemeClr val="tx1">
                    <a:lumMod val="95000"/>
                    <a:lumOff val="5000"/>
                  </a:schemeClr>
                </a:solidFill>
              </a:rPr>
              <a:t>Library and Intellectual/Informational Resources</a:t>
            </a:r>
            <a:endParaRPr lang="en-US" sz="1200" dirty="0">
              <a:solidFill>
                <a:schemeClr val="tx1">
                  <a:lumMod val="95000"/>
                  <a:lumOff val="5000"/>
                </a:schemeClr>
              </a:solidFill>
            </a:endParaRPr>
          </a:p>
          <a:p>
            <a:pPr>
              <a:lnSpc>
                <a:spcPct val="80000"/>
              </a:lnSpc>
            </a:pPr>
            <a:r>
              <a:rPr lang="en-US" sz="1200" dirty="0" smtClean="0">
                <a:solidFill>
                  <a:schemeClr val="tx1">
                    <a:lumMod val="95000"/>
                    <a:lumOff val="5000"/>
                  </a:schemeClr>
                </a:solidFill>
              </a:rPr>
              <a:t>Trinity’s strategic library plan will align Trinity’s curriculum and academic programs with the intellectual and informational resources necessary to support learning and research according to the academic strategic plans.  The Library plan will emphasize the robust use of technology and access to virtual resources as broadly as possible.  The Library plan will include a vision for the future of the physical space and collections on campus in relation to the development of virtual resources and a deep understanding of the ways in which faculty, students and other patrons will use libraries broadly through the 21</a:t>
            </a:r>
            <a:r>
              <a:rPr lang="en-US" sz="1200" baseline="30000" dirty="0" smtClean="0">
                <a:solidFill>
                  <a:schemeClr val="tx1">
                    <a:lumMod val="95000"/>
                    <a:lumOff val="5000"/>
                  </a:schemeClr>
                </a:solidFill>
              </a:rPr>
              <a:t>st</a:t>
            </a:r>
            <a:r>
              <a:rPr lang="en-US" sz="1200" dirty="0" smtClean="0">
                <a:solidFill>
                  <a:schemeClr val="tx1">
                    <a:lumMod val="95000"/>
                    <a:lumOff val="5000"/>
                  </a:schemeClr>
                </a:solidFill>
              </a:rPr>
              <a:t> Century.  </a:t>
            </a:r>
          </a:p>
          <a:p>
            <a:pPr>
              <a:lnSpc>
                <a:spcPct val="80000"/>
              </a:lnSpc>
            </a:pPr>
            <a:r>
              <a:rPr lang="en-US" sz="1200" dirty="0" smtClean="0">
                <a:solidFill>
                  <a:schemeClr val="tx1">
                    <a:lumMod val="95000"/>
                    <a:lumOff val="5000"/>
                  </a:schemeClr>
                </a:solidFill>
              </a:rPr>
              <a:t>The library plan will also include consideration of the ways in which Trinity’s library serves the greater D.C. community.</a:t>
            </a:r>
          </a:p>
          <a:p>
            <a:pPr>
              <a:lnSpc>
                <a:spcPct val="80000"/>
              </a:lnSpc>
            </a:pPr>
            <a:endParaRPr lang="en-US" sz="1200" dirty="0">
              <a:solidFill>
                <a:schemeClr val="tx1">
                  <a:lumMod val="95000"/>
                  <a:lumOff val="5000"/>
                </a:schemeClr>
              </a:solidFill>
            </a:endParaRPr>
          </a:p>
          <a:p>
            <a:pPr>
              <a:lnSpc>
                <a:spcPct val="80000"/>
              </a:lnSpc>
            </a:pPr>
            <a:r>
              <a:rPr lang="en-US" sz="1200" b="1" u="sng" dirty="0" smtClean="0">
                <a:solidFill>
                  <a:schemeClr val="tx1">
                    <a:lumMod val="95000"/>
                    <a:lumOff val="5000"/>
                  </a:schemeClr>
                </a:solidFill>
              </a:rPr>
              <a:t>Scholarly and Professional Contributions</a:t>
            </a:r>
            <a:endParaRPr lang="en-US" sz="1200" dirty="0" smtClean="0">
              <a:solidFill>
                <a:schemeClr val="tx1">
                  <a:lumMod val="95000"/>
                  <a:lumOff val="5000"/>
                </a:schemeClr>
              </a:solidFill>
            </a:endParaRPr>
          </a:p>
          <a:p>
            <a:pPr>
              <a:lnSpc>
                <a:spcPct val="80000"/>
              </a:lnSpc>
            </a:pPr>
            <a:r>
              <a:rPr lang="en-US" sz="1200" dirty="0" smtClean="0">
                <a:solidFill>
                  <a:schemeClr val="tx1">
                    <a:lumMod val="95000"/>
                    <a:lumOff val="5000"/>
                  </a:schemeClr>
                </a:solidFill>
              </a:rPr>
              <a:t>Trinity’s students, faculty and staff will make significant contributions to research and public discussion in their disciplines and areas of professional expertise.</a:t>
            </a:r>
          </a:p>
        </p:txBody>
      </p:sp>
      <p:sp>
        <p:nvSpPr>
          <p:cNvPr id="3" name="Slide Number Placeholder 2"/>
          <p:cNvSpPr>
            <a:spLocks noGrp="1"/>
          </p:cNvSpPr>
          <p:nvPr>
            <p:ph type="sldNum" sz="quarter" idx="12"/>
          </p:nvPr>
        </p:nvSpPr>
        <p:spPr/>
        <p:txBody>
          <a:bodyPr/>
          <a:lstStyle/>
          <a:p>
            <a:fld id="{D6221F0F-E1DB-4A2C-9BB5-3A4B5E2A9031}" type="slidenum">
              <a:rPr lang="en-US" smtClean="0">
                <a:solidFill>
                  <a:srgbClr val="000000"/>
                </a:solidFill>
              </a:rPr>
              <a:pPr/>
              <a:t>29</a:t>
            </a:fld>
            <a:endParaRPr lang="en-US">
              <a:solidFill>
                <a:srgbClr val="00000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AutoShape 2"/>
          <p:cNvSpPr>
            <a:spLocks noChangeArrowheads="1"/>
          </p:cNvSpPr>
          <p:nvPr/>
        </p:nvSpPr>
        <p:spPr bwMode="auto">
          <a:xfrm>
            <a:off x="838200" y="1600200"/>
            <a:ext cx="3581400" cy="1828800"/>
          </a:xfrm>
          <a:prstGeom prst="homePlate">
            <a:avLst>
              <a:gd name="adj" fmla="val 48958"/>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rgbClr val="000000"/>
              </a:solidFill>
            </a:endParaRPr>
          </a:p>
          <a:p>
            <a:pPr algn="ctr"/>
            <a:r>
              <a:rPr lang="en-US" sz="2000" b="1">
                <a:solidFill>
                  <a:srgbClr val="000000"/>
                </a:solidFill>
              </a:rPr>
              <a:t>STRATEGIC</a:t>
            </a:r>
          </a:p>
          <a:p>
            <a:pPr algn="ctr"/>
            <a:r>
              <a:rPr lang="en-US" sz="2000" b="1">
                <a:solidFill>
                  <a:srgbClr val="000000"/>
                </a:solidFill>
              </a:rPr>
              <a:t>ENROLLMENT</a:t>
            </a:r>
          </a:p>
          <a:p>
            <a:pPr algn="ctr"/>
            <a:r>
              <a:rPr lang="en-US" sz="2000" b="1">
                <a:solidFill>
                  <a:srgbClr val="000000"/>
                </a:solidFill>
              </a:rPr>
              <a:t>GOAL</a:t>
            </a:r>
          </a:p>
          <a:p>
            <a:pPr algn="ctr"/>
            <a:r>
              <a:rPr lang="en-US" sz="2000" b="1">
                <a:solidFill>
                  <a:srgbClr val="000000"/>
                </a:solidFill>
              </a:rPr>
              <a:t>(Goal 1)</a:t>
            </a:r>
          </a:p>
          <a:p>
            <a:pPr algn="ctr"/>
            <a:endParaRPr lang="en-US" sz="2000" b="1">
              <a:solidFill>
                <a:srgbClr val="000000"/>
              </a:solidFill>
            </a:endParaRPr>
          </a:p>
        </p:txBody>
      </p:sp>
      <p:sp>
        <p:nvSpPr>
          <p:cNvPr id="13315" name="AutoShape 3"/>
          <p:cNvSpPr>
            <a:spLocks noChangeArrowheads="1"/>
          </p:cNvSpPr>
          <p:nvPr/>
        </p:nvSpPr>
        <p:spPr bwMode="auto">
          <a:xfrm>
            <a:off x="4648200" y="1600200"/>
            <a:ext cx="1752600" cy="1828800"/>
          </a:xfrm>
          <a:prstGeom prst="homePlate">
            <a:avLst>
              <a:gd name="adj" fmla="val 25000"/>
            </a:avLst>
          </a:prstGeom>
          <a:solidFill>
            <a:srgbClr val="99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solidFill>
                  <a:srgbClr val="000000"/>
                </a:solidFill>
              </a:rPr>
              <a:t>BASELINE</a:t>
            </a:r>
          </a:p>
          <a:p>
            <a:pPr algn="ctr"/>
            <a:r>
              <a:rPr lang="en-US">
                <a:solidFill>
                  <a:srgbClr val="000000"/>
                </a:solidFill>
              </a:rPr>
              <a:t>5-YEAR</a:t>
            </a:r>
          </a:p>
          <a:p>
            <a:pPr algn="ctr"/>
            <a:r>
              <a:rPr lang="en-US">
                <a:solidFill>
                  <a:srgbClr val="000000"/>
                </a:solidFill>
              </a:rPr>
              <a:t>FINANCIAL </a:t>
            </a:r>
          </a:p>
          <a:p>
            <a:pPr algn="ctr"/>
            <a:r>
              <a:rPr lang="en-US">
                <a:solidFill>
                  <a:srgbClr val="000000"/>
                </a:solidFill>
              </a:rPr>
              <a:t>MODEL</a:t>
            </a:r>
          </a:p>
          <a:p>
            <a:pPr algn="ctr"/>
            <a:r>
              <a:rPr lang="en-US">
                <a:solidFill>
                  <a:srgbClr val="000000"/>
                </a:solidFill>
              </a:rPr>
              <a:t>(Goal 2)</a:t>
            </a:r>
          </a:p>
          <a:p>
            <a:pPr algn="ctr"/>
            <a:endParaRPr lang="en-US">
              <a:solidFill>
                <a:srgbClr val="000000"/>
              </a:solidFill>
            </a:endParaRPr>
          </a:p>
        </p:txBody>
      </p:sp>
      <p:sp>
        <p:nvSpPr>
          <p:cNvPr id="13316" name="AutoShape 4"/>
          <p:cNvSpPr>
            <a:spLocks noChangeArrowheads="1"/>
          </p:cNvSpPr>
          <p:nvPr/>
        </p:nvSpPr>
        <p:spPr bwMode="auto">
          <a:xfrm>
            <a:off x="6629400" y="1600200"/>
            <a:ext cx="1752600" cy="1828800"/>
          </a:xfrm>
          <a:prstGeom prst="homePlate">
            <a:avLst>
              <a:gd name="adj" fmla="val 25000"/>
            </a:avLst>
          </a:prstGeom>
          <a:solidFill>
            <a:srgbClr val="CC9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solidFill>
                  <a:srgbClr val="000000"/>
                </a:solidFill>
              </a:rPr>
              <a:t>CAPITAL</a:t>
            </a:r>
          </a:p>
          <a:p>
            <a:pPr algn="ctr"/>
            <a:r>
              <a:rPr lang="en-US">
                <a:solidFill>
                  <a:srgbClr val="000000"/>
                </a:solidFill>
              </a:rPr>
              <a:t>CAMPAIGN</a:t>
            </a:r>
          </a:p>
          <a:p>
            <a:pPr algn="ctr"/>
            <a:r>
              <a:rPr lang="en-US">
                <a:solidFill>
                  <a:srgbClr val="000000"/>
                </a:solidFill>
              </a:rPr>
              <a:t>PLAN</a:t>
            </a:r>
          </a:p>
          <a:p>
            <a:pPr algn="ctr"/>
            <a:r>
              <a:rPr lang="en-US">
                <a:solidFill>
                  <a:srgbClr val="000000"/>
                </a:solidFill>
              </a:rPr>
              <a:t>(Goal 2)</a:t>
            </a:r>
          </a:p>
        </p:txBody>
      </p:sp>
      <p:sp>
        <p:nvSpPr>
          <p:cNvPr id="13317" name="AutoShape 5"/>
          <p:cNvSpPr>
            <a:spLocks noChangeArrowheads="1"/>
          </p:cNvSpPr>
          <p:nvPr/>
        </p:nvSpPr>
        <p:spPr bwMode="auto">
          <a:xfrm>
            <a:off x="152400" y="4953000"/>
            <a:ext cx="1600200" cy="914400"/>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solidFill>
                  <a:srgbClr val="000000"/>
                </a:solidFill>
              </a:rPr>
              <a:t>PROGRAMS</a:t>
            </a:r>
          </a:p>
          <a:p>
            <a:pPr algn="ctr"/>
            <a:r>
              <a:rPr lang="en-US">
                <a:solidFill>
                  <a:srgbClr val="000000"/>
                </a:solidFill>
              </a:rPr>
              <a:t>(Goal 3)</a:t>
            </a:r>
          </a:p>
        </p:txBody>
      </p:sp>
      <p:sp>
        <p:nvSpPr>
          <p:cNvPr id="13318" name="AutoShape 6"/>
          <p:cNvSpPr>
            <a:spLocks noChangeArrowheads="1"/>
          </p:cNvSpPr>
          <p:nvPr/>
        </p:nvSpPr>
        <p:spPr bwMode="auto">
          <a:xfrm>
            <a:off x="1905000" y="4953000"/>
            <a:ext cx="1600200" cy="914400"/>
          </a:xfrm>
          <a:prstGeom prst="roundRect">
            <a:avLst>
              <a:gd name="adj" fmla="val 16667"/>
            </a:avLst>
          </a:prstGeom>
          <a:solidFill>
            <a:srgbClr val="FF99CC"/>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solidFill>
                  <a:srgbClr val="000000"/>
                </a:solidFill>
              </a:rPr>
              <a:t>TECHNOLOGY</a:t>
            </a:r>
          </a:p>
          <a:p>
            <a:pPr algn="ctr"/>
            <a:r>
              <a:rPr lang="en-US">
                <a:solidFill>
                  <a:srgbClr val="000000"/>
                </a:solidFill>
              </a:rPr>
              <a:t>(Goal 4)</a:t>
            </a:r>
          </a:p>
        </p:txBody>
      </p:sp>
      <p:sp>
        <p:nvSpPr>
          <p:cNvPr id="13319" name="AutoShape 7"/>
          <p:cNvSpPr>
            <a:spLocks noChangeArrowheads="1"/>
          </p:cNvSpPr>
          <p:nvPr/>
        </p:nvSpPr>
        <p:spPr bwMode="auto">
          <a:xfrm>
            <a:off x="3657600" y="4953000"/>
            <a:ext cx="1600200" cy="914400"/>
          </a:xfrm>
          <a:prstGeom prst="roundRect">
            <a:avLst>
              <a:gd name="adj" fmla="val 16667"/>
            </a:avLst>
          </a:prstGeom>
          <a:solidFill>
            <a:srgbClr val="FF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solidFill>
                  <a:srgbClr val="000000"/>
                </a:solidFill>
              </a:rPr>
              <a:t>PEOPLE</a:t>
            </a:r>
          </a:p>
          <a:p>
            <a:pPr algn="ctr"/>
            <a:r>
              <a:rPr lang="en-US">
                <a:solidFill>
                  <a:srgbClr val="000000"/>
                </a:solidFill>
              </a:rPr>
              <a:t>CAPACITY</a:t>
            </a:r>
          </a:p>
          <a:p>
            <a:pPr algn="ctr"/>
            <a:r>
              <a:rPr lang="en-US">
                <a:solidFill>
                  <a:srgbClr val="000000"/>
                </a:solidFill>
              </a:rPr>
              <a:t>(Goals 5-6)</a:t>
            </a:r>
          </a:p>
        </p:txBody>
      </p:sp>
      <p:sp>
        <p:nvSpPr>
          <p:cNvPr id="13320" name="AutoShape 8"/>
          <p:cNvSpPr>
            <a:spLocks noChangeArrowheads="1"/>
          </p:cNvSpPr>
          <p:nvPr/>
        </p:nvSpPr>
        <p:spPr bwMode="auto">
          <a:xfrm>
            <a:off x="5410200" y="4953000"/>
            <a:ext cx="1600200" cy="914400"/>
          </a:xfrm>
          <a:prstGeom prst="roundRect">
            <a:avLst>
              <a:gd name="adj" fmla="val 16667"/>
            </a:avLst>
          </a:prstGeom>
          <a:solidFill>
            <a:srgbClr val="00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200">
                <a:solidFill>
                  <a:srgbClr val="000000"/>
                </a:solidFill>
              </a:rPr>
              <a:t>SERVICE</a:t>
            </a:r>
          </a:p>
          <a:p>
            <a:pPr algn="ctr"/>
            <a:r>
              <a:rPr lang="en-US" sz="1200">
                <a:solidFill>
                  <a:srgbClr val="000000"/>
                </a:solidFill>
              </a:rPr>
              <a:t>REPUTATION</a:t>
            </a:r>
          </a:p>
          <a:p>
            <a:pPr algn="ctr"/>
            <a:r>
              <a:rPr lang="en-US" sz="1200">
                <a:solidFill>
                  <a:srgbClr val="000000"/>
                </a:solidFill>
              </a:rPr>
              <a:t>INTELLECTUAL </a:t>
            </a:r>
          </a:p>
          <a:p>
            <a:pPr algn="ctr"/>
            <a:r>
              <a:rPr lang="en-US" sz="1200">
                <a:solidFill>
                  <a:srgbClr val="000000"/>
                </a:solidFill>
              </a:rPr>
              <a:t>OUTPUT</a:t>
            </a:r>
          </a:p>
          <a:p>
            <a:pPr algn="ctr"/>
            <a:r>
              <a:rPr lang="en-US" sz="1200">
                <a:solidFill>
                  <a:srgbClr val="000000"/>
                </a:solidFill>
              </a:rPr>
              <a:t>(Goals 7-8-9)</a:t>
            </a:r>
          </a:p>
        </p:txBody>
      </p:sp>
      <p:sp>
        <p:nvSpPr>
          <p:cNvPr id="13321" name="AutoShape 9"/>
          <p:cNvSpPr>
            <a:spLocks noChangeArrowheads="1"/>
          </p:cNvSpPr>
          <p:nvPr/>
        </p:nvSpPr>
        <p:spPr bwMode="auto">
          <a:xfrm>
            <a:off x="7162800" y="4953000"/>
            <a:ext cx="1600200" cy="914400"/>
          </a:xfrm>
          <a:prstGeom prst="roundRect">
            <a:avLst>
              <a:gd name="adj" fmla="val 16667"/>
            </a:avLst>
          </a:prstGeom>
          <a:solidFill>
            <a:srgbClr val="00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solidFill>
                  <a:srgbClr val="000000"/>
                </a:solidFill>
              </a:rPr>
              <a:t>FACILITIES</a:t>
            </a:r>
          </a:p>
          <a:p>
            <a:pPr algn="ctr"/>
            <a:r>
              <a:rPr lang="en-US">
                <a:solidFill>
                  <a:srgbClr val="000000"/>
                </a:solidFill>
              </a:rPr>
              <a:t>(Goal 10)</a:t>
            </a:r>
          </a:p>
        </p:txBody>
      </p:sp>
      <p:sp>
        <p:nvSpPr>
          <p:cNvPr id="13322" name="AutoShape 10"/>
          <p:cNvSpPr>
            <a:spLocks/>
          </p:cNvSpPr>
          <p:nvPr/>
        </p:nvSpPr>
        <p:spPr bwMode="auto">
          <a:xfrm rot="16200000">
            <a:off x="4038600" y="990600"/>
            <a:ext cx="381000" cy="7239000"/>
          </a:xfrm>
          <a:prstGeom prst="rightBrace">
            <a:avLst>
              <a:gd name="adj1" fmla="val 158333"/>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13323" name="AutoShape 11"/>
          <p:cNvSpPr>
            <a:spLocks noChangeArrowheads="1"/>
          </p:cNvSpPr>
          <p:nvPr/>
        </p:nvSpPr>
        <p:spPr bwMode="auto">
          <a:xfrm rot="-44755503">
            <a:off x="7772400" y="3505200"/>
            <a:ext cx="533400" cy="1295400"/>
          </a:xfrm>
          <a:prstGeom prst="downArrow">
            <a:avLst>
              <a:gd name="adj1" fmla="val 50000"/>
              <a:gd name="adj2" fmla="val 60714"/>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13324" name="AutoShape 12"/>
          <p:cNvSpPr>
            <a:spLocks noChangeArrowheads="1"/>
          </p:cNvSpPr>
          <p:nvPr/>
        </p:nvSpPr>
        <p:spPr bwMode="auto">
          <a:xfrm rot="2846438">
            <a:off x="3175794" y="3682206"/>
            <a:ext cx="1066800" cy="407988"/>
          </a:xfrm>
          <a:prstGeom prst="leftRightArrow">
            <a:avLst>
              <a:gd name="adj1" fmla="val 50000"/>
              <a:gd name="adj2" fmla="val 52296"/>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13325" name="Text Box 13"/>
          <p:cNvSpPr txBox="1">
            <a:spLocks noChangeArrowheads="1"/>
          </p:cNvSpPr>
          <p:nvPr/>
        </p:nvSpPr>
        <p:spPr bwMode="auto">
          <a:xfrm>
            <a:off x="1143000" y="457200"/>
            <a:ext cx="7010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b="1">
                <a:solidFill>
                  <a:srgbClr val="800080"/>
                </a:solidFill>
              </a:rPr>
              <a:t>STRATEGIC PLANNING DESIGN</a:t>
            </a:r>
          </a:p>
        </p:txBody>
      </p:sp>
      <p:sp>
        <p:nvSpPr>
          <p:cNvPr id="13326" name="AutoShape 14"/>
          <p:cNvSpPr>
            <a:spLocks noChangeArrowheads="1"/>
          </p:cNvSpPr>
          <p:nvPr/>
        </p:nvSpPr>
        <p:spPr bwMode="auto">
          <a:xfrm rot="-2365747">
            <a:off x="4267200" y="3733800"/>
            <a:ext cx="1066800" cy="407988"/>
          </a:xfrm>
          <a:prstGeom prst="leftRightArrow">
            <a:avLst>
              <a:gd name="adj1" fmla="val 50000"/>
              <a:gd name="adj2" fmla="val 52296"/>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13327" name="Text Box 15"/>
          <p:cNvSpPr txBox="1">
            <a:spLocks noChangeArrowheads="1"/>
          </p:cNvSpPr>
          <p:nvPr/>
        </p:nvSpPr>
        <p:spPr bwMode="auto">
          <a:xfrm>
            <a:off x="1981200" y="3962400"/>
            <a:ext cx="15240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000">
                <a:solidFill>
                  <a:srgbClr val="000000"/>
                </a:solidFill>
              </a:rPr>
              <a:t>Enrollment Drivers</a:t>
            </a:r>
          </a:p>
        </p:txBody>
      </p:sp>
      <p:sp>
        <p:nvSpPr>
          <p:cNvPr id="13328" name="Text Box 16"/>
          <p:cNvSpPr txBox="1">
            <a:spLocks noChangeArrowheads="1"/>
          </p:cNvSpPr>
          <p:nvPr/>
        </p:nvSpPr>
        <p:spPr bwMode="auto">
          <a:xfrm>
            <a:off x="5105400" y="3962400"/>
            <a:ext cx="1752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000">
                <a:solidFill>
                  <a:srgbClr val="000000"/>
                </a:solidFill>
              </a:rPr>
              <a:t>Financial Drivers</a:t>
            </a:r>
          </a:p>
        </p:txBody>
      </p:sp>
      <p:sp>
        <p:nvSpPr>
          <p:cNvPr id="13329" name="Line 17"/>
          <p:cNvSpPr>
            <a:spLocks noChangeShapeType="1"/>
          </p:cNvSpPr>
          <p:nvPr/>
        </p:nvSpPr>
        <p:spPr bwMode="auto">
          <a:xfrm>
            <a:off x="2438400" y="762000"/>
            <a:ext cx="4495800" cy="0"/>
          </a:xfrm>
          <a:prstGeom prst="line">
            <a:avLst/>
          </a:prstGeom>
          <a:noFill/>
          <a:ln w="952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rgbClr val="000000"/>
              </a:solidFill>
            </a:endParaRPr>
          </a:p>
        </p:txBody>
      </p:sp>
      <p:pic>
        <p:nvPicPr>
          <p:cNvPr id="13330" name="Picture 18" descr="Trinity_purple and gol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9000" y="6248400"/>
            <a:ext cx="1143000" cy="265113"/>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pPr>
              <a:defRPr/>
            </a:pPr>
            <a:fld id="{3CA321A5-D7C5-4E13-A36F-207A9E1CFCBC}" type="slidenum">
              <a:rPr lang="en-US" smtClean="0">
                <a:solidFill>
                  <a:srgbClr val="000000"/>
                </a:solidFill>
              </a:rPr>
              <a:pPr>
                <a:defRPr/>
              </a:pPr>
              <a:t>3</a:t>
            </a:fld>
            <a:endParaRPr lang="en-US">
              <a:solidFill>
                <a:srgbClr val="000000"/>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457200" y="274638"/>
            <a:ext cx="8229600" cy="411162"/>
          </a:xfrm>
          <a:ln>
            <a:solidFill>
              <a:schemeClr val="tx1"/>
            </a:solidFill>
            <a:miter lim="800000"/>
            <a:headEnd/>
            <a:tailEnd/>
          </a:ln>
        </p:spPr>
        <p:txBody>
          <a:bodyPr/>
          <a:lstStyle/>
          <a:p>
            <a:r>
              <a:rPr lang="en-US" sz="2400"/>
              <a:t>Strategic Goal 8: Service to Students and the Community</a:t>
            </a:r>
          </a:p>
        </p:txBody>
      </p:sp>
      <p:sp>
        <p:nvSpPr>
          <p:cNvPr id="35843" name="Rectangle 3"/>
          <p:cNvSpPr>
            <a:spLocks noGrp="1" noChangeArrowheads="1"/>
          </p:cNvSpPr>
          <p:nvPr>
            <p:ph type="body" sz="half" idx="1"/>
          </p:nvPr>
        </p:nvSpPr>
        <p:spPr>
          <a:xfrm>
            <a:off x="457200" y="914400"/>
            <a:ext cx="4038600" cy="5638800"/>
          </a:xfrm>
          <a:ln>
            <a:solidFill>
              <a:schemeClr val="tx1"/>
            </a:solidFill>
            <a:miter lim="800000"/>
            <a:headEnd/>
            <a:tailEnd/>
          </a:ln>
        </p:spPr>
        <p:txBody>
          <a:bodyPr/>
          <a:lstStyle/>
          <a:p>
            <a:pPr>
              <a:lnSpc>
                <a:spcPct val="80000"/>
              </a:lnSpc>
              <a:buFontTx/>
              <a:buNone/>
            </a:pPr>
            <a:endParaRPr lang="en-US" sz="1400" b="1" u="sng" dirty="0"/>
          </a:p>
          <a:p>
            <a:pPr>
              <a:lnSpc>
                <a:spcPct val="80000"/>
              </a:lnSpc>
              <a:buFontTx/>
              <a:buNone/>
            </a:pPr>
            <a:r>
              <a:rPr lang="en-US" sz="1400" b="1" u="sng" dirty="0" smtClean="0"/>
              <a:t>ORIGINAL Goal</a:t>
            </a:r>
            <a:r>
              <a:rPr lang="en-US" sz="1400" b="1" u="sng" dirty="0"/>
              <a:t> </a:t>
            </a:r>
            <a:r>
              <a:rPr lang="en-US" sz="1400" b="1" u="sng" dirty="0" smtClean="0"/>
              <a:t>2010:</a:t>
            </a:r>
            <a:endParaRPr lang="en-US" sz="1400" b="1" u="sng" dirty="0"/>
          </a:p>
          <a:p>
            <a:pPr>
              <a:lnSpc>
                <a:spcPct val="80000"/>
              </a:lnSpc>
              <a:buFontTx/>
              <a:buNone/>
            </a:pPr>
            <a:endParaRPr lang="en-US" sz="1400" b="1" u="sng" dirty="0"/>
          </a:p>
          <a:p>
            <a:pPr>
              <a:lnSpc>
                <a:spcPct val="80000"/>
              </a:lnSpc>
            </a:pPr>
            <a:r>
              <a:rPr lang="en-US" sz="1400" dirty="0"/>
              <a:t>Trinity will extend its educational and service talent to children, families and adults in neighborhoods, schools, civic organizations and other locations in the District of Columbia and the Washington Region.</a:t>
            </a:r>
          </a:p>
          <a:p>
            <a:pPr>
              <a:lnSpc>
                <a:spcPct val="80000"/>
              </a:lnSpc>
              <a:buFontTx/>
              <a:buNone/>
            </a:pPr>
            <a:endParaRPr lang="en-US" sz="1400" dirty="0"/>
          </a:p>
          <a:p>
            <a:pPr>
              <a:lnSpc>
                <a:spcPct val="80000"/>
              </a:lnSpc>
            </a:pPr>
            <a:r>
              <a:rPr lang="en-US" sz="1400" dirty="0"/>
              <a:t>Through the Trinity Center for Women and Girls in Sports, Trinity will continue to offer wellness, fitness, recreational, educational and athletics programs and services to the larger Washington community as well as to the campus community; the annual plan for the Trinity Center includes measurable goals for these services;</a:t>
            </a:r>
          </a:p>
          <a:p>
            <a:pPr>
              <a:lnSpc>
                <a:spcPct val="80000"/>
              </a:lnSpc>
              <a:buFontTx/>
              <a:buNone/>
            </a:pPr>
            <a:endParaRPr lang="en-US" sz="1400" dirty="0"/>
          </a:p>
          <a:p>
            <a:pPr>
              <a:lnSpc>
                <a:spcPct val="80000"/>
              </a:lnSpc>
            </a:pPr>
            <a:r>
              <a:rPr lang="en-US" sz="1400" dirty="0"/>
              <a:t>For the campus community, Trinity will create annual plans with measurable goals for service delivery and effectiveness, and customer satisfaction, in these areas for all schools:</a:t>
            </a:r>
          </a:p>
          <a:p>
            <a:pPr>
              <a:lnSpc>
                <a:spcPct val="80000"/>
              </a:lnSpc>
              <a:buFontTx/>
              <a:buNone/>
            </a:pPr>
            <a:endParaRPr lang="en-US" sz="1400" dirty="0"/>
          </a:p>
          <a:p>
            <a:pPr lvl="1">
              <a:lnSpc>
                <a:spcPct val="80000"/>
              </a:lnSpc>
            </a:pPr>
            <a:r>
              <a:rPr lang="en-US" sz="1200" dirty="0"/>
              <a:t>Academic Support Services, Health Services, Campus Ministry, Residence Life</a:t>
            </a:r>
          </a:p>
          <a:p>
            <a:pPr lvl="1">
              <a:lnSpc>
                <a:spcPct val="80000"/>
              </a:lnSpc>
            </a:pPr>
            <a:r>
              <a:rPr lang="en-US" sz="1200" dirty="0"/>
              <a:t>Student Government , Student Activities</a:t>
            </a:r>
          </a:p>
          <a:p>
            <a:pPr lvl="1">
              <a:lnSpc>
                <a:spcPct val="80000"/>
              </a:lnSpc>
            </a:pPr>
            <a:r>
              <a:rPr lang="en-US" sz="1200" dirty="0"/>
              <a:t>Enrollment Services</a:t>
            </a:r>
          </a:p>
          <a:p>
            <a:pPr lvl="1">
              <a:lnSpc>
                <a:spcPct val="80000"/>
              </a:lnSpc>
            </a:pPr>
            <a:r>
              <a:rPr lang="en-US" sz="1200" dirty="0"/>
              <a:t>Food Service, Bookstore, Facilities Services</a:t>
            </a:r>
          </a:p>
        </p:txBody>
      </p:sp>
      <p:sp>
        <p:nvSpPr>
          <p:cNvPr id="35844" name="Rectangle 4"/>
          <p:cNvSpPr>
            <a:spLocks noGrp="1" noChangeArrowheads="1"/>
          </p:cNvSpPr>
          <p:nvPr>
            <p:ph type="body" sz="half" idx="2"/>
          </p:nvPr>
        </p:nvSpPr>
        <p:spPr>
          <a:xfrm>
            <a:off x="4648200" y="914400"/>
            <a:ext cx="4038600" cy="5638800"/>
          </a:xfrm>
          <a:ln>
            <a:solidFill>
              <a:schemeClr val="tx1"/>
            </a:solidFill>
            <a:miter lim="800000"/>
            <a:headEnd/>
            <a:tailEnd/>
          </a:ln>
        </p:spPr>
        <p:txBody>
          <a:bodyPr/>
          <a:lstStyle/>
          <a:p>
            <a:pPr>
              <a:lnSpc>
                <a:spcPct val="80000"/>
              </a:lnSpc>
              <a:buFontTx/>
              <a:buNone/>
            </a:pPr>
            <a:r>
              <a:rPr lang="en-US" sz="1200" b="1" i="1" u="sng" dirty="0" smtClean="0">
                <a:solidFill>
                  <a:schemeClr val="accent6">
                    <a:lumMod val="60000"/>
                    <a:lumOff val="40000"/>
                  </a:schemeClr>
                </a:solidFill>
              </a:rPr>
              <a:t>NEW GOAL 2020:</a:t>
            </a:r>
          </a:p>
          <a:p>
            <a:pPr>
              <a:lnSpc>
                <a:spcPct val="80000"/>
              </a:lnSpc>
            </a:pPr>
            <a:endParaRPr lang="en-US" sz="1200" b="1" i="1" u="sng" dirty="0">
              <a:solidFill>
                <a:schemeClr val="accent6">
                  <a:lumMod val="60000"/>
                  <a:lumOff val="40000"/>
                </a:schemeClr>
              </a:solidFill>
            </a:endParaRPr>
          </a:p>
          <a:p>
            <a:pPr>
              <a:lnSpc>
                <a:spcPct val="80000"/>
              </a:lnSpc>
            </a:pPr>
            <a:r>
              <a:rPr lang="en-US" sz="1200" dirty="0" smtClean="0">
                <a:solidFill>
                  <a:schemeClr val="tx1">
                    <a:lumMod val="85000"/>
                    <a:lumOff val="15000"/>
                  </a:schemeClr>
                </a:solidFill>
              </a:rPr>
              <a:t>Trinity will provide vital support services to students, faculty and staff in the campus community, as well as to neighbors and residents of D.C. and the larger Washington community.</a:t>
            </a:r>
          </a:p>
          <a:p>
            <a:pPr>
              <a:lnSpc>
                <a:spcPct val="80000"/>
              </a:lnSpc>
            </a:pPr>
            <a:endParaRPr lang="en-US" sz="1200" dirty="0">
              <a:solidFill>
                <a:schemeClr val="tx1">
                  <a:lumMod val="85000"/>
                  <a:lumOff val="15000"/>
                </a:schemeClr>
              </a:solidFill>
            </a:endParaRPr>
          </a:p>
          <a:p>
            <a:pPr>
              <a:lnSpc>
                <a:spcPct val="80000"/>
              </a:lnSpc>
            </a:pPr>
            <a:r>
              <a:rPr lang="en-US" sz="1200" b="1" u="sng" dirty="0" smtClean="0">
                <a:solidFill>
                  <a:schemeClr val="tx1">
                    <a:lumMod val="85000"/>
                    <a:lumOff val="15000"/>
                  </a:schemeClr>
                </a:solidFill>
              </a:rPr>
              <a:t>Student  and Campus Services:</a:t>
            </a:r>
            <a:r>
              <a:rPr lang="en-US" sz="1200" dirty="0" smtClean="0">
                <a:solidFill>
                  <a:schemeClr val="tx1">
                    <a:lumMod val="85000"/>
                    <a:lumOff val="15000"/>
                  </a:schemeClr>
                </a:solidFill>
              </a:rPr>
              <a:t>  Trinity will provide a robust range of services for all campus populations.  Each service department and program will provide an annual plan with service goals and objectives, resources required and an assessment plan, including:</a:t>
            </a:r>
            <a:endParaRPr lang="en-US" sz="400" dirty="0" smtClean="0">
              <a:solidFill>
                <a:schemeClr val="tx1">
                  <a:lumMod val="85000"/>
                  <a:lumOff val="15000"/>
                </a:schemeClr>
              </a:solidFill>
            </a:endParaRPr>
          </a:p>
          <a:p>
            <a:pPr>
              <a:lnSpc>
                <a:spcPct val="80000"/>
              </a:lnSpc>
              <a:buFontTx/>
              <a:buNone/>
            </a:pPr>
            <a:endParaRPr lang="en-US" sz="1400" dirty="0"/>
          </a:p>
          <a:p>
            <a:pPr lvl="1">
              <a:lnSpc>
                <a:spcPct val="80000"/>
              </a:lnSpc>
            </a:pPr>
            <a:r>
              <a:rPr lang="en-US" sz="1200" dirty="0"/>
              <a:t>Academic Support Services, Health Services, Campus Ministry, Residence Life</a:t>
            </a:r>
          </a:p>
          <a:p>
            <a:pPr lvl="1">
              <a:lnSpc>
                <a:spcPct val="80000"/>
              </a:lnSpc>
            </a:pPr>
            <a:r>
              <a:rPr lang="en-US" sz="1200" dirty="0"/>
              <a:t>Student </a:t>
            </a:r>
            <a:r>
              <a:rPr lang="en-US" sz="1200" dirty="0" smtClean="0"/>
              <a:t>Government, Student </a:t>
            </a:r>
            <a:r>
              <a:rPr lang="en-US" sz="1200" dirty="0"/>
              <a:t>Activities</a:t>
            </a:r>
          </a:p>
          <a:p>
            <a:pPr lvl="1">
              <a:lnSpc>
                <a:spcPct val="80000"/>
              </a:lnSpc>
            </a:pPr>
            <a:r>
              <a:rPr lang="en-US" sz="1200" dirty="0"/>
              <a:t>Enrollment Services</a:t>
            </a:r>
          </a:p>
          <a:p>
            <a:pPr lvl="1">
              <a:lnSpc>
                <a:spcPct val="80000"/>
              </a:lnSpc>
            </a:pPr>
            <a:r>
              <a:rPr lang="en-US" sz="1200" dirty="0" smtClean="0"/>
              <a:t>Operations:  Food </a:t>
            </a:r>
            <a:r>
              <a:rPr lang="en-US" sz="1200" dirty="0"/>
              <a:t>Service, Bookstore, Facilities </a:t>
            </a:r>
            <a:r>
              <a:rPr lang="en-US" sz="1200" dirty="0" smtClean="0"/>
              <a:t>Services, Campus Safety</a:t>
            </a:r>
          </a:p>
          <a:p>
            <a:pPr lvl="1">
              <a:lnSpc>
                <a:spcPct val="80000"/>
              </a:lnSpc>
            </a:pPr>
            <a:endParaRPr lang="en-US" sz="1200" dirty="0"/>
          </a:p>
          <a:p>
            <a:pPr>
              <a:lnSpc>
                <a:spcPct val="80000"/>
              </a:lnSpc>
            </a:pPr>
            <a:r>
              <a:rPr lang="en-US" sz="1200" b="1" u="sng" dirty="0" smtClean="0"/>
              <a:t>Trinity Center:  </a:t>
            </a:r>
            <a:r>
              <a:rPr lang="en-US" sz="1200" dirty="0" smtClean="0"/>
              <a:t>Through </a:t>
            </a:r>
            <a:r>
              <a:rPr lang="en-US" sz="1200" dirty="0"/>
              <a:t>the Trinity Center for Women and Girls in Sports, Trinity will continue to offer wellness, fitness, recreational, educational and athletics programs and services to the larger Washington community as well as to the campus community; the annual plan for the Trinity Center includes measurable goals for these services</a:t>
            </a:r>
            <a:r>
              <a:rPr lang="en-US" sz="1200" dirty="0" smtClean="0"/>
              <a:t>;</a:t>
            </a:r>
          </a:p>
          <a:p>
            <a:pPr marL="0" indent="0">
              <a:lnSpc>
                <a:spcPct val="80000"/>
              </a:lnSpc>
              <a:buNone/>
            </a:pPr>
            <a:endParaRPr lang="en-US" sz="1200" dirty="0" smtClean="0"/>
          </a:p>
          <a:p>
            <a:pPr>
              <a:lnSpc>
                <a:spcPct val="80000"/>
              </a:lnSpc>
            </a:pPr>
            <a:r>
              <a:rPr lang="en-US" sz="1200" b="1" u="sng" dirty="0" smtClean="0"/>
              <a:t>Community Service:</a:t>
            </a:r>
            <a:r>
              <a:rPr lang="en-US" sz="1200" dirty="0" smtClean="0"/>
              <a:t>  Trinity continues to expand its outreach to the D.C. and Washington regional community through community service projects, clinical service, and partnerships.  Each of these components will have a specific plan.</a:t>
            </a:r>
            <a:endParaRPr lang="en-US" sz="1200" b="1" u="sng" dirty="0"/>
          </a:p>
          <a:p>
            <a:pPr>
              <a:lnSpc>
                <a:spcPct val="80000"/>
              </a:lnSpc>
            </a:pPr>
            <a:endParaRPr lang="en-US" sz="1600" dirty="0"/>
          </a:p>
          <a:p>
            <a:pPr>
              <a:lnSpc>
                <a:spcPct val="80000"/>
              </a:lnSpc>
              <a:buFontTx/>
              <a:buNone/>
            </a:pPr>
            <a:endParaRPr lang="en-US" sz="1200" b="1" u="sng" dirty="0" smtClean="0">
              <a:solidFill>
                <a:schemeClr val="tx1">
                  <a:lumMod val="85000"/>
                  <a:lumOff val="15000"/>
                </a:schemeClr>
              </a:solidFill>
            </a:endParaRPr>
          </a:p>
          <a:p>
            <a:pPr>
              <a:lnSpc>
                <a:spcPct val="80000"/>
              </a:lnSpc>
              <a:buFontTx/>
              <a:buNone/>
            </a:pPr>
            <a:endParaRPr lang="en-US" sz="1200" b="1" u="sng" dirty="0">
              <a:solidFill>
                <a:schemeClr val="tx1">
                  <a:lumMod val="85000"/>
                  <a:lumOff val="15000"/>
                </a:schemeClr>
              </a:solidFill>
            </a:endParaRPr>
          </a:p>
        </p:txBody>
      </p:sp>
      <p:sp>
        <p:nvSpPr>
          <p:cNvPr id="3" name="Slide Number Placeholder 2"/>
          <p:cNvSpPr>
            <a:spLocks noGrp="1"/>
          </p:cNvSpPr>
          <p:nvPr>
            <p:ph type="sldNum" sz="quarter" idx="12"/>
          </p:nvPr>
        </p:nvSpPr>
        <p:spPr/>
        <p:txBody>
          <a:bodyPr/>
          <a:lstStyle/>
          <a:p>
            <a:fld id="{D6221F0F-E1DB-4A2C-9BB5-3A4B5E2A9031}" type="slidenum">
              <a:rPr lang="en-US" smtClean="0">
                <a:solidFill>
                  <a:srgbClr val="000000"/>
                </a:solidFill>
              </a:rPr>
              <a:pPr/>
              <a:t>30</a:t>
            </a:fld>
            <a:endParaRPr lang="en-US">
              <a:solidFill>
                <a:srgbClr val="000000"/>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57200" y="274638"/>
            <a:ext cx="8229600" cy="411162"/>
          </a:xfrm>
          <a:ln>
            <a:solidFill>
              <a:schemeClr val="tx1"/>
            </a:solidFill>
            <a:miter lim="800000"/>
            <a:headEnd/>
            <a:tailEnd/>
          </a:ln>
        </p:spPr>
        <p:txBody>
          <a:bodyPr/>
          <a:lstStyle/>
          <a:p>
            <a:r>
              <a:rPr lang="en-US" sz="2000"/>
              <a:t>Strategic Goal 9: Quality Outcomes and Key Performance Indicators</a:t>
            </a:r>
          </a:p>
        </p:txBody>
      </p:sp>
      <p:sp>
        <p:nvSpPr>
          <p:cNvPr id="37891" name="Rectangle 3"/>
          <p:cNvSpPr>
            <a:spLocks noGrp="1" noChangeArrowheads="1"/>
          </p:cNvSpPr>
          <p:nvPr>
            <p:ph type="body" sz="half" idx="1"/>
          </p:nvPr>
        </p:nvSpPr>
        <p:spPr>
          <a:xfrm>
            <a:off x="457200" y="762000"/>
            <a:ext cx="4038600" cy="5867400"/>
          </a:xfrm>
          <a:ln>
            <a:solidFill>
              <a:schemeClr val="tx1"/>
            </a:solidFill>
            <a:miter lim="800000"/>
            <a:headEnd/>
            <a:tailEnd/>
          </a:ln>
        </p:spPr>
        <p:txBody>
          <a:bodyPr/>
          <a:lstStyle/>
          <a:p>
            <a:pPr>
              <a:lnSpc>
                <a:spcPct val="80000"/>
              </a:lnSpc>
              <a:buFontTx/>
              <a:buNone/>
            </a:pPr>
            <a:r>
              <a:rPr lang="en-US" sz="1200" b="1" u="sng" dirty="0" smtClean="0"/>
              <a:t>ORIGINAL Goal 2010:</a:t>
            </a:r>
            <a:endParaRPr lang="en-US" sz="1200" b="1" u="sng" dirty="0"/>
          </a:p>
          <a:p>
            <a:pPr>
              <a:lnSpc>
                <a:spcPct val="80000"/>
              </a:lnSpc>
            </a:pPr>
            <a:r>
              <a:rPr lang="en-US" sz="1200" dirty="0"/>
              <a:t>Consistent reporting of results against the strategic goals on a regular timetable will enhance Trinity’s ability to focus on improving outcomes.</a:t>
            </a:r>
          </a:p>
          <a:p>
            <a:pPr>
              <a:lnSpc>
                <a:spcPct val="80000"/>
              </a:lnSpc>
              <a:buFontTx/>
              <a:buNone/>
            </a:pPr>
            <a:endParaRPr lang="en-US" sz="1200" dirty="0"/>
          </a:p>
          <a:p>
            <a:pPr>
              <a:lnSpc>
                <a:spcPct val="80000"/>
              </a:lnSpc>
            </a:pPr>
            <a:r>
              <a:rPr lang="en-US" sz="1200" dirty="0"/>
              <a:t>Beyond the specific unit-by-unit and goal-by-goal statements of outcomes and key performance indicators, Trinity will also establish overall institutional plans and quality goals</a:t>
            </a:r>
          </a:p>
          <a:p>
            <a:pPr>
              <a:lnSpc>
                <a:spcPct val="80000"/>
              </a:lnSpc>
              <a:buFontTx/>
              <a:buNone/>
            </a:pPr>
            <a:endParaRPr lang="en-US" sz="1200" dirty="0"/>
          </a:p>
          <a:p>
            <a:pPr>
              <a:lnSpc>
                <a:spcPct val="80000"/>
              </a:lnSpc>
            </a:pPr>
            <a:r>
              <a:rPr lang="en-US" sz="1200" dirty="0"/>
              <a:t>Creation of a nationally-recognized First Year Program for the successful development of  first year students who present preparatory challenges at entrance</a:t>
            </a:r>
          </a:p>
          <a:p>
            <a:pPr>
              <a:lnSpc>
                <a:spcPct val="80000"/>
              </a:lnSpc>
              <a:buFontTx/>
              <a:buNone/>
            </a:pPr>
            <a:endParaRPr lang="en-US" sz="1200" dirty="0"/>
          </a:p>
          <a:p>
            <a:pPr>
              <a:lnSpc>
                <a:spcPct val="80000"/>
              </a:lnSpc>
            </a:pPr>
            <a:r>
              <a:rPr lang="en-US" sz="1200" dirty="0"/>
              <a:t>Establishment of a model program for student learning outcomes assessment </a:t>
            </a:r>
          </a:p>
          <a:p>
            <a:pPr>
              <a:lnSpc>
                <a:spcPct val="80000"/>
              </a:lnSpc>
              <a:buFontTx/>
              <a:buNone/>
            </a:pPr>
            <a:endParaRPr lang="en-US" sz="1200" dirty="0"/>
          </a:p>
          <a:p>
            <a:pPr>
              <a:lnSpc>
                <a:spcPct val="80000"/>
              </a:lnSpc>
            </a:pPr>
            <a:r>
              <a:rPr lang="en-US" sz="1200" dirty="0"/>
              <a:t>Development of an Enrollment Management model that focuses on improving retention and completion </a:t>
            </a:r>
          </a:p>
          <a:p>
            <a:pPr>
              <a:lnSpc>
                <a:spcPct val="80000"/>
              </a:lnSpc>
              <a:buFontTx/>
              <a:buNone/>
            </a:pPr>
            <a:endParaRPr lang="en-US" sz="1200" dirty="0"/>
          </a:p>
          <a:p>
            <a:pPr>
              <a:lnSpc>
                <a:spcPct val="80000"/>
              </a:lnSpc>
            </a:pPr>
            <a:r>
              <a:rPr lang="en-US" sz="1200" dirty="0"/>
              <a:t>Implementation of a longitudinal assessment system that is able to track alumnae/i outcomes</a:t>
            </a:r>
          </a:p>
          <a:p>
            <a:pPr>
              <a:lnSpc>
                <a:spcPct val="80000"/>
              </a:lnSpc>
              <a:buFontTx/>
              <a:buNone/>
            </a:pPr>
            <a:endParaRPr lang="en-US" sz="1200" dirty="0"/>
          </a:p>
          <a:p>
            <a:pPr>
              <a:lnSpc>
                <a:spcPct val="80000"/>
              </a:lnSpc>
            </a:pPr>
            <a:r>
              <a:rPr lang="en-US" sz="1200" dirty="0"/>
              <a:t>Creation of a service response system for all departments that improves Trinity’s reputation among all constituencies for the quality, timeliness and effectiveness of service delivery;</a:t>
            </a:r>
          </a:p>
          <a:p>
            <a:pPr>
              <a:lnSpc>
                <a:spcPct val="80000"/>
              </a:lnSpc>
              <a:buFontTx/>
              <a:buNone/>
            </a:pPr>
            <a:endParaRPr lang="en-US" sz="1200" dirty="0"/>
          </a:p>
          <a:p>
            <a:pPr>
              <a:lnSpc>
                <a:spcPct val="80000"/>
              </a:lnSpc>
            </a:pPr>
            <a:r>
              <a:rPr lang="en-US" sz="1200" dirty="0"/>
              <a:t>Promotion of a more vigorous public image for Trinity through more effective use of media to report the accomplishments of faculty, students, staff and alumnae.</a:t>
            </a:r>
          </a:p>
        </p:txBody>
      </p:sp>
      <p:sp>
        <p:nvSpPr>
          <p:cNvPr id="37892" name="Rectangle 4"/>
          <p:cNvSpPr>
            <a:spLocks noGrp="1" noChangeArrowheads="1"/>
          </p:cNvSpPr>
          <p:nvPr>
            <p:ph type="body" sz="half" idx="2"/>
          </p:nvPr>
        </p:nvSpPr>
        <p:spPr>
          <a:xfrm>
            <a:off x="4648200" y="762000"/>
            <a:ext cx="4038600" cy="5867400"/>
          </a:xfrm>
          <a:ln>
            <a:solidFill>
              <a:schemeClr val="tx1"/>
            </a:solidFill>
            <a:miter lim="800000"/>
            <a:headEnd/>
            <a:tailEnd/>
          </a:ln>
        </p:spPr>
        <p:txBody>
          <a:bodyPr/>
          <a:lstStyle/>
          <a:p>
            <a:pPr>
              <a:lnSpc>
                <a:spcPct val="80000"/>
              </a:lnSpc>
              <a:buFontTx/>
              <a:buNone/>
            </a:pPr>
            <a:r>
              <a:rPr lang="en-US" sz="1200" b="1" i="1" u="sng" dirty="0" smtClean="0">
                <a:solidFill>
                  <a:schemeClr val="accent2">
                    <a:lumMod val="60000"/>
                    <a:lumOff val="40000"/>
                  </a:schemeClr>
                </a:solidFill>
              </a:rPr>
              <a:t>NEW GOAL 2020</a:t>
            </a:r>
          </a:p>
          <a:p>
            <a:pPr>
              <a:lnSpc>
                <a:spcPct val="80000"/>
              </a:lnSpc>
              <a:buFontTx/>
              <a:buNone/>
            </a:pPr>
            <a:endParaRPr lang="en-US" sz="1200" dirty="0" smtClean="0">
              <a:solidFill>
                <a:schemeClr val="tx1">
                  <a:lumMod val="95000"/>
                  <a:lumOff val="5000"/>
                </a:schemeClr>
              </a:solidFill>
            </a:endParaRPr>
          </a:p>
          <a:p>
            <a:pPr>
              <a:lnSpc>
                <a:spcPct val="80000"/>
              </a:lnSpc>
              <a:buFontTx/>
              <a:buNone/>
            </a:pPr>
            <a:r>
              <a:rPr lang="en-US" sz="1200" dirty="0" smtClean="0">
                <a:solidFill>
                  <a:schemeClr val="tx1">
                    <a:lumMod val="95000"/>
                    <a:lumOff val="5000"/>
                  </a:schemeClr>
                </a:solidFill>
              </a:rPr>
              <a:t>Trinity will create and report performance outcomes</a:t>
            </a:r>
            <a:endParaRPr lang="en-US" sz="1200" dirty="0">
              <a:solidFill>
                <a:schemeClr val="tx1">
                  <a:lumMod val="95000"/>
                  <a:lumOff val="5000"/>
                </a:schemeClr>
              </a:solidFill>
            </a:endParaRPr>
          </a:p>
          <a:p>
            <a:pPr>
              <a:lnSpc>
                <a:spcPct val="80000"/>
              </a:lnSpc>
              <a:buFontTx/>
              <a:buNone/>
            </a:pPr>
            <a:r>
              <a:rPr lang="en-US" sz="1200" dirty="0" smtClean="0">
                <a:solidFill>
                  <a:schemeClr val="tx1">
                    <a:lumMod val="95000"/>
                    <a:lumOff val="5000"/>
                  </a:schemeClr>
                </a:solidFill>
              </a:rPr>
              <a:t>normed to nationally recognized benchmarks for quality</a:t>
            </a:r>
          </a:p>
          <a:p>
            <a:pPr>
              <a:lnSpc>
                <a:spcPct val="80000"/>
              </a:lnSpc>
              <a:buFontTx/>
              <a:buNone/>
            </a:pPr>
            <a:r>
              <a:rPr lang="en-US" sz="1200" dirty="0">
                <a:solidFill>
                  <a:schemeClr val="tx1">
                    <a:lumMod val="95000"/>
                    <a:lumOff val="5000"/>
                  </a:schemeClr>
                </a:solidFill>
              </a:rPr>
              <a:t>a</a:t>
            </a:r>
            <a:r>
              <a:rPr lang="en-US" sz="1200" dirty="0" smtClean="0">
                <a:solidFill>
                  <a:schemeClr val="tx1">
                    <a:lumMod val="95000"/>
                    <a:lumOff val="5000"/>
                  </a:schemeClr>
                </a:solidFill>
              </a:rPr>
              <a:t>nd effectiveness in these areas:</a:t>
            </a:r>
          </a:p>
          <a:p>
            <a:pPr>
              <a:lnSpc>
                <a:spcPct val="80000"/>
              </a:lnSpc>
              <a:buFontTx/>
              <a:buNone/>
            </a:pPr>
            <a:endParaRPr lang="en-US" sz="1200" dirty="0">
              <a:solidFill>
                <a:schemeClr val="tx1">
                  <a:lumMod val="95000"/>
                  <a:lumOff val="5000"/>
                </a:schemeClr>
              </a:solidFill>
            </a:endParaRPr>
          </a:p>
          <a:p>
            <a:pPr>
              <a:lnSpc>
                <a:spcPct val="80000"/>
              </a:lnSpc>
            </a:pPr>
            <a:r>
              <a:rPr lang="en-US" sz="1200" dirty="0" smtClean="0">
                <a:solidFill>
                  <a:schemeClr val="tx1">
                    <a:lumMod val="95000"/>
                    <a:lumOff val="5000"/>
                  </a:schemeClr>
                </a:solidFill>
              </a:rPr>
              <a:t>Student learning outcomes and academic success indicators according to learning goals established in general education, major programs, graduate and professional programs</a:t>
            </a:r>
          </a:p>
          <a:p>
            <a:pPr marL="0" indent="0">
              <a:lnSpc>
                <a:spcPct val="80000"/>
              </a:lnSpc>
              <a:buNone/>
            </a:pPr>
            <a:endParaRPr lang="en-US" sz="1200" dirty="0" smtClean="0">
              <a:solidFill>
                <a:schemeClr val="tx1">
                  <a:lumMod val="95000"/>
                  <a:lumOff val="5000"/>
                </a:schemeClr>
              </a:solidFill>
            </a:endParaRPr>
          </a:p>
          <a:p>
            <a:pPr>
              <a:lnSpc>
                <a:spcPct val="80000"/>
              </a:lnSpc>
            </a:pPr>
            <a:r>
              <a:rPr lang="en-US" sz="1200" dirty="0" smtClean="0">
                <a:solidFill>
                  <a:schemeClr val="tx1">
                    <a:lumMod val="95000"/>
                    <a:lumOff val="5000"/>
                  </a:schemeClr>
                </a:solidFill>
              </a:rPr>
              <a:t>Employment and earning indicators of graduates by academic program and degree level</a:t>
            </a:r>
          </a:p>
          <a:p>
            <a:pPr marL="0" indent="0">
              <a:lnSpc>
                <a:spcPct val="80000"/>
              </a:lnSpc>
              <a:buNone/>
            </a:pPr>
            <a:endParaRPr lang="en-US" sz="1200" dirty="0" smtClean="0">
              <a:solidFill>
                <a:schemeClr val="tx1">
                  <a:lumMod val="95000"/>
                  <a:lumOff val="5000"/>
                </a:schemeClr>
              </a:solidFill>
            </a:endParaRPr>
          </a:p>
          <a:p>
            <a:pPr>
              <a:lnSpc>
                <a:spcPct val="80000"/>
              </a:lnSpc>
            </a:pPr>
            <a:r>
              <a:rPr lang="en-US" sz="1200" dirty="0" smtClean="0">
                <a:solidFill>
                  <a:schemeClr val="tx1">
                    <a:lumMod val="95000"/>
                    <a:lumOff val="5000"/>
                  </a:schemeClr>
                </a:solidFill>
              </a:rPr>
              <a:t>Graduate and professional school enrollment and advanced degree attainment for Trinity bachelor’s degree holders</a:t>
            </a:r>
          </a:p>
          <a:p>
            <a:pPr marL="0" indent="0">
              <a:lnSpc>
                <a:spcPct val="80000"/>
              </a:lnSpc>
              <a:buNone/>
            </a:pPr>
            <a:endParaRPr lang="en-US" sz="1200" dirty="0" smtClean="0">
              <a:solidFill>
                <a:schemeClr val="tx1">
                  <a:lumMod val="95000"/>
                  <a:lumOff val="5000"/>
                </a:schemeClr>
              </a:solidFill>
            </a:endParaRPr>
          </a:p>
          <a:p>
            <a:pPr>
              <a:lnSpc>
                <a:spcPct val="80000"/>
              </a:lnSpc>
            </a:pPr>
            <a:r>
              <a:rPr lang="en-US" sz="1200" dirty="0" smtClean="0">
                <a:solidFill>
                  <a:schemeClr val="tx1">
                    <a:lumMod val="95000"/>
                    <a:lumOff val="5000"/>
                  </a:schemeClr>
                </a:solidFill>
              </a:rPr>
              <a:t>Continuing enrollment and degree attainment of each student cohort --- first time full time, transfer, full-time, part-time, undergraduate, graduate --- including aggregate performance across multiple institutions using data available through the National Student Clearinghouse</a:t>
            </a:r>
          </a:p>
          <a:p>
            <a:pPr marL="0" indent="0">
              <a:lnSpc>
                <a:spcPct val="80000"/>
              </a:lnSpc>
              <a:buNone/>
            </a:pPr>
            <a:endParaRPr lang="en-US" sz="1200" dirty="0" smtClean="0">
              <a:solidFill>
                <a:schemeClr val="tx1">
                  <a:lumMod val="95000"/>
                  <a:lumOff val="5000"/>
                </a:schemeClr>
              </a:solidFill>
            </a:endParaRPr>
          </a:p>
          <a:p>
            <a:pPr>
              <a:lnSpc>
                <a:spcPct val="80000"/>
              </a:lnSpc>
            </a:pPr>
            <a:r>
              <a:rPr lang="en-US" sz="1200" dirty="0" smtClean="0">
                <a:solidFill>
                  <a:schemeClr val="tx1">
                    <a:lumMod val="95000"/>
                    <a:lumOff val="5000"/>
                  </a:schemeClr>
                </a:solidFill>
              </a:rPr>
              <a:t>Service to the District of Columbia</a:t>
            </a:r>
          </a:p>
          <a:p>
            <a:pPr marL="0" indent="0">
              <a:lnSpc>
                <a:spcPct val="80000"/>
              </a:lnSpc>
              <a:buNone/>
            </a:pPr>
            <a:endParaRPr lang="en-US" sz="1200" dirty="0" smtClean="0">
              <a:solidFill>
                <a:schemeClr val="tx1">
                  <a:lumMod val="95000"/>
                  <a:lumOff val="5000"/>
                </a:schemeClr>
              </a:solidFill>
            </a:endParaRPr>
          </a:p>
          <a:p>
            <a:pPr>
              <a:lnSpc>
                <a:spcPct val="80000"/>
              </a:lnSpc>
            </a:pPr>
            <a:r>
              <a:rPr lang="en-US" sz="1200" dirty="0" smtClean="0">
                <a:solidFill>
                  <a:schemeClr val="tx1">
                    <a:lumMod val="95000"/>
                    <a:lumOff val="5000"/>
                  </a:schemeClr>
                </a:solidFill>
              </a:rPr>
              <a:t>Student and alumnae service to the city and nation through public interest careers and volunteer leadership activities</a:t>
            </a:r>
          </a:p>
          <a:p>
            <a:pPr marL="0" indent="0">
              <a:lnSpc>
                <a:spcPct val="80000"/>
              </a:lnSpc>
              <a:buNone/>
            </a:pPr>
            <a:endParaRPr lang="en-US" sz="1200" dirty="0" smtClean="0">
              <a:solidFill>
                <a:schemeClr val="tx1">
                  <a:lumMod val="95000"/>
                  <a:lumOff val="5000"/>
                </a:schemeClr>
              </a:solidFill>
            </a:endParaRPr>
          </a:p>
          <a:p>
            <a:pPr>
              <a:lnSpc>
                <a:spcPct val="80000"/>
              </a:lnSpc>
            </a:pPr>
            <a:r>
              <a:rPr lang="en-US" sz="1200" dirty="0" smtClean="0">
                <a:solidFill>
                  <a:schemeClr val="tx1">
                    <a:lumMod val="95000"/>
                    <a:lumOff val="5000"/>
                  </a:schemeClr>
                </a:solidFill>
              </a:rPr>
              <a:t>Lifelong satisfaction measured through surveys and alumnae/i engagement</a:t>
            </a:r>
          </a:p>
          <a:p>
            <a:pPr marL="0" indent="0">
              <a:lnSpc>
                <a:spcPct val="80000"/>
              </a:lnSpc>
              <a:buNone/>
            </a:pPr>
            <a:endParaRPr lang="en-US" sz="1200" dirty="0" smtClean="0">
              <a:solidFill>
                <a:schemeClr val="tx1">
                  <a:lumMod val="95000"/>
                  <a:lumOff val="5000"/>
                </a:schemeClr>
              </a:solidFill>
            </a:endParaRPr>
          </a:p>
          <a:p>
            <a:pPr>
              <a:lnSpc>
                <a:spcPct val="80000"/>
              </a:lnSpc>
            </a:pPr>
            <a:endParaRPr lang="en-US" sz="1200" dirty="0" smtClean="0">
              <a:solidFill>
                <a:schemeClr val="tx1">
                  <a:lumMod val="95000"/>
                  <a:lumOff val="5000"/>
                </a:schemeClr>
              </a:solidFill>
            </a:endParaRPr>
          </a:p>
        </p:txBody>
      </p:sp>
      <p:sp>
        <p:nvSpPr>
          <p:cNvPr id="3" name="Slide Number Placeholder 2"/>
          <p:cNvSpPr>
            <a:spLocks noGrp="1"/>
          </p:cNvSpPr>
          <p:nvPr>
            <p:ph type="sldNum" sz="quarter" idx="12"/>
          </p:nvPr>
        </p:nvSpPr>
        <p:spPr/>
        <p:txBody>
          <a:bodyPr/>
          <a:lstStyle/>
          <a:p>
            <a:fld id="{D6221F0F-E1DB-4A2C-9BB5-3A4B5E2A9031}" type="slidenum">
              <a:rPr lang="en-US" smtClean="0">
                <a:solidFill>
                  <a:srgbClr val="000000"/>
                </a:solidFill>
              </a:rPr>
              <a:pPr/>
              <a:t>31</a:t>
            </a:fld>
            <a:endParaRPr lang="en-US">
              <a:solidFill>
                <a:srgbClr val="000000"/>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457200" y="274638"/>
            <a:ext cx="8229600" cy="563562"/>
          </a:xfrm>
          <a:ln>
            <a:solidFill>
              <a:schemeClr val="tx1"/>
            </a:solidFill>
            <a:miter lim="800000"/>
            <a:headEnd/>
            <a:tailEnd/>
          </a:ln>
        </p:spPr>
        <p:txBody>
          <a:bodyPr/>
          <a:lstStyle/>
          <a:p>
            <a:r>
              <a:rPr lang="en-US" sz="2400"/>
              <a:t>Strategic Goal 10: Facilities and Campaign Planning</a:t>
            </a:r>
          </a:p>
        </p:txBody>
      </p:sp>
      <p:sp>
        <p:nvSpPr>
          <p:cNvPr id="39939" name="Rectangle 3"/>
          <p:cNvSpPr>
            <a:spLocks noGrp="1" noChangeArrowheads="1"/>
          </p:cNvSpPr>
          <p:nvPr>
            <p:ph type="body" sz="half" idx="1"/>
          </p:nvPr>
        </p:nvSpPr>
        <p:spPr>
          <a:xfrm>
            <a:off x="457200" y="990600"/>
            <a:ext cx="4038600" cy="5638800"/>
          </a:xfrm>
          <a:ln>
            <a:solidFill>
              <a:schemeClr val="tx1"/>
            </a:solidFill>
            <a:miter lim="800000"/>
            <a:headEnd/>
            <a:tailEnd/>
          </a:ln>
        </p:spPr>
        <p:txBody>
          <a:bodyPr/>
          <a:lstStyle/>
          <a:p>
            <a:pPr>
              <a:lnSpc>
                <a:spcPct val="80000"/>
              </a:lnSpc>
              <a:buFontTx/>
              <a:buNone/>
            </a:pPr>
            <a:r>
              <a:rPr lang="en-US" sz="1600" b="1" u="sng" dirty="0" smtClean="0"/>
              <a:t>Original Goal 2010:</a:t>
            </a:r>
            <a:endParaRPr lang="en-US" sz="1600" dirty="0"/>
          </a:p>
          <a:p>
            <a:pPr>
              <a:lnSpc>
                <a:spcPct val="80000"/>
              </a:lnSpc>
              <a:buFontTx/>
              <a:buNone/>
            </a:pPr>
            <a:endParaRPr lang="en-US" sz="1600" dirty="0"/>
          </a:p>
          <a:p>
            <a:pPr>
              <a:lnSpc>
                <a:spcPct val="80000"/>
              </a:lnSpc>
            </a:pPr>
            <a:r>
              <a:rPr lang="en-US" sz="1600" dirty="0"/>
              <a:t>Construction of the University Academic Center will be underway and nearing completion. Construction of new/renovated residential facilities will be underway;</a:t>
            </a:r>
          </a:p>
          <a:p>
            <a:pPr>
              <a:lnSpc>
                <a:spcPct val="80000"/>
              </a:lnSpc>
              <a:buFontTx/>
              <a:buNone/>
            </a:pPr>
            <a:endParaRPr lang="en-US" sz="1600" dirty="0"/>
          </a:p>
          <a:p>
            <a:pPr>
              <a:lnSpc>
                <a:spcPct val="80000"/>
              </a:lnSpc>
            </a:pPr>
            <a:r>
              <a:rPr lang="en-US" sz="1600" dirty="0"/>
              <a:t>Facilities upgrades for fire and life safety purposes will be continuous;</a:t>
            </a:r>
          </a:p>
          <a:p>
            <a:pPr>
              <a:lnSpc>
                <a:spcPct val="80000"/>
              </a:lnSpc>
              <a:buFontTx/>
              <a:buNone/>
            </a:pPr>
            <a:endParaRPr lang="en-US" sz="1600" dirty="0"/>
          </a:p>
          <a:p>
            <a:pPr>
              <a:lnSpc>
                <a:spcPct val="80000"/>
              </a:lnSpc>
            </a:pPr>
            <a:r>
              <a:rPr lang="en-US" sz="1600" dirty="0"/>
              <a:t>Improvements in Main Hall infrastructure will be continuous;</a:t>
            </a:r>
          </a:p>
          <a:p>
            <a:pPr>
              <a:lnSpc>
                <a:spcPct val="80000"/>
              </a:lnSpc>
              <a:buFontTx/>
              <a:buNone/>
            </a:pPr>
            <a:endParaRPr lang="en-US" sz="1600" dirty="0"/>
          </a:p>
          <a:p>
            <a:pPr>
              <a:lnSpc>
                <a:spcPct val="80000"/>
              </a:lnSpc>
            </a:pPr>
            <a:r>
              <a:rPr lang="en-US" sz="1600" dirty="0"/>
              <a:t>Completion of the Alumnae Hall Campus Center Project will be on the drawing board.</a:t>
            </a:r>
          </a:p>
          <a:p>
            <a:pPr>
              <a:lnSpc>
                <a:spcPct val="80000"/>
              </a:lnSpc>
              <a:buFontTx/>
              <a:buNone/>
            </a:pPr>
            <a:endParaRPr lang="en-US" sz="1600" dirty="0"/>
          </a:p>
          <a:p>
            <a:pPr>
              <a:lnSpc>
                <a:spcPct val="80000"/>
              </a:lnSpc>
            </a:pPr>
            <a:r>
              <a:rPr lang="en-US" sz="1600" dirty="0"/>
              <a:t>In order to achieve the University Academic Center and other facilities goals, Trinity will plan a major capital campaign to raise no less than $50 million in support of facilities projects during the period 2007 – 2012. </a:t>
            </a:r>
          </a:p>
        </p:txBody>
      </p:sp>
      <p:sp>
        <p:nvSpPr>
          <p:cNvPr id="39940" name="Rectangle 4"/>
          <p:cNvSpPr>
            <a:spLocks noGrp="1" noChangeArrowheads="1"/>
          </p:cNvSpPr>
          <p:nvPr>
            <p:ph type="body" sz="half" idx="2"/>
          </p:nvPr>
        </p:nvSpPr>
        <p:spPr>
          <a:xfrm>
            <a:off x="4648200" y="990600"/>
            <a:ext cx="4038600" cy="5638800"/>
          </a:xfrm>
          <a:ln>
            <a:solidFill>
              <a:schemeClr val="tx1"/>
            </a:solidFill>
            <a:miter lim="800000"/>
            <a:headEnd/>
            <a:tailEnd/>
          </a:ln>
        </p:spPr>
        <p:txBody>
          <a:bodyPr/>
          <a:lstStyle/>
          <a:p>
            <a:pPr>
              <a:lnSpc>
                <a:spcPct val="80000"/>
              </a:lnSpc>
              <a:buFontTx/>
              <a:buNone/>
            </a:pPr>
            <a:r>
              <a:rPr lang="en-US" sz="1600" b="1" i="1" u="sng" dirty="0" smtClean="0">
                <a:solidFill>
                  <a:schemeClr val="accent2">
                    <a:lumMod val="60000"/>
                    <a:lumOff val="40000"/>
                  </a:schemeClr>
                </a:solidFill>
              </a:rPr>
              <a:t>New Goal 2020:</a:t>
            </a:r>
            <a:endParaRPr lang="en-US" sz="1600" b="1" i="1" u="sng" dirty="0">
              <a:solidFill>
                <a:schemeClr val="accent2">
                  <a:lumMod val="60000"/>
                  <a:lumOff val="40000"/>
                </a:schemeClr>
              </a:solidFill>
            </a:endParaRPr>
          </a:p>
          <a:p>
            <a:pPr>
              <a:lnSpc>
                <a:spcPct val="80000"/>
              </a:lnSpc>
              <a:buFont typeface="Wingdings" pitchFamily="2" charset="2"/>
              <a:buNone/>
            </a:pPr>
            <a:endParaRPr lang="en-US" sz="1600" dirty="0"/>
          </a:p>
        </p:txBody>
      </p:sp>
      <p:sp>
        <p:nvSpPr>
          <p:cNvPr id="5" name="Rectangle 4"/>
          <p:cNvSpPr/>
          <p:nvPr/>
        </p:nvSpPr>
        <p:spPr>
          <a:xfrm>
            <a:off x="4724400" y="1703376"/>
            <a:ext cx="3962400" cy="4324261"/>
          </a:xfrm>
          <a:prstGeom prst="rect">
            <a:avLst/>
          </a:prstGeom>
        </p:spPr>
        <p:txBody>
          <a:bodyPr wrap="square">
            <a:spAutoFit/>
          </a:bodyPr>
          <a:lstStyle/>
          <a:p>
            <a:r>
              <a:rPr lang="en-US" sz="1100" dirty="0"/>
              <a:t>By the Year 2020 Trinity will realize these facilities goals:</a:t>
            </a:r>
          </a:p>
          <a:p>
            <a:endParaRPr lang="en-US" sz="1100" dirty="0"/>
          </a:p>
          <a:p>
            <a:endParaRPr lang="en-US" sz="1100" dirty="0"/>
          </a:p>
          <a:p>
            <a:r>
              <a:rPr lang="en-US" sz="1100" dirty="0"/>
              <a:t>o	Trinity Academic Center Construction completed and building open</a:t>
            </a:r>
          </a:p>
          <a:p>
            <a:endParaRPr lang="en-US" sz="1100" dirty="0"/>
          </a:p>
          <a:p>
            <a:r>
              <a:rPr lang="en-US" sz="1100" dirty="0"/>
              <a:t>o	Library re-development plan in place</a:t>
            </a:r>
          </a:p>
          <a:p>
            <a:endParaRPr lang="en-US" sz="1100" dirty="0"/>
          </a:p>
          <a:p>
            <a:r>
              <a:rPr lang="en-US" sz="1100" dirty="0"/>
              <a:t>o	Construction of new/renovated residential facilities will be underway;</a:t>
            </a:r>
          </a:p>
          <a:p>
            <a:endParaRPr lang="en-US" sz="1100" dirty="0"/>
          </a:p>
          <a:p>
            <a:r>
              <a:rPr lang="en-US" sz="1100" dirty="0"/>
              <a:t>o	Facilities upgrades for fire and life safety purposes will be continuous;</a:t>
            </a:r>
          </a:p>
          <a:p>
            <a:endParaRPr lang="en-US" sz="1100" dirty="0"/>
          </a:p>
          <a:p>
            <a:r>
              <a:rPr lang="en-US" sz="1100" dirty="0"/>
              <a:t>o	Improvements in Main Hall infrastructure will be continuous;</a:t>
            </a:r>
          </a:p>
          <a:p>
            <a:endParaRPr lang="en-US" sz="1100" dirty="0"/>
          </a:p>
          <a:p>
            <a:r>
              <a:rPr lang="en-US" sz="1100" dirty="0"/>
              <a:t>o	Completion of the Alumnae Hall Campus Center Project will be on the drawing board.</a:t>
            </a:r>
          </a:p>
          <a:p>
            <a:endParaRPr lang="en-US" sz="1100" dirty="0"/>
          </a:p>
          <a:p>
            <a:endParaRPr lang="en-US" sz="1100" dirty="0"/>
          </a:p>
          <a:p>
            <a:r>
              <a:rPr lang="en-US" sz="1100" dirty="0"/>
              <a:t>In order to re-develop the library and continue other facilities improvements, Trinity will plan a major capital campaign to raise no less than $50 million in support of facilities projects during the period 2020-2025</a:t>
            </a:r>
          </a:p>
        </p:txBody>
      </p:sp>
      <p:sp>
        <p:nvSpPr>
          <p:cNvPr id="6" name="Slide Number Placeholder 5"/>
          <p:cNvSpPr>
            <a:spLocks noGrp="1"/>
          </p:cNvSpPr>
          <p:nvPr>
            <p:ph type="sldNum" sz="quarter" idx="12"/>
          </p:nvPr>
        </p:nvSpPr>
        <p:spPr/>
        <p:txBody>
          <a:bodyPr/>
          <a:lstStyle/>
          <a:p>
            <a:fld id="{D6221F0F-E1DB-4A2C-9BB5-3A4B5E2A9031}" type="slidenum">
              <a:rPr lang="en-US" smtClean="0">
                <a:solidFill>
                  <a:srgbClr val="000000"/>
                </a:solidFill>
              </a:rPr>
              <a:pPr/>
              <a:t>32</a:t>
            </a:fld>
            <a:endParaRPr lang="en-US">
              <a:solidFill>
                <a:srgbClr val="00000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Oval 2"/>
          <p:cNvSpPr>
            <a:spLocks noChangeArrowheads="1"/>
          </p:cNvSpPr>
          <p:nvPr/>
        </p:nvSpPr>
        <p:spPr bwMode="auto">
          <a:xfrm>
            <a:off x="609600" y="3276600"/>
            <a:ext cx="3238500" cy="3124200"/>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3" tIns="45717" rIns="91433" bIns="45717" anchor="ctr"/>
          <a:lstStyle/>
          <a:p>
            <a:pPr algn="ctr"/>
            <a:endParaRPr lang="en-US" sz="2400">
              <a:solidFill>
                <a:srgbClr val="000000"/>
              </a:solidFill>
              <a:latin typeface="Times New Roman" pitchFamily="18" charset="0"/>
            </a:endParaRPr>
          </a:p>
        </p:txBody>
      </p:sp>
      <p:sp>
        <p:nvSpPr>
          <p:cNvPr id="9219" name="Text Box 3"/>
          <p:cNvSpPr txBox="1">
            <a:spLocks noChangeArrowheads="1"/>
          </p:cNvSpPr>
          <p:nvPr/>
        </p:nvSpPr>
        <p:spPr bwMode="auto">
          <a:xfrm>
            <a:off x="3124200" y="3200400"/>
            <a:ext cx="304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3" tIns="45717" rIns="91433" bIns="45717">
            <a:spAutoFit/>
          </a:bodyPr>
          <a:lstStyle/>
          <a:p>
            <a:pPr>
              <a:spcBef>
                <a:spcPct val="50000"/>
              </a:spcBef>
            </a:pPr>
            <a:endParaRPr lang="en-US" sz="2400">
              <a:solidFill>
                <a:srgbClr val="000000"/>
              </a:solidFill>
              <a:latin typeface="Times New Roman" pitchFamily="18" charset="0"/>
            </a:endParaRPr>
          </a:p>
        </p:txBody>
      </p:sp>
      <p:sp>
        <p:nvSpPr>
          <p:cNvPr id="9220" name="Oval 4"/>
          <p:cNvSpPr>
            <a:spLocks noChangeArrowheads="1"/>
          </p:cNvSpPr>
          <p:nvPr/>
        </p:nvSpPr>
        <p:spPr bwMode="auto">
          <a:xfrm>
            <a:off x="1142999" y="762000"/>
            <a:ext cx="3105395" cy="3047999"/>
          </a:xfrm>
          <a:prstGeom prst="ellipse">
            <a:avLst/>
          </a:prstGeom>
          <a:solidFill>
            <a:schemeClr val="accent1">
              <a:alpha val="50000"/>
            </a:scheme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3" tIns="45717" rIns="91433" bIns="45717" anchor="ctr"/>
          <a:lstStyle/>
          <a:p>
            <a:pPr algn="ctr"/>
            <a:endParaRPr lang="en-US" sz="2400">
              <a:solidFill>
                <a:srgbClr val="000000"/>
              </a:solidFill>
              <a:latin typeface="Times New Roman" pitchFamily="18" charset="0"/>
            </a:endParaRPr>
          </a:p>
        </p:txBody>
      </p:sp>
      <p:sp>
        <p:nvSpPr>
          <p:cNvPr id="9221" name="Text Box 5"/>
          <p:cNvSpPr txBox="1">
            <a:spLocks noChangeArrowheads="1"/>
          </p:cNvSpPr>
          <p:nvPr/>
        </p:nvSpPr>
        <p:spPr bwMode="auto">
          <a:xfrm>
            <a:off x="765154" y="4497175"/>
            <a:ext cx="2287792" cy="64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3" tIns="45717" rIns="91433" bIns="45717">
            <a:spAutoFit/>
          </a:bodyPr>
          <a:lstStyle/>
          <a:p>
            <a:r>
              <a:rPr lang="en-US" b="1" dirty="0">
                <a:solidFill>
                  <a:srgbClr val="000000"/>
                </a:solidFill>
              </a:rPr>
              <a:t>COLLEGE OF</a:t>
            </a:r>
          </a:p>
          <a:p>
            <a:r>
              <a:rPr lang="en-US" b="1" dirty="0">
                <a:solidFill>
                  <a:srgbClr val="000000"/>
                </a:solidFill>
              </a:rPr>
              <a:t>ARTS &amp; SCIENCES</a:t>
            </a:r>
          </a:p>
        </p:txBody>
      </p:sp>
      <p:sp>
        <p:nvSpPr>
          <p:cNvPr id="9222" name="Text Box 6"/>
          <p:cNvSpPr txBox="1">
            <a:spLocks noChangeArrowheads="1"/>
          </p:cNvSpPr>
          <p:nvPr/>
        </p:nvSpPr>
        <p:spPr bwMode="auto">
          <a:xfrm>
            <a:off x="1635419" y="1670443"/>
            <a:ext cx="2328863" cy="9541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3" tIns="45717" rIns="91433" bIns="45717">
            <a:spAutoFit/>
          </a:bodyPr>
          <a:lstStyle/>
          <a:p>
            <a:r>
              <a:rPr lang="en-US" b="1" dirty="0">
                <a:solidFill>
                  <a:srgbClr val="000000"/>
                </a:solidFill>
              </a:rPr>
              <a:t>SCHOOL OF</a:t>
            </a:r>
          </a:p>
          <a:p>
            <a:r>
              <a:rPr lang="en-US" b="1" dirty="0">
                <a:solidFill>
                  <a:srgbClr val="000000"/>
                </a:solidFill>
              </a:rPr>
              <a:t>EDUCATION</a:t>
            </a:r>
          </a:p>
          <a:p>
            <a:endParaRPr lang="en-US" sz="1000" b="1" dirty="0">
              <a:solidFill>
                <a:srgbClr val="000000"/>
              </a:solidFill>
            </a:endParaRPr>
          </a:p>
          <a:p>
            <a:endParaRPr lang="en-US" sz="1000" b="1" u="sng" dirty="0">
              <a:solidFill>
                <a:srgbClr val="000000"/>
              </a:solidFill>
            </a:endParaRPr>
          </a:p>
        </p:txBody>
      </p:sp>
      <p:sp>
        <p:nvSpPr>
          <p:cNvPr id="9223" name="Oval 7"/>
          <p:cNvSpPr>
            <a:spLocks noChangeArrowheads="1"/>
          </p:cNvSpPr>
          <p:nvPr/>
        </p:nvSpPr>
        <p:spPr bwMode="auto">
          <a:xfrm>
            <a:off x="5208059" y="2214033"/>
            <a:ext cx="3097741" cy="2929467"/>
          </a:xfrm>
          <a:prstGeom prst="ellipse">
            <a:avLst/>
          </a:prstGeom>
          <a:solidFill>
            <a:srgbClr val="FFCCFF">
              <a:alpha val="50000"/>
            </a:srgb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3" tIns="45717" rIns="91433" bIns="45717" anchor="ctr"/>
          <a:lstStyle/>
          <a:p>
            <a:pPr algn="ctr"/>
            <a:endParaRPr lang="en-US" sz="2400">
              <a:solidFill>
                <a:srgbClr val="000000"/>
              </a:solidFill>
              <a:latin typeface="Times New Roman" pitchFamily="18" charset="0"/>
            </a:endParaRPr>
          </a:p>
        </p:txBody>
      </p:sp>
      <p:sp>
        <p:nvSpPr>
          <p:cNvPr id="9224" name="Text Box 8"/>
          <p:cNvSpPr txBox="1">
            <a:spLocks noChangeArrowheads="1"/>
          </p:cNvSpPr>
          <p:nvPr/>
        </p:nvSpPr>
        <p:spPr bwMode="auto">
          <a:xfrm>
            <a:off x="6158089" y="3422167"/>
            <a:ext cx="2362200" cy="1261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3" tIns="45717" rIns="91433" bIns="45717">
            <a:spAutoFit/>
          </a:bodyPr>
          <a:lstStyle/>
          <a:p>
            <a:r>
              <a:rPr lang="en-US" b="1" dirty="0">
                <a:solidFill>
                  <a:srgbClr val="000000"/>
                </a:solidFill>
              </a:rPr>
              <a:t>SCHOOL OF </a:t>
            </a:r>
          </a:p>
          <a:p>
            <a:r>
              <a:rPr lang="en-US" b="1" dirty="0">
                <a:solidFill>
                  <a:srgbClr val="000000"/>
                </a:solidFill>
              </a:rPr>
              <a:t>PROFESSIONAL</a:t>
            </a:r>
          </a:p>
          <a:p>
            <a:r>
              <a:rPr lang="en-US" b="1" dirty="0">
                <a:solidFill>
                  <a:srgbClr val="000000"/>
                </a:solidFill>
              </a:rPr>
              <a:t>STUDIES</a:t>
            </a:r>
            <a:r>
              <a:rPr lang="en-US" sz="2000" b="1" dirty="0">
                <a:solidFill>
                  <a:srgbClr val="000000"/>
                </a:solidFill>
              </a:rPr>
              <a:t> </a:t>
            </a:r>
          </a:p>
          <a:p>
            <a:endParaRPr lang="en-US" sz="1000" dirty="0">
              <a:solidFill>
                <a:srgbClr val="000000"/>
              </a:solidFill>
            </a:endParaRPr>
          </a:p>
          <a:p>
            <a:pPr algn="r"/>
            <a:endParaRPr lang="en-US" sz="1000" u="sng" dirty="0">
              <a:solidFill>
                <a:srgbClr val="000000"/>
              </a:solidFill>
            </a:endParaRPr>
          </a:p>
        </p:txBody>
      </p:sp>
      <p:sp>
        <p:nvSpPr>
          <p:cNvPr id="9225" name="Text Box 9"/>
          <p:cNvSpPr txBox="1">
            <a:spLocks noChangeArrowheads="1"/>
          </p:cNvSpPr>
          <p:nvPr/>
        </p:nvSpPr>
        <p:spPr bwMode="auto">
          <a:xfrm>
            <a:off x="7527925" y="232727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3" tIns="45717" rIns="91433" bIns="45717">
            <a:spAutoFit/>
          </a:bodyPr>
          <a:lstStyle/>
          <a:p>
            <a:endParaRPr lang="en-US" sz="2400">
              <a:solidFill>
                <a:srgbClr val="000000"/>
              </a:solidFill>
              <a:latin typeface="Times New Roman" pitchFamily="18" charset="0"/>
            </a:endParaRPr>
          </a:p>
        </p:txBody>
      </p:sp>
      <p:sp>
        <p:nvSpPr>
          <p:cNvPr id="9226" name="AutoShape 10"/>
          <p:cNvSpPr>
            <a:spLocks noChangeArrowheads="1"/>
          </p:cNvSpPr>
          <p:nvPr/>
        </p:nvSpPr>
        <p:spPr bwMode="auto">
          <a:xfrm rot="6123003">
            <a:off x="-202265" y="2841822"/>
            <a:ext cx="2133600" cy="533400"/>
          </a:xfrm>
          <a:prstGeom prst="curvedUpArrow">
            <a:avLst>
              <a:gd name="adj1" fmla="val 22315"/>
              <a:gd name="adj2" fmla="val 102315"/>
              <a:gd name="adj3" fmla="val 33333"/>
            </a:avLst>
          </a:prstGeom>
          <a:solidFill>
            <a:schemeClr val="accent2"/>
          </a:solidFill>
          <a:ln w="9525">
            <a:solidFill>
              <a:srgbClr val="FF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9227" name="AutoShape 11"/>
          <p:cNvSpPr>
            <a:spLocks noChangeArrowheads="1"/>
          </p:cNvSpPr>
          <p:nvPr/>
        </p:nvSpPr>
        <p:spPr bwMode="auto">
          <a:xfrm rot="20011546">
            <a:off x="4981134" y="5183611"/>
            <a:ext cx="2438400" cy="838200"/>
          </a:xfrm>
          <a:prstGeom prst="curvedUpArrow">
            <a:avLst>
              <a:gd name="adj1" fmla="val 16229"/>
              <a:gd name="adj2" fmla="val 74411"/>
              <a:gd name="adj3" fmla="val 33333"/>
            </a:avLst>
          </a:prstGeom>
          <a:solidFill>
            <a:schemeClr val="accent2"/>
          </a:solidFill>
          <a:ln w="9525">
            <a:solidFill>
              <a:srgbClr val="FF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9228" name="AutoShape 12"/>
          <p:cNvSpPr>
            <a:spLocks noChangeArrowheads="1"/>
          </p:cNvSpPr>
          <p:nvPr/>
        </p:nvSpPr>
        <p:spPr bwMode="auto">
          <a:xfrm rot="12866571">
            <a:off x="5379995" y="1254492"/>
            <a:ext cx="2438400" cy="509588"/>
          </a:xfrm>
          <a:prstGeom prst="curvedUpArrow">
            <a:avLst>
              <a:gd name="adj1" fmla="val 26694"/>
              <a:gd name="adj2" fmla="val 122395"/>
              <a:gd name="adj3" fmla="val 33333"/>
            </a:avLst>
          </a:prstGeom>
          <a:solidFill>
            <a:schemeClr val="accent2"/>
          </a:solidFill>
          <a:ln w="9525">
            <a:solidFill>
              <a:srgbClr val="FF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9229" name="Oval 13"/>
          <p:cNvSpPr>
            <a:spLocks noChangeArrowheads="1"/>
          </p:cNvSpPr>
          <p:nvPr/>
        </p:nvSpPr>
        <p:spPr bwMode="auto">
          <a:xfrm>
            <a:off x="3124199" y="3108521"/>
            <a:ext cx="2633719" cy="2606479"/>
          </a:xfrm>
          <a:prstGeom prst="ellipse">
            <a:avLst/>
          </a:prstGeom>
          <a:solidFill>
            <a:srgbClr val="99FF66">
              <a:alpha val="50000"/>
            </a:srgb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3" tIns="45717" rIns="91433" bIns="45717" anchor="ctr"/>
          <a:lstStyle/>
          <a:p>
            <a:pPr algn="ctr"/>
            <a:endParaRPr lang="en-US" sz="2400">
              <a:solidFill>
                <a:srgbClr val="000000"/>
              </a:solidFill>
              <a:latin typeface="Times New Roman" pitchFamily="18" charset="0"/>
            </a:endParaRPr>
          </a:p>
        </p:txBody>
      </p:sp>
      <p:sp>
        <p:nvSpPr>
          <p:cNvPr id="9230" name="Text Box 14"/>
          <p:cNvSpPr txBox="1">
            <a:spLocks noChangeArrowheads="1"/>
          </p:cNvSpPr>
          <p:nvPr/>
        </p:nvSpPr>
        <p:spPr bwMode="auto">
          <a:xfrm>
            <a:off x="3817773" y="4083883"/>
            <a:ext cx="1905000" cy="1200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3" tIns="45717" rIns="91433" bIns="45717">
            <a:spAutoFit/>
          </a:bodyPr>
          <a:lstStyle/>
          <a:p>
            <a:pPr>
              <a:spcBef>
                <a:spcPct val="50000"/>
              </a:spcBef>
            </a:pPr>
            <a:r>
              <a:rPr lang="en-US" b="1" dirty="0">
                <a:solidFill>
                  <a:srgbClr val="000000"/>
                </a:solidFill>
              </a:rPr>
              <a:t>SCHOOL OF NURSING AND HEALTH PROFESSIONS</a:t>
            </a:r>
            <a:endParaRPr lang="en-US" sz="1000" b="1" dirty="0">
              <a:solidFill>
                <a:srgbClr val="000000"/>
              </a:solidFill>
            </a:endParaRPr>
          </a:p>
        </p:txBody>
      </p:sp>
      <p:sp>
        <p:nvSpPr>
          <p:cNvPr id="9231" name="AutoShape 15"/>
          <p:cNvSpPr>
            <a:spLocks noChangeArrowheads="1"/>
          </p:cNvSpPr>
          <p:nvPr/>
        </p:nvSpPr>
        <p:spPr bwMode="auto">
          <a:xfrm rot="20389970">
            <a:off x="2675782" y="5944835"/>
            <a:ext cx="1905000" cy="533400"/>
          </a:xfrm>
          <a:prstGeom prst="curvedUpArrow">
            <a:avLst>
              <a:gd name="adj1" fmla="val 19924"/>
              <a:gd name="adj2" fmla="val 91353"/>
              <a:gd name="adj3" fmla="val 33333"/>
            </a:avLst>
          </a:prstGeom>
          <a:solidFill>
            <a:schemeClr val="accent2"/>
          </a:solidFill>
          <a:ln w="9525">
            <a:solidFill>
              <a:srgbClr val="FF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9232" name="Text Box 16"/>
          <p:cNvSpPr txBox="1">
            <a:spLocks noChangeArrowheads="1"/>
          </p:cNvSpPr>
          <p:nvPr/>
        </p:nvSpPr>
        <p:spPr bwMode="auto">
          <a:xfrm>
            <a:off x="42333" y="218374"/>
            <a:ext cx="91440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3" tIns="45717" rIns="91433" bIns="45717">
            <a:spAutoFit/>
          </a:bodyPr>
          <a:lstStyle/>
          <a:p>
            <a:pPr>
              <a:spcBef>
                <a:spcPct val="50000"/>
              </a:spcBef>
            </a:pPr>
            <a:r>
              <a:rPr lang="en-US" sz="1200" b="1" dirty="0">
                <a:solidFill>
                  <a:srgbClr val="000000"/>
                </a:solidFill>
              </a:rPr>
              <a:t>TRINITY STRATEGIC PARADIGM 2016</a:t>
            </a:r>
          </a:p>
        </p:txBody>
      </p:sp>
      <p:sp>
        <p:nvSpPr>
          <p:cNvPr id="2" name="Slide Number Placeholder 1"/>
          <p:cNvSpPr>
            <a:spLocks noGrp="1"/>
          </p:cNvSpPr>
          <p:nvPr>
            <p:ph type="sldNum" sz="quarter" idx="12"/>
          </p:nvPr>
        </p:nvSpPr>
        <p:spPr/>
        <p:txBody>
          <a:bodyPr/>
          <a:lstStyle/>
          <a:p>
            <a:pPr>
              <a:defRPr/>
            </a:pPr>
            <a:fld id="{3CA321A5-D7C5-4E13-A36F-207A9E1CFCBC}" type="slidenum">
              <a:rPr lang="en-US" smtClean="0">
                <a:solidFill>
                  <a:srgbClr val="000000"/>
                </a:solidFill>
              </a:rPr>
              <a:pPr>
                <a:defRPr/>
              </a:pPr>
              <a:t>4</a:t>
            </a:fld>
            <a:endParaRPr lang="en-US">
              <a:solidFill>
                <a:srgbClr val="000000"/>
              </a:solidFill>
            </a:endParaRPr>
          </a:p>
        </p:txBody>
      </p:sp>
      <p:sp>
        <p:nvSpPr>
          <p:cNvPr id="3" name="Oval 2"/>
          <p:cNvSpPr/>
          <p:nvPr/>
        </p:nvSpPr>
        <p:spPr>
          <a:xfrm>
            <a:off x="3962400" y="762001"/>
            <a:ext cx="2601679" cy="2770986"/>
          </a:xfrm>
          <a:prstGeom prst="ellipse">
            <a:avLst/>
          </a:prstGeom>
          <a:solidFill>
            <a:srgbClr val="FF0000">
              <a:alpha val="43922"/>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00000">
                    <a:lumMod val="85000"/>
                    <a:lumOff val="15000"/>
                  </a:srgbClr>
                </a:solidFill>
              </a:rPr>
              <a:t>School of Business and Graduate Programs</a:t>
            </a:r>
          </a:p>
        </p:txBody>
      </p:sp>
      <p:sp>
        <p:nvSpPr>
          <p:cNvPr id="19" name="AutoShape 12"/>
          <p:cNvSpPr>
            <a:spLocks noChangeArrowheads="1"/>
          </p:cNvSpPr>
          <p:nvPr/>
        </p:nvSpPr>
        <p:spPr bwMode="auto">
          <a:xfrm rot="11325928">
            <a:off x="2683699" y="507208"/>
            <a:ext cx="2438400" cy="509588"/>
          </a:xfrm>
          <a:prstGeom prst="curvedUpArrow">
            <a:avLst>
              <a:gd name="adj1" fmla="val 26694"/>
              <a:gd name="adj2" fmla="val 122395"/>
              <a:gd name="adj3" fmla="val 33333"/>
            </a:avLst>
          </a:prstGeom>
          <a:solidFill>
            <a:schemeClr val="accent2"/>
          </a:solidFill>
          <a:ln w="9525">
            <a:solidFill>
              <a:srgbClr val="FF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Tree>
    <p:extLst>
      <p:ext uri="{BB962C8B-B14F-4D97-AF65-F5344CB8AC3E}">
        <p14:creationId xmlns:p14="http://schemas.microsoft.com/office/powerpoint/2010/main" val="3691566743"/>
      </p:ext>
    </p:extLst>
  </p:cSld>
  <p:clrMapOvr>
    <a:masterClrMapping/>
  </p:clrMapOvr>
  <p:transition spd="med">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3" name="Rectangle 5"/>
          <p:cNvSpPr>
            <a:spLocks noGrp="1" noChangeArrowheads="1"/>
          </p:cNvSpPr>
          <p:nvPr>
            <p:ph type="title"/>
          </p:nvPr>
        </p:nvSpPr>
        <p:spPr>
          <a:xfrm>
            <a:off x="0" y="0"/>
            <a:ext cx="9144000" cy="685800"/>
          </a:xfrm>
          <a:solidFill>
            <a:srgbClr val="7030A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r>
              <a:rPr lang="en-US" sz="4000">
                <a:ln w="18415" cmpd="sng">
                  <a:solidFill>
                    <a:srgbClr val="FFFFFF"/>
                  </a:solidFill>
                  <a:prstDash val="solid"/>
                </a:ln>
                <a:solidFill>
                  <a:srgbClr val="FFFF00"/>
                </a:solidFill>
                <a:effectLst>
                  <a:outerShdw blurRad="63500" dir="3600000" algn="tl" rotWithShape="0">
                    <a:srgbClr val="000000">
                      <a:alpha val="70000"/>
                    </a:srgbClr>
                  </a:outerShdw>
                </a:effectLst>
              </a:rPr>
              <a:t>Trinity’s Strategic Vision </a:t>
            </a:r>
          </a:p>
        </p:txBody>
      </p:sp>
      <p:sp>
        <p:nvSpPr>
          <p:cNvPr id="68614" name="Rectangle 6"/>
          <p:cNvSpPr>
            <a:spLocks noGrp="1" noChangeArrowheads="1"/>
          </p:cNvSpPr>
          <p:nvPr>
            <p:ph type="body" idx="1"/>
          </p:nvPr>
        </p:nvSpPr>
        <p:spPr>
          <a:xfrm>
            <a:off x="152400" y="838200"/>
            <a:ext cx="8763000" cy="5791200"/>
          </a:xfrm>
        </p:spPr>
        <p:txBody>
          <a:bodyPr/>
          <a:lstStyle/>
          <a:p>
            <a:pPr>
              <a:lnSpc>
                <a:spcPct val="80000"/>
              </a:lnSpc>
              <a:buFontTx/>
              <a:buNone/>
            </a:pPr>
            <a:r>
              <a:rPr lang="en-US" sz="1200" dirty="0"/>
              <a:t>Proceeding from mission, Trinity’s vision anticipates developing the institution as a mid-sized university (</a:t>
            </a:r>
            <a:r>
              <a:rPr lang="en-US" sz="1200" dirty="0" smtClean="0"/>
              <a:t>3,500 </a:t>
            </a:r>
            <a:r>
              <a:rPr lang="en-US" sz="1200" dirty="0"/>
              <a:t>students)</a:t>
            </a:r>
          </a:p>
          <a:p>
            <a:pPr>
              <a:lnSpc>
                <a:spcPct val="80000"/>
              </a:lnSpc>
              <a:buFontTx/>
              <a:buNone/>
            </a:pPr>
            <a:r>
              <a:rPr lang="en-US" sz="1200" dirty="0"/>
              <a:t>with a distinctive focus on the educational needs of </a:t>
            </a:r>
            <a:r>
              <a:rPr lang="en-US" sz="1200" dirty="0" smtClean="0"/>
              <a:t>women and men across all ages and economic circumstances, with a</a:t>
            </a:r>
          </a:p>
          <a:p>
            <a:pPr>
              <a:lnSpc>
                <a:spcPct val="80000"/>
              </a:lnSpc>
              <a:buFontTx/>
              <a:buNone/>
            </a:pPr>
            <a:r>
              <a:rPr lang="en-US" sz="1200" dirty="0"/>
              <a:t>p</a:t>
            </a:r>
            <a:r>
              <a:rPr lang="en-US" sz="1200" dirty="0" smtClean="0"/>
              <a:t>articular emphasis on education for students in the Washington metropolitan region.  Trinity sustains its historic emphasis on</a:t>
            </a:r>
          </a:p>
          <a:p>
            <a:pPr>
              <a:lnSpc>
                <a:spcPct val="80000"/>
              </a:lnSpc>
              <a:buFontTx/>
              <a:buNone/>
            </a:pPr>
            <a:r>
              <a:rPr lang="en-US" sz="1200" dirty="0"/>
              <a:t>w</a:t>
            </a:r>
            <a:r>
              <a:rPr lang="en-US" sz="1200" dirty="0" smtClean="0"/>
              <a:t>omen’s leadership and advancement even while expanding its reach to include men in all professional programs.  Trinity’s</a:t>
            </a:r>
          </a:p>
          <a:p>
            <a:pPr>
              <a:lnSpc>
                <a:spcPct val="80000"/>
              </a:lnSpc>
              <a:buFontTx/>
              <a:buNone/>
            </a:pPr>
            <a:r>
              <a:rPr lang="en-US" sz="1200" dirty="0" smtClean="0"/>
              <a:t>programs and services incorporate these values that emanate from Trinity’s mission as a Catholic institution infused with the</a:t>
            </a:r>
          </a:p>
          <a:p>
            <a:pPr>
              <a:lnSpc>
                <a:spcPct val="80000"/>
              </a:lnSpc>
              <a:buFontTx/>
              <a:buNone/>
            </a:pPr>
            <a:r>
              <a:rPr lang="en-US" sz="1200" dirty="0"/>
              <a:t>v</a:t>
            </a:r>
            <a:r>
              <a:rPr lang="en-US" sz="1200" dirty="0" smtClean="0"/>
              <a:t>alues of the Sisters of Notre Dame de Namur:</a:t>
            </a:r>
          </a:p>
          <a:p>
            <a:pPr>
              <a:lnSpc>
                <a:spcPct val="80000"/>
              </a:lnSpc>
              <a:buFontTx/>
              <a:buNone/>
            </a:pPr>
            <a:endParaRPr lang="en-US" sz="1200" dirty="0"/>
          </a:p>
          <a:p>
            <a:pPr>
              <a:lnSpc>
                <a:spcPct val="80000"/>
              </a:lnSpc>
            </a:pPr>
            <a:r>
              <a:rPr lang="en-US" sz="1200" i="1" dirty="0"/>
              <a:t>A Value-Centered Education</a:t>
            </a:r>
            <a:r>
              <a:rPr lang="en-US" sz="1200" dirty="0"/>
              <a:t> infused with the principles of social justice, honor and integrity will continue to characterize Trinity’s learning environment and programs;</a:t>
            </a:r>
          </a:p>
          <a:p>
            <a:pPr>
              <a:lnSpc>
                <a:spcPct val="80000"/>
              </a:lnSpc>
              <a:buFontTx/>
              <a:buNone/>
            </a:pPr>
            <a:endParaRPr lang="en-US" sz="1200" dirty="0"/>
          </a:p>
          <a:p>
            <a:pPr>
              <a:lnSpc>
                <a:spcPct val="80000"/>
              </a:lnSpc>
            </a:pPr>
            <a:r>
              <a:rPr lang="en-US" sz="1200" i="1" dirty="0"/>
              <a:t>Ensuring Access to Educational Opportunities</a:t>
            </a:r>
            <a:r>
              <a:rPr lang="en-US" sz="1200" dirty="0"/>
              <a:t> will continue to arise from that social justice value center, such that Trinity will continue to develop its curricula and programs in ways that provide opportunities for educational attainment for students who might otherwise not have had such opportunities to succeed academically;</a:t>
            </a:r>
          </a:p>
          <a:p>
            <a:pPr>
              <a:lnSpc>
                <a:spcPct val="80000"/>
              </a:lnSpc>
              <a:buFontTx/>
              <a:buNone/>
            </a:pPr>
            <a:endParaRPr lang="en-US" sz="1200" dirty="0"/>
          </a:p>
          <a:p>
            <a:pPr>
              <a:lnSpc>
                <a:spcPct val="80000"/>
              </a:lnSpc>
            </a:pPr>
            <a:r>
              <a:rPr lang="en-US" sz="1200" i="1" dirty="0"/>
              <a:t>Respect for Human Dignity</a:t>
            </a:r>
            <a:r>
              <a:rPr lang="en-US" sz="1200" dirty="0"/>
              <a:t> will continue to characterize Trinity’s campus life through honoring the broad diversity of races, ethnicities, cultures, languages, abilities, beliefs and interests of Trinity’s student body;</a:t>
            </a:r>
          </a:p>
          <a:p>
            <a:pPr>
              <a:lnSpc>
                <a:spcPct val="80000"/>
              </a:lnSpc>
              <a:buFontTx/>
              <a:buNone/>
            </a:pPr>
            <a:endParaRPr lang="en-US" sz="1200" dirty="0"/>
          </a:p>
          <a:p>
            <a:pPr>
              <a:lnSpc>
                <a:spcPct val="80000"/>
              </a:lnSpc>
            </a:pPr>
            <a:r>
              <a:rPr lang="en-US" sz="1200" i="1" dirty="0"/>
              <a:t>Academic Excellence and Rigor</a:t>
            </a:r>
            <a:r>
              <a:rPr lang="en-US" sz="1200" dirty="0"/>
              <a:t> will continue to characterize the expectations and work of the faculty with all student populations, with a clear focus on educational outcomes that can demonstrate the quality and durability of a Trinity education through many different occupations and life circumstances;</a:t>
            </a:r>
          </a:p>
          <a:p>
            <a:pPr>
              <a:lnSpc>
                <a:spcPct val="80000"/>
              </a:lnSpc>
              <a:buFontTx/>
              <a:buNone/>
            </a:pPr>
            <a:endParaRPr lang="en-US" sz="1200" dirty="0"/>
          </a:p>
          <a:p>
            <a:pPr>
              <a:lnSpc>
                <a:spcPct val="80000"/>
              </a:lnSpc>
            </a:pPr>
            <a:r>
              <a:rPr lang="en-US" sz="1200" i="1" dirty="0"/>
              <a:t>Women’s Leadership Development</a:t>
            </a:r>
            <a:r>
              <a:rPr lang="en-US" sz="1200" dirty="0"/>
              <a:t> will continue to be a distinctive characteristic of all Trinity educational programs;</a:t>
            </a:r>
          </a:p>
          <a:p>
            <a:pPr>
              <a:lnSpc>
                <a:spcPct val="80000"/>
              </a:lnSpc>
              <a:buFontTx/>
              <a:buNone/>
            </a:pPr>
            <a:endParaRPr lang="en-US" sz="1200" dirty="0"/>
          </a:p>
          <a:p>
            <a:pPr>
              <a:lnSpc>
                <a:spcPct val="80000"/>
              </a:lnSpc>
            </a:pPr>
            <a:r>
              <a:rPr lang="en-US" sz="1200" i="1" dirty="0"/>
              <a:t>Education for Global Leadership</a:t>
            </a:r>
            <a:r>
              <a:rPr lang="en-US" sz="1200" dirty="0"/>
              <a:t> will continue as Trinity’s theme to signify the global perspective that Trinity expects its students and graduates to manifest in order to be true leaders in contemporary communities, corporations, schools and public arenas;</a:t>
            </a:r>
          </a:p>
          <a:p>
            <a:pPr>
              <a:lnSpc>
                <a:spcPct val="80000"/>
              </a:lnSpc>
              <a:buFontTx/>
              <a:buNone/>
            </a:pPr>
            <a:endParaRPr lang="en-US" sz="1200" dirty="0"/>
          </a:p>
          <a:p>
            <a:pPr>
              <a:lnSpc>
                <a:spcPct val="80000"/>
              </a:lnSpc>
            </a:pPr>
            <a:r>
              <a:rPr lang="en-US" sz="1200" i="1" dirty="0"/>
              <a:t>Service to Others</a:t>
            </a:r>
            <a:r>
              <a:rPr lang="en-US" sz="1200" dirty="0"/>
              <a:t> will continue as a strong focus of Trinity’s programs and leadership development philosophy;</a:t>
            </a:r>
          </a:p>
          <a:p>
            <a:pPr>
              <a:lnSpc>
                <a:spcPct val="80000"/>
              </a:lnSpc>
              <a:buFontTx/>
              <a:buNone/>
            </a:pPr>
            <a:endParaRPr lang="en-US" sz="1200" dirty="0"/>
          </a:p>
          <a:p>
            <a:pPr>
              <a:lnSpc>
                <a:spcPct val="80000"/>
              </a:lnSpc>
            </a:pPr>
            <a:r>
              <a:rPr lang="en-US" sz="1200" i="1" dirty="0"/>
              <a:t>Educating Children Well </a:t>
            </a:r>
            <a:r>
              <a:rPr lang="en-US" sz="1200" dirty="0"/>
              <a:t>will continue to be a particular emphasis of a Trinity education, not only in the School of Education but through all programs that lay the foundation for successful teaching, parenting and role modeling for the next generations of citizen leaders.</a:t>
            </a:r>
          </a:p>
          <a:p>
            <a:pPr>
              <a:lnSpc>
                <a:spcPct val="80000"/>
              </a:lnSpc>
            </a:pPr>
            <a:endParaRPr lang="en-US" sz="1200" dirty="0"/>
          </a:p>
        </p:txBody>
      </p:sp>
      <p:sp>
        <p:nvSpPr>
          <p:cNvPr id="2" name="Slide Number Placeholder 1"/>
          <p:cNvSpPr>
            <a:spLocks noGrp="1"/>
          </p:cNvSpPr>
          <p:nvPr>
            <p:ph type="sldNum" sz="quarter" idx="12"/>
          </p:nvPr>
        </p:nvSpPr>
        <p:spPr/>
        <p:txBody>
          <a:bodyPr/>
          <a:lstStyle/>
          <a:p>
            <a:fld id="{8DFA829F-6CD1-422A-B2C0-5D339F7819C1}" type="slidenum">
              <a:rPr lang="en-US" smtClean="0">
                <a:solidFill>
                  <a:srgbClr val="000000"/>
                </a:solidFill>
              </a:rPr>
              <a:pPr/>
              <a:t>5</a:t>
            </a:fld>
            <a:endParaRPr lang="en-US">
              <a:solidFill>
                <a:srgbClr val="00000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3"/>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391CDCF-56D8-4D6C-B7D4-D70C2CC062B5}" type="slidenum">
              <a:rPr lang="en-US">
                <a:solidFill>
                  <a:srgbClr val="000000"/>
                </a:solidFill>
              </a:rPr>
              <a:pPr eaLnBrk="1" hangingPunct="1"/>
              <a:t>6</a:t>
            </a:fld>
            <a:endParaRPr lang="en-US">
              <a:solidFill>
                <a:srgbClr val="000000"/>
              </a:solidFill>
            </a:endParaRPr>
          </a:p>
        </p:txBody>
      </p:sp>
      <p:pic>
        <p:nvPicPr>
          <p:cNvPr id="7171" name="Picture 2" descr="shield transparent"/>
          <p:cNvPicPr>
            <a:picLocks noChangeAspect="1" noChangeArrowheads="1"/>
          </p:cNvPicPr>
          <p:nvPr/>
        </p:nvPicPr>
        <p:blipFill>
          <a:blip r:embed="rId3">
            <a:lum bright="80000" contrast="-80000"/>
            <a:extLst>
              <a:ext uri="{28A0092B-C50C-407E-A947-70E740481C1C}">
                <a14:useLocalDpi xmlns:a14="http://schemas.microsoft.com/office/drawing/2010/main" val="0"/>
              </a:ext>
            </a:extLst>
          </a:blip>
          <a:srcRect/>
          <a:stretch>
            <a:fillRect/>
          </a:stretch>
        </p:blipFill>
        <p:spPr bwMode="auto">
          <a:xfrm>
            <a:off x="2105025" y="457200"/>
            <a:ext cx="4870450"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2" name="Rectangle 3"/>
          <p:cNvSpPr>
            <a:spLocks noChangeArrowheads="1"/>
          </p:cNvSpPr>
          <p:nvPr/>
        </p:nvSpPr>
        <p:spPr bwMode="auto">
          <a:xfrm>
            <a:off x="152400" y="338138"/>
            <a:ext cx="8839200" cy="6315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tabLst>
                <a:tab pos="914400" algn="l"/>
              </a:tabLst>
            </a:pPr>
            <a:r>
              <a:rPr lang="en-US" sz="2400" b="1" dirty="0">
                <a:solidFill>
                  <a:srgbClr val="660684"/>
                </a:solidFill>
                <a:latin typeface="Times New Roman" pitchFamily="18" charset="0"/>
              </a:rPr>
              <a:t>Trinity Mission Statement</a:t>
            </a:r>
          </a:p>
          <a:p>
            <a:pPr algn="ctr">
              <a:tabLst>
                <a:tab pos="914400" algn="l"/>
              </a:tabLst>
            </a:pPr>
            <a:endParaRPr lang="en-US" sz="2400" b="1" dirty="0">
              <a:solidFill>
                <a:srgbClr val="000000"/>
              </a:solidFill>
              <a:latin typeface="Times New Roman" pitchFamily="18" charset="0"/>
            </a:endParaRPr>
          </a:p>
          <a:p>
            <a:pPr algn="just">
              <a:tabLst>
                <a:tab pos="914400" algn="l"/>
              </a:tabLst>
            </a:pPr>
            <a:r>
              <a:rPr lang="en-US" b="1" dirty="0">
                <a:solidFill>
                  <a:srgbClr val="660684"/>
                </a:solidFill>
                <a:latin typeface="Times New Roman" pitchFamily="18" charset="0"/>
              </a:rPr>
              <a:t>Trinity is a comprehensive university offering a broad range of educational programs that prepare students across the lifespan for the intellectual, ethical and spiritual dimensions of contemporary work, civic and family life. </a:t>
            </a:r>
          </a:p>
          <a:p>
            <a:pPr algn="just">
              <a:tabLst>
                <a:tab pos="914400" algn="l"/>
              </a:tabLst>
            </a:pPr>
            <a:endParaRPr lang="en-US" b="1" dirty="0">
              <a:solidFill>
                <a:srgbClr val="660684"/>
              </a:solidFill>
              <a:latin typeface="Times New Roman" pitchFamily="18" charset="0"/>
            </a:endParaRPr>
          </a:p>
          <a:p>
            <a:pPr algn="just">
              <a:tabLst>
                <a:tab pos="914400" algn="l"/>
              </a:tabLst>
            </a:pPr>
            <a:r>
              <a:rPr lang="en-US" b="1" dirty="0">
                <a:solidFill>
                  <a:srgbClr val="660684"/>
                </a:solidFill>
                <a:latin typeface="Times New Roman" pitchFamily="18" charset="0"/>
              </a:rPr>
              <a:t>Trinity’s core mission values and characteristics emphasize:</a:t>
            </a:r>
          </a:p>
          <a:p>
            <a:pPr algn="just">
              <a:tabLst>
                <a:tab pos="914400" algn="l"/>
              </a:tabLst>
            </a:pPr>
            <a:endParaRPr lang="en-US" b="1" dirty="0">
              <a:solidFill>
                <a:srgbClr val="660684"/>
              </a:solidFill>
              <a:latin typeface="Times New Roman" pitchFamily="18" charset="0"/>
            </a:endParaRPr>
          </a:p>
          <a:p>
            <a:pPr algn="just">
              <a:buFont typeface="Wingdings" pitchFamily="2" charset="2"/>
              <a:buChar char="Ø"/>
              <a:tabLst>
                <a:tab pos="914400" algn="l"/>
              </a:tabLst>
            </a:pPr>
            <a:r>
              <a:rPr lang="en-US" b="1" i="1" dirty="0">
                <a:solidFill>
                  <a:srgbClr val="660684"/>
                </a:solidFill>
                <a:latin typeface="Times New Roman" pitchFamily="18" charset="0"/>
              </a:rPr>
              <a:t>Commitment to the Education of Women</a:t>
            </a:r>
            <a:r>
              <a:rPr lang="en-US" b="1" dirty="0">
                <a:solidFill>
                  <a:srgbClr val="660684"/>
                </a:solidFill>
                <a:latin typeface="Times New Roman" pitchFamily="18" charset="0"/>
              </a:rPr>
              <a:t> in a particular way through the design and pedagogy of the historic undergraduate women’s college, and by advancing principles of equity, justice and honor in the education of women and men in all other programs;</a:t>
            </a:r>
          </a:p>
          <a:p>
            <a:pPr algn="just">
              <a:tabLst>
                <a:tab pos="914400" algn="l"/>
              </a:tabLst>
            </a:pPr>
            <a:endParaRPr lang="en-US" b="1" i="1" dirty="0">
              <a:solidFill>
                <a:srgbClr val="660684"/>
              </a:solidFill>
              <a:latin typeface="Times New Roman" pitchFamily="18" charset="0"/>
            </a:endParaRPr>
          </a:p>
          <a:p>
            <a:pPr algn="just">
              <a:buFont typeface="Wingdings" pitchFamily="2" charset="2"/>
              <a:buChar char="Ø"/>
              <a:tabLst>
                <a:tab pos="914400" algn="l"/>
              </a:tabLst>
            </a:pPr>
            <a:r>
              <a:rPr lang="en-US" b="1" i="1" dirty="0">
                <a:solidFill>
                  <a:srgbClr val="660684"/>
                </a:solidFill>
                <a:latin typeface="Times New Roman" pitchFamily="18" charset="0"/>
              </a:rPr>
              <a:t>Foundation for Learning in the Liberal Arts</a:t>
            </a:r>
            <a:r>
              <a:rPr lang="en-US" b="1" dirty="0">
                <a:solidFill>
                  <a:srgbClr val="660684"/>
                </a:solidFill>
                <a:latin typeface="Times New Roman" pitchFamily="18" charset="0"/>
              </a:rPr>
              <a:t> through the curriculum design in all undergraduate degree programs and through emphasis on the knowledge, skills and values of liberal learning in all graduate and professional programs;</a:t>
            </a:r>
          </a:p>
          <a:p>
            <a:pPr algn="just">
              <a:tabLst>
                <a:tab pos="914400" algn="l"/>
              </a:tabLst>
            </a:pPr>
            <a:endParaRPr lang="en-US" b="1" i="1" dirty="0">
              <a:solidFill>
                <a:srgbClr val="660684"/>
              </a:solidFill>
              <a:latin typeface="Times New Roman" pitchFamily="18" charset="0"/>
            </a:endParaRPr>
          </a:p>
          <a:p>
            <a:pPr algn="just">
              <a:buFont typeface="Wingdings" pitchFamily="2" charset="2"/>
              <a:buChar char="Ø"/>
              <a:tabLst>
                <a:tab pos="914400" algn="l"/>
              </a:tabLst>
            </a:pPr>
            <a:r>
              <a:rPr lang="en-US" b="1" i="1" dirty="0">
                <a:solidFill>
                  <a:srgbClr val="660684"/>
                </a:solidFill>
                <a:latin typeface="Times New Roman" pitchFamily="18" charset="0"/>
              </a:rPr>
              <a:t>Integration of Liberal Learning with Professional Preparation</a:t>
            </a:r>
            <a:r>
              <a:rPr lang="en-US" b="1" dirty="0">
                <a:solidFill>
                  <a:srgbClr val="660684"/>
                </a:solidFill>
                <a:latin typeface="Times New Roman" pitchFamily="18" charset="0"/>
              </a:rPr>
              <a:t> through applied and experiential learning opportunities in all  programs;</a:t>
            </a:r>
          </a:p>
          <a:p>
            <a:pPr algn="just">
              <a:tabLst>
                <a:tab pos="914400" algn="l"/>
              </a:tabLst>
            </a:pPr>
            <a:endParaRPr lang="en-US" b="1" i="1" dirty="0">
              <a:solidFill>
                <a:srgbClr val="660684"/>
              </a:solidFill>
              <a:latin typeface="Times New Roman" pitchFamily="18" charset="0"/>
            </a:endParaRPr>
          </a:p>
          <a:p>
            <a:pPr algn="just">
              <a:buFont typeface="Wingdings" pitchFamily="2" charset="2"/>
              <a:buChar char="Ø"/>
              <a:tabLst>
                <a:tab pos="914400" algn="l"/>
              </a:tabLst>
            </a:pPr>
            <a:r>
              <a:rPr lang="en-US" b="1" i="1" dirty="0">
                <a:solidFill>
                  <a:srgbClr val="660684"/>
                </a:solidFill>
                <a:latin typeface="Times New Roman" pitchFamily="18" charset="0"/>
              </a:rPr>
              <a:t>Grounding in the mission of the Sisters of Notre Dame de Namur and the Catholic tradition</a:t>
            </a:r>
            <a:r>
              <a:rPr lang="en-US" b="1" dirty="0">
                <a:solidFill>
                  <a:srgbClr val="660684"/>
                </a:solidFill>
                <a:latin typeface="Times New Roman" pitchFamily="18" charset="0"/>
              </a:rPr>
              <a:t>, welcoming persons of all faiths, in order to achieve the larger purposes of learning in the human search for meaning and fulfillment.</a:t>
            </a:r>
          </a:p>
        </p:txBody>
      </p:sp>
      <p:sp>
        <p:nvSpPr>
          <p:cNvPr id="2" name="Rounded Rectangle 1"/>
          <p:cNvSpPr/>
          <p:nvPr/>
        </p:nvSpPr>
        <p:spPr>
          <a:xfrm>
            <a:off x="152400" y="152400"/>
            <a:ext cx="8839200" cy="609600"/>
          </a:xfrm>
          <a:prstGeom prst="roundRect">
            <a:avLst/>
          </a:prstGeom>
          <a:solidFill>
            <a:srgbClr val="7030A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n w="18415" cmpd="sng">
                  <a:solidFill>
                    <a:srgbClr val="FFFFFF"/>
                  </a:solidFill>
                  <a:prstDash val="solid"/>
                </a:ln>
                <a:solidFill>
                  <a:srgbClr val="FFFF00"/>
                </a:solidFill>
                <a:effectLst>
                  <a:outerShdw blurRad="63500" dir="3600000" algn="tl" rotWithShape="0">
                    <a:srgbClr val="000000">
                      <a:alpha val="70000"/>
                    </a:srgbClr>
                  </a:outerShdw>
                </a:effectLst>
              </a:rPr>
              <a:t>Trinity Mission Statement</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274638"/>
            <a:ext cx="8229600" cy="639762"/>
          </a:xfrm>
          <a:ln>
            <a:solidFill>
              <a:schemeClr val="tx1"/>
            </a:solidFill>
            <a:miter lim="800000"/>
            <a:headEnd/>
            <a:tailEnd/>
          </a:ln>
        </p:spPr>
        <p:txBody>
          <a:bodyPr/>
          <a:lstStyle/>
          <a:p>
            <a:r>
              <a:rPr lang="en-US" sz="3200"/>
              <a:t>Strategic Goal 1: Enrollment</a:t>
            </a:r>
          </a:p>
        </p:txBody>
      </p:sp>
      <p:sp>
        <p:nvSpPr>
          <p:cNvPr id="15363" name="Rectangle 3"/>
          <p:cNvSpPr>
            <a:spLocks noGrp="1" noChangeArrowheads="1"/>
          </p:cNvSpPr>
          <p:nvPr>
            <p:ph type="body" sz="half" idx="1"/>
          </p:nvPr>
        </p:nvSpPr>
        <p:spPr>
          <a:xfrm>
            <a:off x="457200" y="1143000"/>
            <a:ext cx="4038600" cy="5486400"/>
          </a:xfrm>
          <a:ln>
            <a:solidFill>
              <a:schemeClr val="tx1"/>
            </a:solidFill>
            <a:miter lim="800000"/>
            <a:headEnd/>
            <a:tailEnd/>
          </a:ln>
        </p:spPr>
        <p:txBody>
          <a:bodyPr/>
          <a:lstStyle/>
          <a:p>
            <a:pPr>
              <a:lnSpc>
                <a:spcPct val="80000"/>
              </a:lnSpc>
              <a:buFontTx/>
              <a:buNone/>
            </a:pPr>
            <a:r>
              <a:rPr lang="en-US" sz="1800" b="1" u="sng" dirty="0" smtClean="0"/>
              <a:t>Original Goal:</a:t>
            </a:r>
          </a:p>
          <a:p>
            <a:pPr>
              <a:lnSpc>
                <a:spcPct val="80000"/>
              </a:lnSpc>
              <a:buFontTx/>
              <a:buNone/>
            </a:pPr>
            <a:endParaRPr lang="en-US" sz="1800" b="1" u="sng" dirty="0"/>
          </a:p>
          <a:p>
            <a:pPr>
              <a:lnSpc>
                <a:spcPct val="80000"/>
              </a:lnSpc>
            </a:pPr>
            <a:r>
              <a:rPr lang="en-US" sz="1800" dirty="0"/>
              <a:t>By the Year 2010 Trinity </a:t>
            </a:r>
            <a:r>
              <a:rPr lang="en-US" sz="1800" dirty="0" smtClean="0"/>
              <a:t>will </a:t>
            </a:r>
            <a:r>
              <a:rPr lang="en-US" sz="1800" dirty="0"/>
              <a:t>enroll 3000 students in </a:t>
            </a:r>
            <a:r>
              <a:rPr lang="en-US" sz="1800" i="1" dirty="0"/>
              <a:t>degree programs</a:t>
            </a:r>
            <a:r>
              <a:rPr lang="en-US" sz="1800" dirty="0"/>
              <a:t> as follows</a:t>
            </a:r>
            <a:r>
              <a:rPr lang="en-US" sz="1800" dirty="0" smtClean="0"/>
              <a:t>:</a:t>
            </a:r>
          </a:p>
          <a:p>
            <a:pPr marL="0" indent="0">
              <a:lnSpc>
                <a:spcPct val="80000"/>
              </a:lnSpc>
              <a:buNone/>
            </a:pPr>
            <a:endParaRPr lang="en-US" sz="1800" dirty="0"/>
          </a:p>
          <a:p>
            <a:pPr>
              <a:lnSpc>
                <a:spcPct val="80000"/>
              </a:lnSpc>
            </a:pPr>
            <a:r>
              <a:rPr lang="en-US" sz="1800" dirty="0"/>
              <a:t>600 undergrad students in the College of Arts and </a:t>
            </a:r>
            <a:r>
              <a:rPr lang="en-US" sz="1800" dirty="0" smtClean="0"/>
              <a:t>Sciences</a:t>
            </a:r>
          </a:p>
          <a:p>
            <a:pPr marL="0" indent="0">
              <a:lnSpc>
                <a:spcPct val="80000"/>
              </a:lnSpc>
              <a:buNone/>
            </a:pPr>
            <a:endParaRPr lang="en-US" sz="1800" dirty="0"/>
          </a:p>
          <a:p>
            <a:pPr>
              <a:lnSpc>
                <a:spcPct val="80000"/>
              </a:lnSpc>
            </a:pPr>
            <a:r>
              <a:rPr lang="en-US" sz="1800" dirty="0"/>
              <a:t>750 graduate students in the School of </a:t>
            </a:r>
            <a:r>
              <a:rPr lang="en-US" sz="1800" dirty="0" smtClean="0"/>
              <a:t>Education</a:t>
            </a:r>
          </a:p>
          <a:p>
            <a:pPr marL="0" indent="0">
              <a:lnSpc>
                <a:spcPct val="80000"/>
              </a:lnSpc>
              <a:buNone/>
            </a:pPr>
            <a:endParaRPr lang="en-US" sz="1800" dirty="0"/>
          </a:p>
          <a:p>
            <a:pPr>
              <a:lnSpc>
                <a:spcPct val="80000"/>
              </a:lnSpc>
            </a:pPr>
            <a:r>
              <a:rPr lang="en-US" sz="1800" dirty="0"/>
              <a:t>1,650 students in the School of Professional Studies including:</a:t>
            </a:r>
          </a:p>
          <a:p>
            <a:pPr lvl="2">
              <a:lnSpc>
                <a:spcPct val="80000"/>
              </a:lnSpc>
            </a:pPr>
            <a:r>
              <a:rPr lang="en-US" sz="1400" dirty="0"/>
              <a:t>200 in Associate Degree Programs</a:t>
            </a:r>
          </a:p>
          <a:p>
            <a:pPr lvl="2">
              <a:lnSpc>
                <a:spcPct val="80000"/>
              </a:lnSpc>
            </a:pPr>
            <a:r>
              <a:rPr lang="en-US" sz="1400" dirty="0"/>
              <a:t>200 in Health Professions Programs</a:t>
            </a:r>
          </a:p>
          <a:p>
            <a:pPr lvl="2">
              <a:lnSpc>
                <a:spcPct val="80000"/>
              </a:lnSpc>
            </a:pPr>
            <a:r>
              <a:rPr lang="en-US" sz="1400" dirty="0"/>
              <a:t>800 in general baccalaureate Program</a:t>
            </a:r>
          </a:p>
          <a:p>
            <a:pPr lvl="2">
              <a:lnSpc>
                <a:spcPct val="80000"/>
              </a:lnSpc>
            </a:pPr>
            <a:r>
              <a:rPr lang="en-US" sz="1400" dirty="0"/>
              <a:t>200 in the MBA Program</a:t>
            </a:r>
          </a:p>
          <a:p>
            <a:pPr lvl="2">
              <a:lnSpc>
                <a:spcPct val="80000"/>
              </a:lnSpc>
            </a:pPr>
            <a:r>
              <a:rPr lang="en-US" sz="1400" dirty="0"/>
              <a:t>250 in other graduate programs</a:t>
            </a:r>
          </a:p>
          <a:p>
            <a:pPr lvl="2">
              <a:lnSpc>
                <a:spcPct val="80000"/>
              </a:lnSpc>
              <a:buFont typeface="Wingdings" pitchFamily="2" charset="2"/>
              <a:buNone/>
            </a:pPr>
            <a:endParaRPr lang="en-US" sz="1400" dirty="0"/>
          </a:p>
          <a:p>
            <a:pPr>
              <a:lnSpc>
                <a:spcPct val="80000"/>
              </a:lnSpc>
            </a:pPr>
            <a:endParaRPr lang="en-US" sz="1800" dirty="0"/>
          </a:p>
        </p:txBody>
      </p:sp>
      <p:sp>
        <p:nvSpPr>
          <p:cNvPr id="15364" name="Rectangle 4"/>
          <p:cNvSpPr>
            <a:spLocks noGrp="1" noChangeArrowheads="1"/>
          </p:cNvSpPr>
          <p:nvPr>
            <p:ph type="body" sz="half" idx="2"/>
          </p:nvPr>
        </p:nvSpPr>
        <p:spPr>
          <a:xfrm>
            <a:off x="4648200" y="1143000"/>
            <a:ext cx="4038600" cy="5486400"/>
          </a:xfrm>
          <a:ln>
            <a:solidFill>
              <a:schemeClr val="tx1"/>
            </a:solidFill>
            <a:miter lim="800000"/>
            <a:headEnd/>
            <a:tailEnd/>
          </a:ln>
        </p:spPr>
        <p:txBody>
          <a:bodyPr/>
          <a:lstStyle/>
          <a:p>
            <a:pPr>
              <a:buFontTx/>
              <a:buNone/>
            </a:pPr>
            <a:r>
              <a:rPr lang="en-US" sz="1800" b="1" i="1" u="sng" dirty="0" smtClean="0">
                <a:solidFill>
                  <a:srgbClr val="FF5050"/>
                </a:solidFill>
              </a:rPr>
              <a:t>NEW GOAL:</a:t>
            </a:r>
            <a:endParaRPr lang="en-US" sz="1800" b="1" i="1" u="sng" dirty="0">
              <a:solidFill>
                <a:srgbClr val="FF5050"/>
              </a:solidFill>
            </a:endParaRPr>
          </a:p>
          <a:p>
            <a:pPr>
              <a:buFontTx/>
              <a:buNone/>
            </a:pPr>
            <a:endParaRPr lang="en-US" sz="1400" b="1" dirty="0" smtClean="0">
              <a:solidFill>
                <a:schemeClr val="tx1">
                  <a:lumMod val="95000"/>
                  <a:lumOff val="5000"/>
                </a:schemeClr>
              </a:solidFill>
            </a:endParaRPr>
          </a:p>
          <a:p>
            <a:pPr>
              <a:buFontTx/>
              <a:buNone/>
            </a:pPr>
            <a:r>
              <a:rPr lang="en-US" sz="1400" b="1" dirty="0" smtClean="0">
                <a:solidFill>
                  <a:schemeClr val="tx1">
                    <a:lumMod val="95000"/>
                    <a:lumOff val="5000"/>
                  </a:schemeClr>
                </a:solidFill>
              </a:rPr>
              <a:t>By </a:t>
            </a:r>
            <a:r>
              <a:rPr lang="en-US" sz="1400" b="1" dirty="0">
                <a:solidFill>
                  <a:schemeClr val="tx1">
                    <a:lumMod val="95000"/>
                    <a:lumOff val="5000"/>
                  </a:schemeClr>
                </a:solidFill>
              </a:rPr>
              <a:t>the Year 2020 Trinity </a:t>
            </a:r>
            <a:r>
              <a:rPr lang="en-US" sz="1400" b="1" dirty="0" smtClean="0">
                <a:solidFill>
                  <a:schemeClr val="tx1">
                    <a:lumMod val="95000"/>
                    <a:lumOff val="5000"/>
                  </a:schemeClr>
                </a:solidFill>
              </a:rPr>
              <a:t>will enroll 3,500</a:t>
            </a:r>
          </a:p>
          <a:p>
            <a:pPr>
              <a:buFontTx/>
              <a:buNone/>
            </a:pPr>
            <a:r>
              <a:rPr lang="en-US" sz="1400" b="1" dirty="0" smtClean="0">
                <a:solidFill>
                  <a:schemeClr val="tx1">
                    <a:lumMod val="95000"/>
                    <a:lumOff val="5000"/>
                  </a:schemeClr>
                </a:solidFill>
              </a:rPr>
              <a:t>students </a:t>
            </a:r>
            <a:r>
              <a:rPr lang="en-US" sz="1400" b="1" dirty="0">
                <a:solidFill>
                  <a:schemeClr val="tx1">
                    <a:lumMod val="95000"/>
                    <a:lumOff val="5000"/>
                  </a:schemeClr>
                </a:solidFill>
              </a:rPr>
              <a:t>in degree </a:t>
            </a:r>
            <a:r>
              <a:rPr lang="en-US" sz="1400" b="1" dirty="0" smtClean="0">
                <a:solidFill>
                  <a:schemeClr val="tx1">
                    <a:lumMod val="95000"/>
                    <a:lumOff val="5000"/>
                  </a:schemeClr>
                </a:solidFill>
              </a:rPr>
              <a:t>programs:</a:t>
            </a:r>
            <a:endParaRPr lang="en-US" sz="1400" b="1" dirty="0">
              <a:solidFill>
                <a:schemeClr val="tx1">
                  <a:lumMod val="95000"/>
                  <a:lumOff val="5000"/>
                </a:schemeClr>
              </a:solidFill>
            </a:endParaRPr>
          </a:p>
          <a:p>
            <a:pPr>
              <a:buFontTx/>
              <a:buNone/>
            </a:pPr>
            <a:endParaRPr lang="en-US" sz="1200" dirty="0">
              <a:solidFill>
                <a:schemeClr val="tx1">
                  <a:lumMod val="95000"/>
                  <a:lumOff val="5000"/>
                </a:schemeClr>
              </a:solidFill>
            </a:endParaRPr>
          </a:p>
          <a:p>
            <a:pPr>
              <a:buFontTx/>
              <a:buNone/>
            </a:pPr>
            <a:r>
              <a:rPr lang="en-US" sz="1200" dirty="0">
                <a:solidFill>
                  <a:schemeClr val="tx1">
                    <a:lumMod val="95000"/>
                    <a:lumOff val="5000"/>
                  </a:schemeClr>
                </a:solidFill>
              </a:rPr>
              <a:t>•	</a:t>
            </a:r>
            <a:r>
              <a:rPr lang="en-US" sz="1100" dirty="0">
                <a:solidFill>
                  <a:schemeClr val="tx1">
                    <a:lumMod val="95000"/>
                    <a:lumOff val="5000"/>
                  </a:schemeClr>
                </a:solidFill>
              </a:rPr>
              <a:t>1,155 full-time undergraduate women students in the College of Arts and Sciences</a:t>
            </a:r>
          </a:p>
          <a:p>
            <a:pPr>
              <a:buFontTx/>
              <a:buNone/>
            </a:pPr>
            <a:endParaRPr lang="en-US" sz="1100" dirty="0">
              <a:solidFill>
                <a:schemeClr val="tx1">
                  <a:lumMod val="95000"/>
                  <a:lumOff val="5000"/>
                </a:schemeClr>
              </a:solidFill>
            </a:endParaRPr>
          </a:p>
          <a:p>
            <a:pPr>
              <a:buFontTx/>
              <a:buNone/>
            </a:pPr>
            <a:r>
              <a:rPr lang="en-US" sz="1100" dirty="0">
                <a:solidFill>
                  <a:schemeClr val="tx1">
                    <a:lumMod val="95000"/>
                    <a:lumOff val="5000"/>
                  </a:schemeClr>
                </a:solidFill>
              </a:rPr>
              <a:t>•	625 graduate students in the School of Education</a:t>
            </a:r>
          </a:p>
          <a:p>
            <a:pPr>
              <a:buFontTx/>
              <a:buNone/>
            </a:pPr>
            <a:endParaRPr lang="en-US" sz="1100" dirty="0">
              <a:solidFill>
                <a:schemeClr val="tx1">
                  <a:lumMod val="95000"/>
                  <a:lumOff val="5000"/>
                </a:schemeClr>
              </a:solidFill>
            </a:endParaRPr>
          </a:p>
          <a:p>
            <a:pPr>
              <a:buFontTx/>
              <a:buNone/>
            </a:pPr>
            <a:r>
              <a:rPr lang="en-US" sz="1100" dirty="0">
                <a:solidFill>
                  <a:schemeClr val="tx1">
                    <a:lumMod val="95000"/>
                    <a:lumOff val="5000"/>
                  </a:schemeClr>
                </a:solidFill>
              </a:rPr>
              <a:t>•	1,220 part-time students in the School of Professional Studies including:</a:t>
            </a:r>
          </a:p>
          <a:p>
            <a:pPr lvl="1">
              <a:buFontTx/>
              <a:buNone/>
            </a:pPr>
            <a:r>
              <a:rPr lang="en-US" sz="1100" dirty="0">
                <a:solidFill>
                  <a:schemeClr val="tx1">
                    <a:lumMod val="95000"/>
                    <a:lumOff val="5000"/>
                  </a:schemeClr>
                </a:solidFill>
              </a:rPr>
              <a:t>	90 in Associate Degree Programs</a:t>
            </a:r>
          </a:p>
          <a:p>
            <a:pPr lvl="1">
              <a:buFontTx/>
              <a:buNone/>
            </a:pPr>
            <a:r>
              <a:rPr lang="en-US" sz="1100" dirty="0">
                <a:solidFill>
                  <a:schemeClr val="tx1">
                    <a:lumMod val="95000"/>
                    <a:lumOff val="5000"/>
                  </a:schemeClr>
                </a:solidFill>
              </a:rPr>
              <a:t>	640 in general baccalaureate Program</a:t>
            </a:r>
          </a:p>
          <a:p>
            <a:pPr lvl="1">
              <a:buFontTx/>
              <a:buNone/>
            </a:pPr>
            <a:r>
              <a:rPr lang="en-US" sz="1100" dirty="0">
                <a:solidFill>
                  <a:schemeClr val="tx1">
                    <a:lumMod val="95000"/>
                    <a:lumOff val="5000"/>
                  </a:schemeClr>
                </a:solidFill>
              </a:rPr>
              <a:t>	135 in the MBA Program</a:t>
            </a:r>
          </a:p>
          <a:p>
            <a:pPr lvl="1">
              <a:buFontTx/>
              <a:buNone/>
            </a:pPr>
            <a:r>
              <a:rPr lang="en-US" sz="1100" dirty="0">
                <a:solidFill>
                  <a:schemeClr val="tx1">
                    <a:lumMod val="95000"/>
                    <a:lumOff val="5000"/>
                  </a:schemeClr>
                </a:solidFill>
              </a:rPr>
              <a:t>	355 in other graduate programs</a:t>
            </a:r>
          </a:p>
          <a:p>
            <a:pPr>
              <a:buFontTx/>
              <a:buNone/>
            </a:pPr>
            <a:endParaRPr lang="en-US" sz="1100" dirty="0">
              <a:solidFill>
                <a:schemeClr val="tx1">
                  <a:lumMod val="95000"/>
                  <a:lumOff val="5000"/>
                </a:schemeClr>
              </a:solidFill>
            </a:endParaRPr>
          </a:p>
          <a:p>
            <a:pPr>
              <a:buFontTx/>
              <a:buNone/>
            </a:pPr>
            <a:r>
              <a:rPr lang="en-US" sz="1100" dirty="0">
                <a:solidFill>
                  <a:schemeClr val="tx1">
                    <a:lumMod val="95000"/>
                    <a:lumOff val="5000"/>
                  </a:schemeClr>
                </a:solidFill>
              </a:rPr>
              <a:t>•	500 undergraduate and graduate students in the School of Nursing and Health Professions, including:</a:t>
            </a:r>
          </a:p>
          <a:p>
            <a:pPr lvl="1">
              <a:buFontTx/>
              <a:buNone/>
            </a:pPr>
            <a:r>
              <a:rPr lang="en-US" sz="1100" dirty="0">
                <a:solidFill>
                  <a:schemeClr val="tx1">
                    <a:lumMod val="95000"/>
                    <a:lumOff val="5000"/>
                  </a:schemeClr>
                </a:solidFill>
              </a:rPr>
              <a:t>	200 in </a:t>
            </a:r>
            <a:r>
              <a:rPr lang="en-US" sz="1100" dirty="0" err="1">
                <a:solidFill>
                  <a:schemeClr val="tx1">
                    <a:lumMod val="95000"/>
                    <a:lumOff val="5000"/>
                  </a:schemeClr>
                </a:solidFill>
              </a:rPr>
              <a:t>prelicensure</a:t>
            </a:r>
            <a:r>
              <a:rPr lang="en-US" sz="1100" dirty="0">
                <a:solidFill>
                  <a:schemeClr val="tx1">
                    <a:lumMod val="95000"/>
                    <a:lumOff val="5000"/>
                  </a:schemeClr>
                </a:solidFill>
              </a:rPr>
              <a:t> BSN and RN-BSN programs</a:t>
            </a:r>
          </a:p>
          <a:p>
            <a:pPr lvl="1">
              <a:buFontTx/>
              <a:buNone/>
            </a:pPr>
            <a:r>
              <a:rPr lang="en-US" sz="1100" dirty="0">
                <a:solidFill>
                  <a:schemeClr val="tx1">
                    <a:lumMod val="95000"/>
                    <a:lumOff val="5000"/>
                  </a:schemeClr>
                </a:solidFill>
              </a:rPr>
              <a:t>	120 in MSN programs</a:t>
            </a:r>
          </a:p>
          <a:p>
            <a:pPr lvl="1">
              <a:buFontTx/>
              <a:buNone/>
            </a:pPr>
            <a:r>
              <a:rPr lang="en-US" sz="1100" dirty="0">
                <a:solidFill>
                  <a:schemeClr val="tx1">
                    <a:lumMod val="95000"/>
                    <a:lumOff val="5000"/>
                  </a:schemeClr>
                </a:solidFill>
              </a:rPr>
              <a:t>	80 in Occupational Therapy Assistant program</a:t>
            </a:r>
          </a:p>
          <a:p>
            <a:pPr lvl="1">
              <a:buFontTx/>
              <a:buNone/>
            </a:pPr>
            <a:r>
              <a:rPr lang="en-US" sz="1100" dirty="0">
                <a:solidFill>
                  <a:schemeClr val="tx1">
                    <a:lumMod val="95000"/>
                    <a:lumOff val="5000"/>
                  </a:schemeClr>
                </a:solidFill>
              </a:rPr>
              <a:t>	90 in Occupational Therapy Master’s program</a:t>
            </a:r>
          </a:p>
          <a:p>
            <a:pPr>
              <a:buFontTx/>
              <a:buNone/>
            </a:pPr>
            <a:endParaRPr lang="en-US" sz="1200" dirty="0" smtClean="0">
              <a:solidFill>
                <a:srgbClr val="0066FF"/>
              </a:solidFill>
            </a:endParaRPr>
          </a:p>
          <a:p>
            <a:pPr>
              <a:buFontTx/>
              <a:buNone/>
            </a:pPr>
            <a:r>
              <a:rPr lang="en-US" sz="1200" dirty="0" smtClean="0">
                <a:solidFill>
                  <a:srgbClr val="0066FF"/>
                </a:solidFill>
              </a:rPr>
              <a:t>Analytics behind these goals available in supplementary materials.</a:t>
            </a:r>
            <a:endParaRPr lang="en-US" sz="1200" dirty="0">
              <a:solidFill>
                <a:srgbClr val="0066FF"/>
              </a:solidFill>
            </a:endParaRPr>
          </a:p>
        </p:txBody>
      </p:sp>
      <p:sp>
        <p:nvSpPr>
          <p:cNvPr id="3" name="Slide Number Placeholder 2"/>
          <p:cNvSpPr>
            <a:spLocks noGrp="1"/>
          </p:cNvSpPr>
          <p:nvPr>
            <p:ph type="sldNum" sz="quarter" idx="12"/>
          </p:nvPr>
        </p:nvSpPr>
        <p:spPr/>
        <p:txBody>
          <a:bodyPr/>
          <a:lstStyle/>
          <a:p>
            <a:fld id="{D6221F0F-E1DB-4A2C-9BB5-3A4B5E2A9031}" type="slidenum">
              <a:rPr lang="en-US" smtClean="0">
                <a:solidFill>
                  <a:srgbClr val="000000"/>
                </a:solidFill>
              </a:rPr>
              <a:pPr/>
              <a:t>7</a:t>
            </a:fld>
            <a:endParaRPr lang="en-US">
              <a:solidFill>
                <a:srgbClr val="000000"/>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197" name="Object 3"/>
          <p:cNvGraphicFramePr>
            <a:graphicFrameLocks noChangeAspect="1"/>
          </p:cNvGraphicFramePr>
          <p:nvPr>
            <p:extLst>
              <p:ext uri="{D42A27DB-BD31-4B8C-83A1-F6EECF244321}">
                <p14:modId xmlns:p14="http://schemas.microsoft.com/office/powerpoint/2010/main" val="2758990223"/>
              </p:ext>
            </p:extLst>
          </p:nvPr>
        </p:nvGraphicFramePr>
        <p:xfrm>
          <a:off x="0" y="152400"/>
          <a:ext cx="9144000" cy="6858000"/>
        </p:xfrm>
        <a:graphic>
          <a:graphicData uri="http://schemas.openxmlformats.org/presentationml/2006/ole">
            <mc:AlternateContent xmlns:mc="http://schemas.openxmlformats.org/markup-compatibility/2006">
              <mc:Choice xmlns:v="urn:schemas-microsoft-com:vml" Requires="v">
                <p:oleObj spid="_x0000_s2063" name="Chart" r:id="rId4" imgW="4267225" imgH="3066985" progId="MSGraph.Chart.8">
                  <p:embed/>
                </p:oleObj>
              </mc:Choice>
              <mc:Fallback>
                <p:oleObj name="Chart" r:id="rId4" imgW="4267225" imgH="3066985" progId="MSGraph.Chart.8">
                  <p:embed/>
                  <p:pic>
                    <p:nvPicPr>
                      <p:cNvPr id="0" name=""/>
                      <p:cNvPicPr>
                        <a:picLocks noChangeAspect="1" noChangeArrowheads="1"/>
                      </p:cNvPicPr>
                      <p:nvPr/>
                    </p:nvPicPr>
                    <p:blipFill>
                      <a:blip r:embed="rId5"/>
                      <a:srcRect/>
                      <a:stretch>
                        <a:fillRect/>
                      </a:stretch>
                    </p:blipFill>
                    <p:spPr bwMode="auto">
                      <a:xfrm>
                        <a:off x="0" y="152400"/>
                        <a:ext cx="9144000"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198" name="Text Box 4"/>
          <p:cNvSpPr txBox="1">
            <a:spLocks noChangeArrowheads="1"/>
          </p:cNvSpPr>
          <p:nvPr/>
        </p:nvSpPr>
        <p:spPr bwMode="auto">
          <a:xfrm>
            <a:off x="647700" y="3565525"/>
            <a:ext cx="6858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auto" hangingPunct="1">
              <a:spcBef>
                <a:spcPct val="50000"/>
              </a:spcBef>
              <a:spcAft>
                <a:spcPts val="0"/>
              </a:spcAft>
            </a:pPr>
            <a:r>
              <a:rPr lang="en-US" sz="1000" dirty="0">
                <a:solidFill>
                  <a:prstClr val="black"/>
                </a:solidFill>
              </a:rPr>
              <a:t>1327</a:t>
            </a:r>
          </a:p>
        </p:txBody>
      </p:sp>
      <p:sp>
        <p:nvSpPr>
          <p:cNvPr id="8199" name="Text Box 5"/>
          <p:cNvSpPr txBox="1">
            <a:spLocks noChangeArrowheads="1"/>
          </p:cNvSpPr>
          <p:nvPr/>
        </p:nvSpPr>
        <p:spPr bwMode="auto">
          <a:xfrm>
            <a:off x="1028700" y="3304468"/>
            <a:ext cx="609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auto" hangingPunct="1">
              <a:spcBef>
                <a:spcPct val="50000"/>
              </a:spcBef>
              <a:spcAft>
                <a:spcPts val="0"/>
              </a:spcAft>
            </a:pPr>
            <a:r>
              <a:rPr lang="en-US" sz="1000" dirty="0">
                <a:solidFill>
                  <a:prstClr val="black"/>
                </a:solidFill>
              </a:rPr>
              <a:t>1645</a:t>
            </a:r>
          </a:p>
        </p:txBody>
      </p:sp>
      <p:sp>
        <p:nvSpPr>
          <p:cNvPr id="8200" name="Text Box 6"/>
          <p:cNvSpPr txBox="1">
            <a:spLocks noChangeArrowheads="1"/>
          </p:cNvSpPr>
          <p:nvPr/>
        </p:nvSpPr>
        <p:spPr bwMode="auto">
          <a:xfrm>
            <a:off x="1483847" y="3381053"/>
            <a:ext cx="5334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auto" hangingPunct="1">
              <a:spcBef>
                <a:spcPct val="50000"/>
              </a:spcBef>
              <a:spcAft>
                <a:spcPts val="0"/>
              </a:spcAft>
            </a:pPr>
            <a:r>
              <a:rPr lang="en-US" sz="1000" dirty="0">
                <a:solidFill>
                  <a:prstClr val="black"/>
                </a:solidFill>
              </a:rPr>
              <a:t>1637</a:t>
            </a:r>
          </a:p>
        </p:txBody>
      </p:sp>
      <p:sp>
        <p:nvSpPr>
          <p:cNvPr id="8201" name="Text Box 7"/>
          <p:cNvSpPr txBox="1">
            <a:spLocks noChangeArrowheads="1"/>
          </p:cNvSpPr>
          <p:nvPr/>
        </p:nvSpPr>
        <p:spPr bwMode="auto">
          <a:xfrm>
            <a:off x="1786146" y="3331631"/>
            <a:ext cx="5334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auto" hangingPunct="1">
              <a:spcBef>
                <a:spcPct val="50000"/>
              </a:spcBef>
              <a:spcAft>
                <a:spcPts val="0"/>
              </a:spcAft>
            </a:pPr>
            <a:r>
              <a:rPr lang="en-US" sz="1000" dirty="0">
                <a:solidFill>
                  <a:prstClr val="black"/>
                </a:solidFill>
              </a:rPr>
              <a:t>1659</a:t>
            </a:r>
          </a:p>
        </p:txBody>
      </p:sp>
      <p:sp>
        <p:nvSpPr>
          <p:cNvPr id="8202" name="Text Box 8"/>
          <p:cNvSpPr txBox="1">
            <a:spLocks noChangeArrowheads="1"/>
          </p:cNvSpPr>
          <p:nvPr/>
        </p:nvSpPr>
        <p:spPr bwMode="auto">
          <a:xfrm>
            <a:off x="2241935" y="3419474"/>
            <a:ext cx="609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auto" hangingPunct="1">
              <a:spcBef>
                <a:spcPct val="50000"/>
              </a:spcBef>
              <a:spcAft>
                <a:spcPts val="0"/>
              </a:spcAft>
            </a:pPr>
            <a:r>
              <a:rPr lang="en-US" sz="1000" dirty="0">
                <a:solidFill>
                  <a:prstClr val="black"/>
                </a:solidFill>
              </a:rPr>
              <a:t>1618</a:t>
            </a:r>
          </a:p>
        </p:txBody>
      </p:sp>
      <p:sp>
        <p:nvSpPr>
          <p:cNvPr id="8203" name="Text Box 9"/>
          <p:cNvSpPr txBox="1">
            <a:spLocks noChangeArrowheads="1"/>
          </p:cNvSpPr>
          <p:nvPr/>
        </p:nvSpPr>
        <p:spPr bwMode="auto">
          <a:xfrm>
            <a:off x="2683164" y="3419473"/>
            <a:ext cx="5334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auto" hangingPunct="1">
              <a:spcBef>
                <a:spcPct val="50000"/>
              </a:spcBef>
              <a:spcAft>
                <a:spcPts val="0"/>
              </a:spcAft>
            </a:pPr>
            <a:r>
              <a:rPr lang="en-US" sz="1000" dirty="0">
                <a:solidFill>
                  <a:prstClr val="black"/>
                </a:solidFill>
              </a:rPr>
              <a:t>1605</a:t>
            </a:r>
          </a:p>
        </p:txBody>
      </p:sp>
      <p:sp>
        <p:nvSpPr>
          <p:cNvPr id="8204" name="Text Box 10"/>
          <p:cNvSpPr txBox="1">
            <a:spLocks noChangeArrowheads="1"/>
          </p:cNvSpPr>
          <p:nvPr/>
        </p:nvSpPr>
        <p:spPr bwMode="auto">
          <a:xfrm>
            <a:off x="3097379" y="3381052"/>
            <a:ext cx="4635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auto" hangingPunct="1">
              <a:spcBef>
                <a:spcPts val="0"/>
              </a:spcBef>
              <a:spcAft>
                <a:spcPts val="0"/>
              </a:spcAft>
            </a:pPr>
            <a:r>
              <a:rPr lang="en-US" sz="1000" dirty="0">
                <a:solidFill>
                  <a:prstClr val="black"/>
                </a:solidFill>
              </a:rPr>
              <a:t>1640</a:t>
            </a:r>
          </a:p>
        </p:txBody>
      </p:sp>
      <p:sp>
        <p:nvSpPr>
          <p:cNvPr id="8205" name="Text Box 11"/>
          <p:cNvSpPr txBox="1">
            <a:spLocks noChangeArrowheads="1"/>
          </p:cNvSpPr>
          <p:nvPr/>
        </p:nvSpPr>
        <p:spPr bwMode="auto">
          <a:xfrm>
            <a:off x="3429000" y="3258814"/>
            <a:ext cx="5492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auto" hangingPunct="1">
              <a:spcBef>
                <a:spcPts val="0"/>
              </a:spcBef>
              <a:spcAft>
                <a:spcPts val="0"/>
              </a:spcAft>
            </a:pPr>
            <a:r>
              <a:rPr lang="en-US" sz="1000" dirty="0">
                <a:solidFill>
                  <a:prstClr val="black"/>
                </a:solidFill>
              </a:rPr>
              <a:t>1736</a:t>
            </a:r>
          </a:p>
        </p:txBody>
      </p:sp>
      <p:sp>
        <p:nvSpPr>
          <p:cNvPr id="8206" name="Text Box 12"/>
          <p:cNvSpPr txBox="1">
            <a:spLocks noChangeArrowheads="1"/>
          </p:cNvSpPr>
          <p:nvPr/>
        </p:nvSpPr>
        <p:spPr bwMode="auto">
          <a:xfrm>
            <a:off x="228600" y="609600"/>
            <a:ext cx="15240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auto" hangingPunct="1">
              <a:spcBef>
                <a:spcPct val="50000"/>
              </a:spcBef>
              <a:spcAft>
                <a:spcPts val="0"/>
              </a:spcAft>
            </a:pPr>
            <a:r>
              <a:rPr lang="en-US" sz="1000">
                <a:solidFill>
                  <a:prstClr val="black"/>
                </a:solidFill>
                <a:latin typeface="Arial Narrow" pitchFamily="34" charset="0"/>
              </a:rPr>
              <a:t>NUMBER OF STUDENTS</a:t>
            </a:r>
          </a:p>
        </p:txBody>
      </p:sp>
      <p:sp>
        <p:nvSpPr>
          <p:cNvPr id="8207" name="Text Box 13"/>
          <p:cNvSpPr txBox="1">
            <a:spLocks noChangeArrowheads="1"/>
          </p:cNvSpPr>
          <p:nvPr/>
        </p:nvSpPr>
        <p:spPr bwMode="auto">
          <a:xfrm>
            <a:off x="3886200" y="2866737"/>
            <a:ext cx="5492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auto" hangingPunct="1">
              <a:spcBef>
                <a:spcPts val="0"/>
              </a:spcBef>
              <a:spcAft>
                <a:spcPts val="0"/>
              </a:spcAft>
            </a:pPr>
            <a:r>
              <a:rPr lang="en-US" sz="1000" dirty="0">
                <a:solidFill>
                  <a:prstClr val="black"/>
                </a:solidFill>
              </a:rPr>
              <a:t>2034</a:t>
            </a:r>
          </a:p>
        </p:txBody>
      </p:sp>
      <p:sp>
        <p:nvSpPr>
          <p:cNvPr id="8208" name="Text Box 14"/>
          <p:cNvSpPr txBox="1">
            <a:spLocks noChangeArrowheads="1"/>
          </p:cNvSpPr>
          <p:nvPr/>
        </p:nvSpPr>
        <p:spPr bwMode="auto">
          <a:xfrm>
            <a:off x="4267200" y="2480831"/>
            <a:ext cx="5492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auto" hangingPunct="1">
              <a:spcBef>
                <a:spcPts val="0"/>
              </a:spcBef>
              <a:spcAft>
                <a:spcPts val="0"/>
              </a:spcAft>
            </a:pPr>
            <a:r>
              <a:rPr lang="en-US" sz="1000" dirty="0">
                <a:solidFill>
                  <a:prstClr val="black"/>
                </a:solidFill>
              </a:rPr>
              <a:t>2305</a:t>
            </a:r>
          </a:p>
        </p:txBody>
      </p:sp>
      <p:sp>
        <p:nvSpPr>
          <p:cNvPr id="8209" name="Text Box 15"/>
          <p:cNvSpPr txBox="1">
            <a:spLocks noChangeArrowheads="1"/>
          </p:cNvSpPr>
          <p:nvPr/>
        </p:nvSpPr>
        <p:spPr bwMode="auto">
          <a:xfrm>
            <a:off x="4648200" y="2126563"/>
            <a:ext cx="6858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auto" hangingPunct="1">
              <a:spcBef>
                <a:spcPct val="50000"/>
              </a:spcBef>
              <a:spcAft>
                <a:spcPts val="0"/>
              </a:spcAft>
            </a:pPr>
            <a:r>
              <a:rPr lang="en-US" sz="1000" dirty="0">
                <a:solidFill>
                  <a:prstClr val="black"/>
                </a:solidFill>
              </a:rPr>
              <a:t>2555</a:t>
            </a:r>
          </a:p>
        </p:txBody>
      </p:sp>
      <p:sp>
        <p:nvSpPr>
          <p:cNvPr id="20" name="Text Box 15"/>
          <p:cNvSpPr txBox="1">
            <a:spLocks noChangeArrowheads="1"/>
          </p:cNvSpPr>
          <p:nvPr/>
        </p:nvSpPr>
        <p:spPr bwMode="auto">
          <a:xfrm>
            <a:off x="4991100" y="1965298"/>
            <a:ext cx="6858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auto" hangingPunct="1">
              <a:spcBef>
                <a:spcPct val="50000"/>
              </a:spcBef>
              <a:spcAft>
                <a:spcPts val="0"/>
              </a:spcAft>
            </a:pPr>
            <a:r>
              <a:rPr lang="en-US" sz="1000" dirty="0" smtClean="0">
                <a:solidFill>
                  <a:prstClr val="black"/>
                </a:solidFill>
              </a:rPr>
              <a:t>2664</a:t>
            </a:r>
            <a:endParaRPr lang="en-US" sz="1000" dirty="0">
              <a:solidFill>
                <a:prstClr val="black"/>
              </a:solidFill>
            </a:endParaRPr>
          </a:p>
        </p:txBody>
      </p:sp>
      <p:sp>
        <p:nvSpPr>
          <p:cNvPr id="17" name="Text Box 15"/>
          <p:cNvSpPr txBox="1">
            <a:spLocks noChangeArrowheads="1"/>
          </p:cNvSpPr>
          <p:nvPr/>
        </p:nvSpPr>
        <p:spPr bwMode="auto">
          <a:xfrm>
            <a:off x="5580238" y="2126561"/>
            <a:ext cx="6858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auto" hangingPunct="1">
              <a:spcBef>
                <a:spcPct val="50000"/>
              </a:spcBef>
              <a:spcAft>
                <a:spcPts val="0"/>
              </a:spcAft>
            </a:pPr>
            <a:r>
              <a:rPr lang="en-US" sz="1000" dirty="0" smtClean="0">
                <a:solidFill>
                  <a:prstClr val="black"/>
                </a:solidFill>
              </a:rPr>
              <a:t>2506</a:t>
            </a:r>
            <a:endParaRPr lang="en-US" sz="1000" dirty="0">
              <a:solidFill>
                <a:prstClr val="black"/>
              </a:solidFill>
            </a:endParaRPr>
          </a:p>
        </p:txBody>
      </p:sp>
      <p:sp>
        <p:nvSpPr>
          <p:cNvPr id="18" name="Text Box 15"/>
          <p:cNvSpPr txBox="1">
            <a:spLocks noChangeArrowheads="1"/>
          </p:cNvSpPr>
          <p:nvPr/>
        </p:nvSpPr>
        <p:spPr bwMode="auto">
          <a:xfrm>
            <a:off x="5862107" y="1882086"/>
            <a:ext cx="6858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auto" hangingPunct="1">
              <a:spcBef>
                <a:spcPct val="50000"/>
              </a:spcBef>
              <a:spcAft>
                <a:spcPts val="0"/>
              </a:spcAft>
            </a:pPr>
            <a:r>
              <a:rPr lang="en-US" sz="1000" dirty="0" smtClean="0">
                <a:solidFill>
                  <a:prstClr val="black"/>
                </a:solidFill>
              </a:rPr>
              <a:t>2714</a:t>
            </a:r>
            <a:endParaRPr lang="en-US" sz="1000" dirty="0">
              <a:solidFill>
                <a:prstClr val="black"/>
              </a:solidFill>
            </a:endParaRPr>
          </a:p>
        </p:txBody>
      </p:sp>
      <p:sp>
        <p:nvSpPr>
          <p:cNvPr id="19" name="Text Box 15"/>
          <p:cNvSpPr txBox="1">
            <a:spLocks noChangeArrowheads="1"/>
          </p:cNvSpPr>
          <p:nvPr/>
        </p:nvSpPr>
        <p:spPr bwMode="auto">
          <a:xfrm>
            <a:off x="6284356" y="1759848"/>
            <a:ext cx="6858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auto" hangingPunct="1">
              <a:spcBef>
                <a:spcPct val="50000"/>
              </a:spcBef>
              <a:spcAft>
                <a:spcPts val="0"/>
              </a:spcAft>
            </a:pPr>
            <a:r>
              <a:rPr lang="en-US" sz="1000" dirty="0" smtClean="0">
                <a:solidFill>
                  <a:prstClr val="black"/>
                </a:solidFill>
              </a:rPr>
              <a:t>2859</a:t>
            </a:r>
            <a:endParaRPr lang="en-US" sz="1000" dirty="0">
              <a:solidFill>
                <a:prstClr val="black"/>
              </a:solidFill>
            </a:endParaRPr>
          </a:p>
        </p:txBody>
      </p:sp>
      <p:sp>
        <p:nvSpPr>
          <p:cNvPr id="21" name="Text Box 15"/>
          <p:cNvSpPr txBox="1">
            <a:spLocks noChangeArrowheads="1"/>
          </p:cNvSpPr>
          <p:nvPr/>
        </p:nvSpPr>
        <p:spPr bwMode="auto">
          <a:xfrm>
            <a:off x="6674202" y="1556443"/>
            <a:ext cx="6858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auto" hangingPunct="1">
              <a:spcBef>
                <a:spcPct val="50000"/>
              </a:spcBef>
              <a:spcAft>
                <a:spcPts val="0"/>
              </a:spcAft>
            </a:pPr>
            <a:r>
              <a:rPr lang="en-US" sz="1000" dirty="0" smtClean="0">
                <a:solidFill>
                  <a:prstClr val="black"/>
                </a:solidFill>
              </a:rPr>
              <a:t>3005</a:t>
            </a:r>
            <a:endParaRPr lang="en-US" sz="1000" dirty="0">
              <a:solidFill>
                <a:prstClr val="black"/>
              </a:solidFill>
            </a:endParaRPr>
          </a:p>
        </p:txBody>
      </p:sp>
      <p:sp>
        <p:nvSpPr>
          <p:cNvPr id="22" name="Text Box 15"/>
          <p:cNvSpPr txBox="1">
            <a:spLocks noChangeArrowheads="1"/>
          </p:cNvSpPr>
          <p:nvPr/>
        </p:nvSpPr>
        <p:spPr bwMode="auto">
          <a:xfrm>
            <a:off x="7060328" y="1403610"/>
            <a:ext cx="6858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auto" hangingPunct="1">
              <a:spcBef>
                <a:spcPct val="50000"/>
              </a:spcBef>
              <a:spcAft>
                <a:spcPts val="0"/>
              </a:spcAft>
            </a:pPr>
            <a:r>
              <a:rPr lang="en-US" sz="1000" dirty="0" smtClean="0">
                <a:solidFill>
                  <a:prstClr val="black"/>
                </a:solidFill>
              </a:rPr>
              <a:t>3153</a:t>
            </a:r>
            <a:endParaRPr lang="en-US" sz="1000" dirty="0">
              <a:solidFill>
                <a:prstClr val="black"/>
              </a:solidFill>
            </a:endParaRPr>
          </a:p>
        </p:txBody>
      </p:sp>
      <p:sp>
        <p:nvSpPr>
          <p:cNvPr id="23" name="Text Box 15"/>
          <p:cNvSpPr txBox="1">
            <a:spLocks noChangeArrowheads="1"/>
          </p:cNvSpPr>
          <p:nvPr/>
        </p:nvSpPr>
        <p:spPr bwMode="auto">
          <a:xfrm>
            <a:off x="7476468" y="1026440"/>
            <a:ext cx="6858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auto" hangingPunct="1">
              <a:spcBef>
                <a:spcPct val="50000"/>
              </a:spcBef>
              <a:spcAft>
                <a:spcPts val="0"/>
              </a:spcAft>
            </a:pPr>
            <a:r>
              <a:rPr lang="en-US" sz="1000" dirty="0" smtClean="0">
                <a:solidFill>
                  <a:prstClr val="black"/>
                </a:solidFill>
              </a:rPr>
              <a:t>3409</a:t>
            </a:r>
            <a:endParaRPr lang="en-US" sz="1000" dirty="0">
              <a:solidFill>
                <a:prstClr val="black"/>
              </a:solidFill>
            </a:endParaRPr>
          </a:p>
        </p:txBody>
      </p:sp>
      <p:cxnSp>
        <p:nvCxnSpPr>
          <p:cNvPr id="4" name="Straight Connector 3"/>
          <p:cNvCxnSpPr/>
          <p:nvPr/>
        </p:nvCxnSpPr>
        <p:spPr>
          <a:xfrm>
            <a:off x="5562600" y="820851"/>
            <a:ext cx="37394" cy="554338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949864" y="731837"/>
            <a:ext cx="611065" cy="276999"/>
          </a:xfrm>
          <a:prstGeom prst="rect">
            <a:avLst/>
          </a:prstGeom>
          <a:noFill/>
        </p:spPr>
        <p:txBody>
          <a:bodyPr wrap="none" rtlCol="0">
            <a:spAutoFit/>
          </a:bodyPr>
          <a:lstStyle/>
          <a:p>
            <a:pPr fontAlgn="auto">
              <a:spcBef>
                <a:spcPts val="0"/>
              </a:spcBef>
              <a:spcAft>
                <a:spcPts val="0"/>
              </a:spcAft>
            </a:pPr>
            <a:r>
              <a:rPr lang="en-US" sz="1200" dirty="0">
                <a:solidFill>
                  <a:prstClr val="black"/>
                </a:solidFill>
                <a:latin typeface="Calibri"/>
              </a:rPr>
              <a:t>Actual</a:t>
            </a:r>
          </a:p>
        </p:txBody>
      </p:sp>
      <p:sp>
        <p:nvSpPr>
          <p:cNvPr id="28" name="TextBox 27"/>
          <p:cNvSpPr txBox="1"/>
          <p:nvPr/>
        </p:nvSpPr>
        <p:spPr>
          <a:xfrm>
            <a:off x="6987089" y="749441"/>
            <a:ext cx="832279" cy="276999"/>
          </a:xfrm>
          <a:prstGeom prst="rect">
            <a:avLst/>
          </a:prstGeom>
          <a:noFill/>
        </p:spPr>
        <p:txBody>
          <a:bodyPr wrap="none" rtlCol="0">
            <a:spAutoFit/>
          </a:bodyPr>
          <a:lstStyle/>
          <a:p>
            <a:pPr fontAlgn="auto">
              <a:spcBef>
                <a:spcPts val="0"/>
              </a:spcBef>
              <a:spcAft>
                <a:spcPts val="0"/>
              </a:spcAft>
            </a:pPr>
            <a:r>
              <a:rPr lang="en-US" sz="1200" dirty="0">
                <a:solidFill>
                  <a:prstClr val="black"/>
                </a:solidFill>
                <a:latin typeface="Calibri"/>
              </a:rPr>
              <a:t>Projected</a:t>
            </a:r>
          </a:p>
        </p:txBody>
      </p:sp>
      <p:cxnSp>
        <p:nvCxnSpPr>
          <p:cNvPr id="12" name="Straight Arrow Connector 11"/>
          <p:cNvCxnSpPr/>
          <p:nvPr/>
        </p:nvCxnSpPr>
        <p:spPr>
          <a:xfrm flipV="1">
            <a:off x="838200" y="948163"/>
            <a:ext cx="4648200" cy="5204"/>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5581297" y="942959"/>
            <a:ext cx="2871611"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31" name="Text Box 15"/>
          <p:cNvSpPr txBox="1">
            <a:spLocks noChangeArrowheads="1"/>
          </p:cNvSpPr>
          <p:nvPr/>
        </p:nvSpPr>
        <p:spPr bwMode="auto">
          <a:xfrm>
            <a:off x="7915323" y="953367"/>
            <a:ext cx="6858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auto" hangingPunct="1">
              <a:spcBef>
                <a:spcPct val="50000"/>
              </a:spcBef>
              <a:spcAft>
                <a:spcPts val="0"/>
              </a:spcAft>
            </a:pPr>
            <a:r>
              <a:rPr lang="en-US" sz="1000" dirty="0" smtClean="0">
                <a:solidFill>
                  <a:prstClr val="black"/>
                </a:solidFill>
              </a:rPr>
              <a:t>3486</a:t>
            </a:r>
            <a:endParaRPr lang="en-US" sz="1000" dirty="0">
              <a:solidFill>
                <a:prstClr val="black"/>
              </a:solidFill>
            </a:endParaRPr>
          </a:p>
        </p:txBody>
      </p:sp>
      <p:sp>
        <p:nvSpPr>
          <p:cNvPr id="32" name="Text Box 15"/>
          <p:cNvSpPr txBox="1">
            <a:spLocks noChangeArrowheads="1"/>
          </p:cNvSpPr>
          <p:nvPr/>
        </p:nvSpPr>
        <p:spPr bwMode="auto">
          <a:xfrm>
            <a:off x="8295922" y="609599"/>
            <a:ext cx="6858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auto" hangingPunct="1">
              <a:spcBef>
                <a:spcPct val="50000"/>
              </a:spcBef>
              <a:spcAft>
                <a:spcPts val="0"/>
              </a:spcAft>
            </a:pPr>
            <a:r>
              <a:rPr lang="en-US" sz="1000" dirty="0" smtClean="0">
                <a:solidFill>
                  <a:prstClr val="black"/>
                </a:solidFill>
              </a:rPr>
              <a:t>3553</a:t>
            </a:r>
            <a:endParaRPr lang="en-US" sz="1000" dirty="0">
              <a:solidFill>
                <a:prstClr val="black"/>
              </a:solidFill>
            </a:endParaRPr>
          </a:p>
        </p:txBody>
      </p:sp>
      <p:sp>
        <p:nvSpPr>
          <p:cNvPr id="5" name="Slide Number Placeholder 4"/>
          <p:cNvSpPr>
            <a:spLocks noGrp="1"/>
          </p:cNvSpPr>
          <p:nvPr>
            <p:ph type="sldNum" sz="quarter" idx="12"/>
          </p:nvPr>
        </p:nvSpPr>
        <p:spPr>
          <a:xfrm>
            <a:off x="6987089" y="6492875"/>
            <a:ext cx="2133600" cy="365125"/>
          </a:xfrm>
        </p:spPr>
        <p:txBody>
          <a:bodyPr/>
          <a:lstStyle/>
          <a:p>
            <a:pPr>
              <a:defRPr/>
            </a:pPr>
            <a:fld id="{3CA321A5-D7C5-4E13-A36F-207A9E1CFCBC}" type="slidenum">
              <a:rPr lang="en-US" smtClean="0">
                <a:solidFill>
                  <a:srgbClr val="000000"/>
                </a:solidFill>
              </a:rPr>
              <a:pPr>
                <a:defRPr/>
              </a:pPr>
              <a:t>8</a:t>
            </a:fld>
            <a:endParaRPr lang="en-US" dirty="0">
              <a:solidFill>
                <a:srgbClr val="000000"/>
              </a:solidFill>
            </a:endParaRPr>
          </a:p>
        </p:txBody>
      </p:sp>
    </p:spTree>
    <p:extLst>
      <p:ext uri="{BB962C8B-B14F-4D97-AF65-F5344CB8AC3E}">
        <p14:creationId xmlns:p14="http://schemas.microsoft.com/office/powerpoint/2010/main" val="2428319554"/>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366" name="Text Box 238"/>
          <p:cNvSpPr txBox="1">
            <a:spLocks noChangeArrowheads="1"/>
          </p:cNvSpPr>
          <p:nvPr/>
        </p:nvSpPr>
        <p:spPr bwMode="auto">
          <a:xfrm>
            <a:off x="533400" y="381000"/>
            <a:ext cx="8305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b="1" i="1" dirty="0">
                <a:solidFill>
                  <a:srgbClr val="000000"/>
                </a:solidFill>
              </a:rPr>
              <a:t>STRATEGIC ENROLLMENT PLANNING Headcount 2013-2020</a:t>
            </a:r>
          </a:p>
        </p:txBody>
      </p:sp>
      <p:sp>
        <p:nvSpPr>
          <p:cNvPr id="2" name="Slide Number Placeholder 1"/>
          <p:cNvSpPr>
            <a:spLocks noGrp="1"/>
          </p:cNvSpPr>
          <p:nvPr>
            <p:ph type="sldNum" sz="quarter" idx="12"/>
          </p:nvPr>
        </p:nvSpPr>
        <p:spPr/>
        <p:txBody>
          <a:bodyPr/>
          <a:lstStyle/>
          <a:p>
            <a:pPr>
              <a:defRPr/>
            </a:pPr>
            <a:fld id="{3CA321A5-D7C5-4E13-A36F-207A9E1CFCBC}" type="slidenum">
              <a:rPr lang="en-US" smtClean="0">
                <a:solidFill>
                  <a:srgbClr val="000000"/>
                </a:solidFill>
              </a:rPr>
              <a:pPr>
                <a:defRPr/>
              </a:pPr>
              <a:t>9</a:t>
            </a:fld>
            <a:endParaRPr lang="en-US">
              <a:solidFill>
                <a:srgbClr val="000000"/>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3016648193"/>
              </p:ext>
            </p:extLst>
          </p:nvPr>
        </p:nvGraphicFramePr>
        <p:xfrm>
          <a:off x="304800" y="747713"/>
          <a:ext cx="8077200" cy="5628296"/>
        </p:xfrm>
        <a:graphic>
          <a:graphicData uri="http://schemas.openxmlformats.org/drawingml/2006/table">
            <a:tbl>
              <a:tblPr/>
              <a:tblGrid>
                <a:gridCol w="811136"/>
                <a:gridCol w="529373"/>
                <a:gridCol w="486682"/>
                <a:gridCol w="478143"/>
                <a:gridCol w="384221"/>
                <a:gridCol w="478143"/>
                <a:gridCol w="392760"/>
                <a:gridCol w="443989"/>
                <a:gridCol w="350068"/>
                <a:gridCol w="478143"/>
                <a:gridCol w="332993"/>
                <a:gridCol w="435452"/>
                <a:gridCol w="384221"/>
                <a:gridCol w="469605"/>
                <a:gridCol w="350068"/>
                <a:gridCol w="503758"/>
                <a:gridCol w="358607"/>
                <a:gridCol w="409838"/>
              </a:tblGrid>
              <a:tr h="312683">
                <a:tc gridSpan="18">
                  <a:txBody>
                    <a:bodyPr/>
                    <a:lstStyle/>
                    <a:p>
                      <a:pPr algn="ctr" fontAlgn="b"/>
                      <a:r>
                        <a:rPr lang="en-US" sz="900" b="1" i="0" u="none" strike="noStrike" dirty="0">
                          <a:solidFill>
                            <a:srgbClr val="FFFFFF"/>
                          </a:solidFill>
                          <a:effectLst/>
                          <a:latin typeface="Arial"/>
                        </a:rPr>
                        <a:t>STRATEGIC ENROLLMENT MODEL SHOWING TOTAL FORECASTS BY ACADEMIC UNITS AND DEGREE LEVELS AS OF 8 3 2013</a:t>
                      </a:r>
                    </a:p>
                  </a:txBody>
                  <a:tcPr marL="8681" marR="8681" marT="8681" marB="0" anchor="b">
                    <a:lnL>
                      <a:noFill/>
                    </a:lnL>
                    <a:lnR>
                      <a:noFill/>
                    </a:lnR>
                    <a:lnT>
                      <a:noFill/>
                    </a:lnT>
                    <a:lnB w="6350" cap="flat" cmpd="sng" algn="ctr">
                      <a:solidFill>
                        <a:srgbClr val="000000"/>
                      </a:solidFill>
                      <a:prstDash val="solid"/>
                      <a:round/>
                      <a:headEnd type="none" w="med" len="med"/>
                      <a:tailEnd type="none" w="med" len="med"/>
                    </a:lnB>
                    <a:solidFill>
                      <a:srgbClr val="60497A"/>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94291">
                <a:tc>
                  <a:txBody>
                    <a:bodyPr/>
                    <a:lstStyle/>
                    <a:p>
                      <a:pPr algn="ctr" fontAlgn="b"/>
                      <a:endParaRPr lang="en-US" sz="700" b="0" i="0" u="none" strike="noStrike">
                        <a:effectLst/>
                        <a:latin typeface="Arial"/>
                      </a:endParaRP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b"/>
                      <a:r>
                        <a:rPr lang="en-US" sz="700" b="0" i="0" u="none" strike="noStrike" dirty="0" smtClean="0">
                          <a:effectLst/>
                          <a:latin typeface="Arial"/>
                        </a:rPr>
                        <a:t>FISCAL</a:t>
                      </a:r>
                      <a:r>
                        <a:rPr lang="en-US" sz="700" b="0" i="0" u="none" strike="noStrike" baseline="0" dirty="0" smtClean="0">
                          <a:effectLst/>
                          <a:latin typeface="Arial"/>
                        </a:rPr>
                        <a:t> 2013</a:t>
                      </a:r>
                      <a:endParaRPr lang="en-US" sz="700" b="0" i="0" u="none" strike="noStrike" dirty="0">
                        <a:effectLst/>
                        <a:latin typeface="Arial"/>
                      </a:endParaRP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hMerge="1">
                  <a:txBody>
                    <a:bodyPr/>
                    <a:lstStyle/>
                    <a:p>
                      <a:pPr algn="ctr" fontAlgn="b"/>
                      <a:endParaRPr lang="en-US" sz="700" b="0" i="0" u="none" strike="noStrike" dirty="0">
                        <a:effectLst/>
                        <a:latin typeface="Arial"/>
                      </a:endParaRP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DCDB"/>
                    </a:solidFill>
                  </a:tcPr>
                </a:tc>
                <a:tc gridSpan="2">
                  <a:txBody>
                    <a:bodyPr/>
                    <a:lstStyle/>
                    <a:p>
                      <a:pPr algn="ctr" fontAlgn="b"/>
                      <a:r>
                        <a:rPr lang="en-US" sz="700" b="0" i="0" u="none" strike="noStrike" dirty="0" smtClean="0">
                          <a:effectLst/>
                          <a:latin typeface="Arial"/>
                        </a:rPr>
                        <a:t>FISCAL 2014</a:t>
                      </a:r>
                      <a:endParaRPr lang="en-US" sz="700" b="0" i="0" u="none" strike="noStrike" dirty="0">
                        <a:effectLst/>
                        <a:latin typeface="Arial"/>
                      </a:endParaRP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hMerge="1">
                  <a:txBody>
                    <a:bodyPr/>
                    <a:lstStyle/>
                    <a:p>
                      <a:pPr algn="ctr" fontAlgn="b"/>
                      <a:endParaRPr lang="en-US" sz="700" b="0" i="0" u="none" strike="noStrike" dirty="0">
                        <a:effectLst/>
                        <a:latin typeface="Arial"/>
                      </a:endParaRP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gridSpan="2">
                  <a:txBody>
                    <a:bodyPr/>
                    <a:lstStyle/>
                    <a:p>
                      <a:pPr algn="ctr" fontAlgn="b"/>
                      <a:r>
                        <a:rPr lang="en-US" sz="700" b="1" i="0" u="none" strike="noStrike" dirty="0" smtClean="0">
                          <a:solidFill>
                            <a:schemeClr val="bg1"/>
                          </a:solidFill>
                          <a:effectLst/>
                          <a:latin typeface="Arial"/>
                        </a:rPr>
                        <a:t>FISCAL 2015</a:t>
                      </a:r>
                      <a:endParaRPr lang="en-US" sz="700" b="1" i="0" u="none" strike="noStrike" dirty="0">
                        <a:solidFill>
                          <a:schemeClr val="bg1"/>
                        </a:solidFill>
                        <a:effectLst/>
                        <a:latin typeface="Arial"/>
                      </a:endParaRP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hMerge="1">
                  <a:txBody>
                    <a:bodyPr/>
                    <a:lstStyle/>
                    <a:p>
                      <a:pPr algn="ctr" fontAlgn="b"/>
                      <a:endParaRPr lang="en-US" sz="700" b="0" i="0" u="none" strike="noStrike" dirty="0">
                        <a:effectLst/>
                        <a:latin typeface="Arial"/>
                      </a:endParaRP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gridSpan="2">
                  <a:txBody>
                    <a:bodyPr/>
                    <a:lstStyle/>
                    <a:p>
                      <a:pPr algn="ctr" fontAlgn="b"/>
                      <a:r>
                        <a:rPr lang="en-US" sz="700" b="1" i="0" u="none" strike="noStrike" dirty="0" smtClean="0">
                          <a:solidFill>
                            <a:schemeClr val="bg1"/>
                          </a:solidFill>
                          <a:effectLst/>
                          <a:latin typeface="Arial"/>
                        </a:rPr>
                        <a:t>FISCAL 2016</a:t>
                      </a:r>
                      <a:endParaRPr lang="en-US" sz="700" b="1" i="0" u="none" strike="noStrike" dirty="0">
                        <a:solidFill>
                          <a:schemeClr val="bg1"/>
                        </a:solidFill>
                        <a:effectLst/>
                        <a:latin typeface="Arial"/>
                      </a:endParaRP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00"/>
                    </a:solidFill>
                  </a:tcPr>
                </a:tc>
                <a:tc hMerge="1">
                  <a:txBody>
                    <a:bodyPr/>
                    <a:lstStyle/>
                    <a:p>
                      <a:pPr algn="ctr" fontAlgn="b"/>
                      <a:endParaRPr lang="en-US" sz="700" b="0" i="0" u="none" strike="noStrike" dirty="0">
                        <a:effectLst/>
                        <a:latin typeface="Arial"/>
                      </a:endParaRP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gridSpan="2">
                  <a:txBody>
                    <a:bodyPr/>
                    <a:lstStyle/>
                    <a:p>
                      <a:pPr algn="ctr" fontAlgn="b"/>
                      <a:r>
                        <a:rPr lang="en-US" sz="700" b="1" i="0" u="none" strike="noStrike" dirty="0" smtClean="0">
                          <a:solidFill>
                            <a:schemeClr val="bg1"/>
                          </a:solidFill>
                          <a:effectLst/>
                          <a:latin typeface="Arial"/>
                        </a:rPr>
                        <a:t>FISCAL 2017</a:t>
                      </a:r>
                      <a:endParaRPr lang="en-US" sz="700" b="1" i="0" u="none" strike="noStrike" dirty="0">
                        <a:solidFill>
                          <a:schemeClr val="bg1"/>
                        </a:solidFill>
                        <a:effectLst/>
                        <a:latin typeface="Arial"/>
                      </a:endParaRP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99"/>
                    </a:solidFill>
                  </a:tcPr>
                </a:tc>
                <a:tc hMerge="1">
                  <a:txBody>
                    <a:bodyPr/>
                    <a:lstStyle/>
                    <a:p>
                      <a:pPr algn="ctr" fontAlgn="b"/>
                      <a:endParaRPr lang="en-US" sz="700" b="0" i="0" u="none" strike="noStrike" dirty="0">
                        <a:effectLst/>
                        <a:latin typeface="Arial"/>
                      </a:endParaRP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gridSpan="2">
                  <a:txBody>
                    <a:bodyPr/>
                    <a:lstStyle/>
                    <a:p>
                      <a:pPr algn="ctr" fontAlgn="b"/>
                      <a:r>
                        <a:rPr lang="en-US" sz="700" b="1" i="0" u="none" strike="noStrike" dirty="0" smtClean="0">
                          <a:solidFill>
                            <a:schemeClr val="bg1"/>
                          </a:solidFill>
                          <a:effectLst/>
                          <a:latin typeface="Arial"/>
                        </a:rPr>
                        <a:t>FISCAL 2018</a:t>
                      </a:r>
                      <a:endParaRPr lang="en-US" sz="700" b="1" i="0" u="none" strike="noStrike" dirty="0">
                        <a:solidFill>
                          <a:schemeClr val="bg1"/>
                        </a:solidFill>
                        <a:effectLst/>
                        <a:latin typeface="Arial"/>
                      </a:endParaRP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6FF66"/>
                    </a:solidFill>
                  </a:tcPr>
                </a:tc>
                <a:tc hMerge="1">
                  <a:txBody>
                    <a:bodyPr/>
                    <a:lstStyle/>
                    <a:p>
                      <a:pPr algn="ctr" fontAlgn="b"/>
                      <a:endParaRPr lang="en-US" sz="700" b="0" i="0" u="none" strike="noStrike" dirty="0">
                        <a:effectLst/>
                        <a:latin typeface="Arial"/>
                      </a:endParaRP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gridSpan="2">
                  <a:txBody>
                    <a:bodyPr/>
                    <a:lstStyle/>
                    <a:p>
                      <a:pPr algn="ctr" fontAlgn="b"/>
                      <a:r>
                        <a:rPr lang="en-US" sz="700" b="1" i="0" u="none" strike="noStrike" dirty="0" smtClean="0">
                          <a:solidFill>
                            <a:schemeClr val="bg1"/>
                          </a:solidFill>
                          <a:effectLst/>
                          <a:latin typeface="Arial"/>
                        </a:rPr>
                        <a:t>FISCAL 2019</a:t>
                      </a:r>
                      <a:endParaRPr lang="en-US" sz="700" b="1" i="0" u="none" strike="noStrike" dirty="0">
                        <a:solidFill>
                          <a:schemeClr val="bg1"/>
                        </a:solidFill>
                        <a:effectLst/>
                        <a:latin typeface="Arial"/>
                      </a:endParaRP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90000"/>
                      </a:schemeClr>
                    </a:solidFill>
                  </a:tcPr>
                </a:tc>
                <a:tc hMerge="1">
                  <a:txBody>
                    <a:bodyPr/>
                    <a:lstStyle/>
                    <a:p>
                      <a:pPr algn="ctr" fontAlgn="b"/>
                      <a:endParaRPr lang="en-US" sz="700" b="0" i="0" u="none" strike="noStrike" dirty="0">
                        <a:effectLst/>
                        <a:latin typeface="Arial"/>
                      </a:endParaRP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gridSpan="2">
                  <a:txBody>
                    <a:bodyPr/>
                    <a:lstStyle/>
                    <a:p>
                      <a:pPr algn="ctr" fontAlgn="b"/>
                      <a:r>
                        <a:rPr lang="en-US" sz="700" b="1" i="0" u="none" strike="noStrike" dirty="0" smtClean="0">
                          <a:solidFill>
                            <a:schemeClr val="bg1"/>
                          </a:solidFill>
                          <a:effectLst/>
                          <a:latin typeface="Arial"/>
                        </a:rPr>
                        <a:t>FISCAL 2020</a:t>
                      </a:r>
                      <a:endParaRPr lang="en-US" sz="700" b="1" i="0" u="none" strike="noStrike" dirty="0">
                        <a:solidFill>
                          <a:schemeClr val="bg1"/>
                        </a:solidFill>
                        <a:effectLst/>
                        <a:latin typeface="Arial"/>
                      </a:endParaRP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00"/>
                    </a:solidFill>
                  </a:tcPr>
                </a:tc>
                <a:tc hMerge="1">
                  <a:txBody>
                    <a:bodyPr/>
                    <a:lstStyle/>
                    <a:p>
                      <a:pPr algn="ctr" fontAlgn="b"/>
                      <a:endParaRPr lang="en-US" sz="700" b="0" i="0" u="none" strike="noStrike" dirty="0">
                        <a:effectLst/>
                        <a:latin typeface="Arial"/>
                      </a:endParaRP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b"/>
                      <a:r>
                        <a:rPr lang="en-US" sz="700" b="1" i="0" u="none" strike="noStrike" dirty="0" smtClean="0">
                          <a:solidFill>
                            <a:schemeClr val="bg1"/>
                          </a:solidFill>
                          <a:effectLst/>
                          <a:latin typeface="Arial"/>
                        </a:rPr>
                        <a:t>FY</a:t>
                      </a:r>
                      <a:r>
                        <a:rPr lang="en-US" sz="700" b="1" i="0" u="none" strike="noStrike" baseline="0" dirty="0" smtClean="0">
                          <a:solidFill>
                            <a:schemeClr val="bg1"/>
                          </a:solidFill>
                          <a:effectLst/>
                          <a:latin typeface="Arial"/>
                        </a:rPr>
                        <a:t> 2021</a:t>
                      </a:r>
                      <a:endParaRPr lang="en-US" sz="700" b="1" i="0" u="none" strike="noStrike" dirty="0">
                        <a:solidFill>
                          <a:schemeClr val="bg1"/>
                        </a:solidFill>
                        <a:effectLst/>
                        <a:latin typeface="Arial"/>
                      </a:endParaRP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75000"/>
                      </a:schemeClr>
                    </a:solidFill>
                  </a:tcPr>
                </a:tc>
              </a:tr>
              <a:tr h="294291">
                <a:tc>
                  <a:txBody>
                    <a:bodyPr/>
                    <a:lstStyle/>
                    <a:p>
                      <a:pPr algn="ctr" fontAlgn="b"/>
                      <a:r>
                        <a:rPr lang="en-US" sz="700" b="0" i="0" u="none" strike="noStrike" dirty="0">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en-US" sz="700" b="0" i="0" u="none" strike="noStrike">
                          <a:effectLst/>
                          <a:latin typeface="Arial"/>
                        </a:rPr>
                        <a:t>Fall 12 Act</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AEEF3"/>
                    </a:solidFill>
                  </a:tcPr>
                </a:tc>
                <a:tc>
                  <a:txBody>
                    <a:bodyPr/>
                    <a:lstStyle/>
                    <a:p>
                      <a:pPr algn="ctr" fontAlgn="b"/>
                      <a:r>
                        <a:rPr lang="en-US" sz="700" b="0" i="0" u="none" strike="noStrike">
                          <a:effectLst/>
                          <a:latin typeface="Arial"/>
                        </a:rPr>
                        <a:t>Sp 13 Act</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2DCDB"/>
                    </a:solidFill>
                  </a:tcPr>
                </a:tc>
                <a:tc>
                  <a:txBody>
                    <a:bodyPr/>
                    <a:lstStyle/>
                    <a:p>
                      <a:pPr algn="ctr" fontAlgn="b"/>
                      <a:r>
                        <a:rPr lang="en-US" sz="700" b="0" i="0" u="none" strike="noStrike">
                          <a:effectLst/>
                          <a:latin typeface="Arial"/>
                        </a:rPr>
                        <a:t>Fall 2013</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99"/>
                    </a:solidFill>
                  </a:tcPr>
                </a:tc>
                <a:tc>
                  <a:txBody>
                    <a:bodyPr/>
                    <a:lstStyle/>
                    <a:p>
                      <a:pPr algn="ctr" fontAlgn="b"/>
                      <a:r>
                        <a:rPr lang="en-US" sz="700" b="0" i="0" u="none" strike="noStrike">
                          <a:effectLst/>
                          <a:latin typeface="Arial"/>
                        </a:rPr>
                        <a:t>SP 14</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8E4BC"/>
                    </a:solidFill>
                  </a:tcPr>
                </a:tc>
                <a:tc>
                  <a:txBody>
                    <a:bodyPr/>
                    <a:lstStyle/>
                    <a:p>
                      <a:pPr algn="ctr" fontAlgn="b"/>
                      <a:r>
                        <a:rPr lang="en-US" sz="700" b="0" i="0" u="none" strike="noStrike">
                          <a:effectLst/>
                          <a:latin typeface="Arial"/>
                        </a:rPr>
                        <a:t>Fall 2014</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99"/>
                    </a:solidFill>
                  </a:tcPr>
                </a:tc>
                <a:tc>
                  <a:txBody>
                    <a:bodyPr/>
                    <a:lstStyle/>
                    <a:p>
                      <a:pPr algn="ctr" fontAlgn="b"/>
                      <a:r>
                        <a:rPr lang="en-US" sz="700" b="0" i="0" u="none" strike="noStrike">
                          <a:effectLst/>
                          <a:latin typeface="Arial"/>
                        </a:rPr>
                        <a:t>SP 15</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8E4BC"/>
                    </a:solidFill>
                  </a:tcPr>
                </a:tc>
                <a:tc>
                  <a:txBody>
                    <a:bodyPr/>
                    <a:lstStyle/>
                    <a:p>
                      <a:pPr algn="ctr" fontAlgn="b"/>
                      <a:r>
                        <a:rPr lang="en-US" sz="700" b="0" i="0" u="none" strike="noStrike">
                          <a:effectLst/>
                          <a:latin typeface="Arial"/>
                        </a:rPr>
                        <a:t>Fall 2015</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99"/>
                    </a:solidFill>
                  </a:tcPr>
                </a:tc>
                <a:tc>
                  <a:txBody>
                    <a:bodyPr/>
                    <a:lstStyle/>
                    <a:p>
                      <a:pPr algn="ctr" fontAlgn="b"/>
                      <a:r>
                        <a:rPr lang="en-US" sz="700" b="0" i="0" u="none" strike="noStrike">
                          <a:effectLst/>
                          <a:latin typeface="Arial"/>
                        </a:rPr>
                        <a:t>SP 16</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8E4BC"/>
                    </a:solidFill>
                  </a:tcPr>
                </a:tc>
                <a:tc>
                  <a:txBody>
                    <a:bodyPr/>
                    <a:lstStyle/>
                    <a:p>
                      <a:pPr algn="ctr" fontAlgn="b"/>
                      <a:r>
                        <a:rPr lang="en-US" sz="700" b="0" i="0" u="none" strike="noStrike">
                          <a:effectLst/>
                          <a:latin typeface="Arial"/>
                        </a:rPr>
                        <a:t>Fall 2016</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99"/>
                    </a:solidFill>
                  </a:tcPr>
                </a:tc>
                <a:tc>
                  <a:txBody>
                    <a:bodyPr/>
                    <a:lstStyle/>
                    <a:p>
                      <a:pPr algn="ctr" fontAlgn="b"/>
                      <a:r>
                        <a:rPr lang="en-US" sz="700" b="0" i="0" u="none" strike="noStrike">
                          <a:effectLst/>
                          <a:latin typeface="Arial"/>
                        </a:rPr>
                        <a:t>SP 17</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8E4BC"/>
                    </a:solidFill>
                  </a:tcPr>
                </a:tc>
                <a:tc>
                  <a:txBody>
                    <a:bodyPr/>
                    <a:lstStyle/>
                    <a:p>
                      <a:pPr algn="ctr" fontAlgn="b"/>
                      <a:r>
                        <a:rPr lang="en-US" sz="700" b="0" i="0" u="none" strike="noStrike">
                          <a:effectLst/>
                          <a:latin typeface="Arial"/>
                        </a:rPr>
                        <a:t>Fall 2017</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99"/>
                    </a:solidFill>
                  </a:tcPr>
                </a:tc>
                <a:tc>
                  <a:txBody>
                    <a:bodyPr/>
                    <a:lstStyle/>
                    <a:p>
                      <a:pPr algn="ctr" fontAlgn="b"/>
                      <a:r>
                        <a:rPr lang="en-US" sz="700" b="0" i="0" u="none" strike="noStrike">
                          <a:effectLst/>
                          <a:latin typeface="Arial"/>
                        </a:rPr>
                        <a:t>SP 18</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8E4BC"/>
                    </a:solidFill>
                  </a:tcPr>
                </a:tc>
                <a:tc>
                  <a:txBody>
                    <a:bodyPr/>
                    <a:lstStyle/>
                    <a:p>
                      <a:pPr algn="ctr" fontAlgn="b"/>
                      <a:r>
                        <a:rPr lang="en-US" sz="700" b="0" i="0" u="none" strike="noStrike">
                          <a:effectLst/>
                          <a:latin typeface="Arial"/>
                        </a:rPr>
                        <a:t>Fall 2018</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99"/>
                    </a:solidFill>
                  </a:tcPr>
                </a:tc>
                <a:tc>
                  <a:txBody>
                    <a:bodyPr/>
                    <a:lstStyle/>
                    <a:p>
                      <a:pPr algn="ctr" fontAlgn="b"/>
                      <a:r>
                        <a:rPr lang="en-US" sz="700" b="0" i="0" u="none" strike="noStrike">
                          <a:effectLst/>
                          <a:latin typeface="Arial"/>
                        </a:rPr>
                        <a:t>SP 19</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8E4BC"/>
                    </a:solidFill>
                  </a:tcPr>
                </a:tc>
                <a:tc>
                  <a:txBody>
                    <a:bodyPr/>
                    <a:lstStyle/>
                    <a:p>
                      <a:pPr algn="ctr" fontAlgn="b"/>
                      <a:r>
                        <a:rPr lang="en-US" sz="700" b="0" i="0" u="none" strike="noStrike">
                          <a:effectLst/>
                          <a:latin typeface="Arial"/>
                        </a:rPr>
                        <a:t>Fall 2019</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99"/>
                    </a:solidFill>
                  </a:tcPr>
                </a:tc>
                <a:tc>
                  <a:txBody>
                    <a:bodyPr/>
                    <a:lstStyle/>
                    <a:p>
                      <a:pPr algn="ctr" fontAlgn="b"/>
                      <a:r>
                        <a:rPr lang="en-US" sz="700" b="0" i="0" u="none" strike="noStrike">
                          <a:effectLst/>
                          <a:latin typeface="Arial"/>
                        </a:rPr>
                        <a:t>SP 20</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8E4BC"/>
                    </a:solidFill>
                  </a:tcPr>
                </a:tc>
                <a:tc>
                  <a:txBody>
                    <a:bodyPr/>
                    <a:lstStyle/>
                    <a:p>
                      <a:pPr algn="ctr" fontAlgn="b"/>
                      <a:r>
                        <a:rPr lang="en-US" sz="700" b="0" i="0" u="none" strike="noStrike">
                          <a:effectLst/>
                          <a:latin typeface="Arial"/>
                        </a:rPr>
                        <a:t>Fall 2020</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99"/>
                    </a:solidFill>
                  </a:tcPr>
                </a:tc>
              </a:tr>
              <a:tr h="331076">
                <a:tc>
                  <a:txBody>
                    <a:bodyPr/>
                    <a:lstStyle/>
                    <a:p>
                      <a:pPr algn="l" fontAlgn="b"/>
                      <a:r>
                        <a:rPr lang="en-US" sz="900" b="0" i="0" u="none" strike="noStrike" dirty="0">
                          <a:effectLst/>
                          <a:latin typeface="Arial"/>
                        </a:rPr>
                        <a:t>CAS</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900" b="0" i="0" u="none" strike="noStrike">
                          <a:effectLst/>
                          <a:latin typeface="Arial"/>
                        </a:rPr>
                        <a:t>1038</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r" fontAlgn="b"/>
                      <a:r>
                        <a:rPr lang="en-US" sz="900" b="0" i="0" u="none" strike="noStrike">
                          <a:effectLst/>
                          <a:latin typeface="Arial"/>
                        </a:rPr>
                        <a:t>969</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DCDB"/>
                    </a:solidFill>
                  </a:tcPr>
                </a:tc>
                <a:tc>
                  <a:txBody>
                    <a:bodyPr/>
                    <a:lstStyle/>
                    <a:p>
                      <a:pPr algn="r" fontAlgn="b"/>
                      <a:r>
                        <a:rPr lang="en-US" sz="900" b="0" i="0" u="none" strike="noStrike" dirty="0" smtClean="0">
                          <a:effectLst/>
                          <a:latin typeface="Arial"/>
                        </a:rPr>
                        <a:t>1079</a:t>
                      </a:r>
                      <a:endParaRPr lang="en-US" sz="900" b="0" i="0" u="none" strike="noStrike" dirty="0">
                        <a:effectLst/>
                        <a:latin typeface="Arial"/>
                      </a:endParaRP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1019</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1158</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1048</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1178</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1048</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1183</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1110</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1227</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1150</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1250</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1170</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1267</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1128</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1220</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2683">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DCDB"/>
                    </a:solidFill>
                  </a:tcPr>
                </a:tc>
                <a:tc>
                  <a:txBody>
                    <a:bodyPr/>
                    <a:lstStyle/>
                    <a:p>
                      <a:pPr algn="l" fontAlgn="b"/>
                      <a:r>
                        <a:rPr lang="en-US" sz="900" b="0" i="0" u="none" strike="noStrike" dirty="0">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dirty="0">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2683">
                <a:tc>
                  <a:txBody>
                    <a:bodyPr/>
                    <a:lstStyle/>
                    <a:p>
                      <a:pPr algn="l" fontAlgn="b"/>
                      <a:r>
                        <a:rPr lang="en-US" sz="900" b="1" i="0" u="none" strike="noStrike" dirty="0">
                          <a:solidFill>
                            <a:schemeClr val="bg1"/>
                          </a:solidFill>
                          <a:effectLst/>
                          <a:latin typeface="Arial"/>
                        </a:rPr>
                        <a:t>SPS AA</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r" fontAlgn="b"/>
                      <a:r>
                        <a:rPr lang="en-US" sz="900" b="0" i="0" u="none" strike="noStrike">
                          <a:effectLst/>
                          <a:latin typeface="Arial"/>
                        </a:rPr>
                        <a:t>82</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r" fontAlgn="b"/>
                      <a:r>
                        <a:rPr lang="en-US" sz="900" b="0" i="0" u="none" strike="noStrike">
                          <a:effectLst/>
                          <a:latin typeface="Arial"/>
                        </a:rPr>
                        <a:t>77</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DCDB"/>
                    </a:solidFill>
                  </a:tcPr>
                </a:tc>
                <a:tc>
                  <a:txBody>
                    <a:bodyPr/>
                    <a:lstStyle/>
                    <a:p>
                      <a:pPr algn="r" fontAlgn="b"/>
                      <a:r>
                        <a:rPr lang="en-US" sz="900" b="0" i="0" u="none" strike="noStrike" dirty="0" smtClean="0">
                          <a:effectLst/>
                          <a:latin typeface="Arial"/>
                        </a:rPr>
                        <a:t>83</a:t>
                      </a:r>
                      <a:endParaRPr lang="en-US" sz="900" b="0" i="0" u="none" strike="noStrike" dirty="0">
                        <a:effectLst/>
                        <a:latin typeface="Arial"/>
                      </a:endParaRP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82</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100</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97</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98</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95</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100</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90</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102</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86</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95</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75</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86</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79</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90</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2683">
                <a:tc>
                  <a:txBody>
                    <a:bodyPr/>
                    <a:lstStyle/>
                    <a:p>
                      <a:pPr algn="l" fontAlgn="b"/>
                      <a:r>
                        <a:rPr lang="en-US" sz="900" b="1" i="0" u="none" strike="noStrike" dirty="0">
                          <a:solidFill>
                            <a:schemeClr val="bg1"/>
                          </a:solidFill>
                          <a:effectLst/>
                          <a:latin typeface="Arial"/>
                        </a:rPr>
                        <a:t>SPS UG</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r" fontAlgn="b"/>
                      <a:r>
                        <a:rPr lang="en-US" sz="900" b="0" i="0" u="none" strike="noStrike">
                          <a:effectLst/>
                          <a:latin typeface="Arial"/>
                        </a:rPr>
                        <a:t>518</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r" fontAlgn="b"/>
                      <a:r>
                        <a:rPr lang="en-US" sz="900" b="0" i="0" u="none" strike="noStrike">
                          <a:effectLst/>
                          <a:latin typeface="Arial"/>
                        </a:rPr>
                        <a:t>479</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DCDB"/>
                    </a:solidFill>
                  </a:tcPr>
                </a:tc>
                <a:tc>
                  <a:txBody>
                    <a:bodyPr/>
                    <a:lstStyle/>
                    <a:p>
                      <a:pPr algn="r" fontAlgn="b"/>
                      <a:r>
                        <a:rPr lang="en-US" sz="900" b="0" i="0" u="none" strike="noStrike" dirty="0" smtClean="0">
                          <a:effectLst/>
                          <a:latin typeface="Arial"/>
                        </a:rPr>
                        <a:t>470</a:t>
                      </a:r>
                      <a:endParaRPr lang="en-US" sz="900" b="0" i="0" u="none" strike="noStrike" dirty="0">
                        <a:effectLst/>
                        <a:latin typeface="Arial"/>
                      </a:endParaRP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445</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427</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427</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410</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407</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405</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414</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450</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450</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530</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515</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585</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585</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638</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2683">
                <a:tc>
                  <a:txBody>
                    <a:bodyPr/>
                    <a:lstStyle/>
                    <a:p>
                      <a:pPr algn="l" fontAlgn="b"/>
                      <a:r>
                        <a:rPr lang="en-US" sz="900" b="1" i="0" u="none" strike="noStrike" dirty="0">
                          <a:solidFill>
                            <a:schemeClr val="bg1"/>
                          </a:solidFill>
                          <a:effectLst/>
                          <a:latin typeface="Arial"/>
                        </a:rPr>
                        <a:t>SPS GR</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r" fontAlgn="b"/>
                      <a:r>
                        <a:rPr lang="en-US" sz="900" b="0" i="0" u="none" strike="noStrike">
                          <a:effectLst/>
                          <a:latin typeface="Arial"/>
                        </a:rPr>
                        <a:t>249</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r" fontAlgn="b"/>
                      <a:r>
                        <a:rPr lang="en-US" sz="900" b="0" i="0" u="none" strike="noStrike">
                          <a:effectLst/>
                          <a:latin typeface="Arial"/>
                        </a:rPr>
                        <a:t>222</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DCDB"/>
                    </a:solidFill>
                  </a:tcPr>
                </a:tc>
                <a:tc>
                  <a:txBody>
                    <a:bodyPr/>
                    <a:lstStyle/>
                    <a:p>
                      <a:pPr algn="r" fontAlgn="b"/>
                      <a:r>
                        <a:rPr lang="en-US" sz="900" b="0" i="0" u="none" strike="noStrike" dirty="0" smtClean="0">
                          <a:effectLst/>
                          <a:latin typeface="Arial"/>
                        </a:rPr>
                        <a:t>206</a:t>
                      </a:r>
                      <a:endParaRPr lang="en-US" sz="900" b="0" i="0" u="none" strike="noStrike" dirty="0">
                        <a:effectLst/>
                        <a:latin typeface="Arial"/>
                      </a:endParaRP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241</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255</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280</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301</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287</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310</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306</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330</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330</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353</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330</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335</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335</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355</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2683">
                <a:tc>
                  <a:txBody>
                    <a:bodyPr/>
                    <a:lstStyle/>
                    <a:p>
                      <a:pPr algn="l" fontAlgn="b"/>
                      <a:r>
                        <a:rPr lang="en-US" sz="900" b="1" i="0" u="none" strike="noStrike" dirty="0">
                          <a:solidFill>
                            <a:schemeClr val="bg1"/>
                          </a:solidFill>
                          <a:effectLst/>
                          <a:latin typeface="Arial"/>
                        </a:rPr>
                        <a:t>SPS MBA</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r" fontAlgn="b"/>
                      <a:r>
                        <a:rPr lang="en-US" sz="900" b="0" i="0" u="none" strike="noStrike">
                          <a:effectLst/>
                          <a:latin typeface="Arial"/>
                        </a:rPr>
                        <a:t>95</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r" fontAlgn="b"/>
                      <a:r>
                        <a:rPr lang="en-US" sz="900" b="0" i="0" u="none" strike="noStrike">
                          <a:effectLst/>
                          <a:latin typeface="Arial"/>
                        </a:rPr>
                        <a:t>82</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DCDB"/>
                    </a:solidFill>
                  </a:tcPr>
                </a:tc>
                <a:tc>
                  <a:txBody>
                    <a:bodyPr/>
                    <a:lstStyle/>
                    <a:p>
                      <a:pPr algn="r" fontAlgn="b"/>
                      <a:r>
                        <a:rPr lang="en-US" sz="900" b="0" i="0" u="none" strike="noStrike" dirty="0" smtClean="0">
                          <a:effectLst/>
                          <a:latin typeface="Arial"/>
                        </a:rPr>
                        <a:t>78</a:t>
                      </a:r>
                      <a:endParaRPr lang="en-US" sz="900" b="0" i="0" u="none" strike="noStrike" dirty="0">
                        <a:effectLst/>
                        <a:latin typeface="Arial"/>
                      </a:endParaRP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77</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98</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100</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110</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106</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105</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108</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110</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100</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109</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110</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120</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125</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135</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2683">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DCDB"/>
                    </a:solidFill>
                  </a:tcPr>
                </a:tc>
                <a:tc>
                  <a:txBody>
                    <a:bodyPr/>
                    <a:lstStyle/>
                    <a:p>
                      <a:pPr algn="l" fontAlgn="b"/>
                      <a:endParaRPr lang="en-US" sz="900" b="0" i="0" u="none" strike="noStrike" dirty="0">
                        <a:effectLst/>
                        <a:latin typeface="Arial"/>
                      </a:endParaRP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2683">
                <a:tc>
                  <a:txBody>
                    <a:bodyPr/>
                    <a:lstStyle/>
                    <a:p>
                      <a:pPr algn="l" fontAlgn="b"/>
                      <a:r>
                        <a:rPr lang="en-US" sz="900" b="0" i="0" u="none" strike="noStrike" dirty="0">
                          <a:effectLst/>
                          <a:latin typeface="Arial"/>
                        </a:rPr>
                        <a:t>NHP NRS</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6FF66"/>
                    </a:solidFill>
                  </a:tcPr>
                </a:tc>
                <a:tc>
                  <a:txBody>
                    <a:bodyPr/>
                    <a:lstStyle/>
                    <a:p>
                      <a:pPr algn="r" fontAlgn="b"/>
                      <a:r>
                        <a:rPr lang="en-US" sz="900" b="0" i="0" u="none" strike="noStrike">
                          <a:effectLst/>
                          <a:latin typeface="Arial"/>
                        </a:rPr>
                        <a:t>248</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r" fontAlgn="b"/>
                      <a:r>
                        <a:rPr lang="en-US" sz="900" b="0" i="0" u="none" strike="noStrike">
                          <a:effectLst/>
                          <a:latin typeface="Arial"/>
                        </a:rPr>
                        <a:t>213</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DCDB"/>
                    </a:solidFill>
                  </a:tcPr>
                </a:tc>
                <a:tc>
                  <a:txBody>
                    <a:bodyPr/>
                    <a:lstStyle/>
                    <a:p>
                      <a:pPr algn="r" fontAlgn="b"/>
                      <a:r>
                        <a:rPr lang="en-US" sz="900" b="0" i="0" u="none" strike="noStrike" dirty="0" smtClean="0">
                          <a:effectLst/>
                          <a:latin typeface="Arial"/>
                        </a:rPr>
                        <a:t>192</a:t>
                      </a:r>
                      <a:endParaRPr lang="en-US" sz="900" b="0" i="0" u="none" strike="noStrike" dirty="0">
                        <a:effectLst/>
                        <a:latin typeface="Arial"/>
                      </a:endParaRP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169</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150</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135</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122</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200</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177</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155</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140</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125</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223</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216</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205</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200</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205</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2683">
                <a:tc>
                  <a:txBody>
                    <a:bodyPr/>
                    <a:lstStyle/>
                    <a:p>
                      <a:pPr algn="l" fontAlgn="b"/>
                      <a:r>
                        <a:rPr lang="en-US" sz="900" b="0" i="0" u="none" strike="noStrike" dirty="0">
                          <a:effectLst/>
                          <a:latin typeface="Arial"/>
                        </a:rPr>
                        <a:t>NHP OTA</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6FF66"/>
                    </a:solidFill>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r" fontAlgn="b"/>
                      <a:r>
                        <a:rPr lang="en-US" sz="900" b="0" i="0" u="none" strike="noStrike">
                          <a:effectLst/>
                          <a:latin typeface="Arial"/>
                        </a:rPr>
                        <a:t>10</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DCDB"/>
                    </a:solidFill>
                  </a:tcPr>
                </a:tc>
                <a:tc>
                  <a:txBody>
                    <a:bodyPr/>
                    <a:lstStyle/>
                    <a:p>
                      <a:pPr algn="r" fontAlgn="b"/>
                      <a:r>
                        <a:rPr lang="en-US" sz="900" b="0" i="0" u="none" strike="noStrike" dirty="0" smtClean="0">
                          <a:effectLst/>
                          <a:latin typeface="Arial"/>
                        </a:rPr>
                        <a:t>29</a:t>
                      </a:r>
                      <a:endParaRPr lang="en-US" sz="900" b="0" i="0" u="none" strike="noStrike" dirty="0">
                        <a:effectLst/>
                        <a:latin typeface="Arial"/>
                      </a:endParaRP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46</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54</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70</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75</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75</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70</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65</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62</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60</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67</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68</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75</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75</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80</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2683">
                <a:tc>
                  <a:txBody>
                    <a:bodyPr/>
                    <a:lstStyle/>
                    <a:p>
                      <a:pPr algn="l" fontAlgn="b"/>
                      <a:r>
                        <a:rPr lang="en-US" sz="900" b="0" i="0" u="none" strike="noStrike" dirty="0">
                          <a:effectLst/>
                          <a:latin typeface="Arial"/>
                        </a:rPr>
                        <a:t>NHP OTM</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6FF66"/>
                    </a:solidFill>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DCDB"/>
                    </a:solidFill>
                  </a:tcPr>
                </a:tc>
                <a:tc>
                  <a:txBody>
                    <a:bodyPr/>
                    <a:lstStyle/>
                    <a:p>
                      <a:pPr algn="l" fontAlgn="b"/>
                      <a:endParaRPr lang="en-US" sz="900" b="0" i="0" u="none" strike="noStrike" dirty="0">
                        <a:effectLst/>
                        <a:latin typeface="Arial"/>
                      </a:endParaRP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dirty="0">
                          <a:effectLst/>
                          <a:latin typeface="Arial"/>
                        </a:rPr>
                        <a:t>30</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dirty="0">
                          <a:effectLst/>
                          <a:latin typeface="Arial"/>
                        </a:rPr>
                        <a:t>55</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dirty="0">
                          <a:effectLst/>
                          <a:latin typeface="Arial"/>
                        </a:rPr>
                        <a:t>70</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dirty="0">
                          <a:effectLst/>
                          <a:latin typeface="Arial"/>
                        </a:rPr>
                        <a:t>75</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90</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90</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104</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105</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128</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118</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105</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97</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88</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2683">
                <a:tc>
                  <a:txBody>
                    <a:bodyPr/>
                    <a:lstStyle/>
                    <a:p>
                      <a:pPr algn="l" fontAlgn="b"/>
                      <a:r>
                        <a:rPr lang="en-US" sz="900" b="0" i="0" u="none" strike="noStrike" dirty="0">
                          <a:effectLst/>
                          <a:latin typeface="Arial"/>
                        </a:rPr>
                        <a:t>NHP RNMSN</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6FF66"/>
                    </a:solidFill>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DCDB"/>
                    </a:solidFill>
                  </a:tcPr>
                </a:tc>
                <a:tc>
                  <a:txBody>
                    <a:bodyPr/>
                    <a:lstStyle/>
                    <a:p>
                      <a:pPr algn="l" fontAlgn="b"/>
                      <a:endParaRPr lang="en-US" sz="900" b="0" i="0" u="none" strike="noStrike" dirty="0">
                        <a:effectLst/>
                        <a:latin typeface="Arial"/>
                      </a:endParaRP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30</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98</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105</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100</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103</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105</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115</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133</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125</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129</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120</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113</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125</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117</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2683">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DCDB"/>
                    </a:solidFill>
                  </a:tcPr>
                </a:tc>
                <a:tc>
                  <a:txBody>
                    <a:bodyPr/>
                    <a:lstStyle/>
                    <a:p>
                      <a:pPr algn="l" fontAlgn="b"/>
                      <a:endParaRPr lang="en-US" sz="900" b="0" i="0" u="none" strike="noStrike" dirty="0">
                        <a:effectLst/>
                        <a:latin typeface="Arial"/>
                      </a:endParaRP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2683">
                <a:tc>
                  <a:txBody>
                    <a:bodyPr/>
                    <a:lstStyle/>
                    <a:p>
                      <a:pPr algn="l" fontAlgn="b"/>
                      <a:r>
                        <a:rPr lang="en-US" sz="900" b="0" i="0" u="none" strike="noStrike" dirty="0">
                          <a:effectLst/>
                          <a:latin typeface="Arial"/>
                        </a:rPr>
                        <a:t>EDU</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r" fontAlgn="b"/>
                      <a:r>
                        <a:rPr lang="en-US" sz="900" b="0" i="0" u="none" strike="noStrike">
                          <a:effectLst/>
                          <a:latin typeface="Arial"/>
                        </a:rPr>
                        <a:t>434</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r" fontAlgn="b"/>
                      <a:r>
                        <a:rPr lang="en-US" sz="900" b="0" i="0" u="none" strike="noStrike">
                          <a:effectLst/>
                          <a:latin typeface="Arial"/>
                        </a:rPr>
                        <a:t>401</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DCDB"/>
                    </a:solidFill>
                  </a:tcPr>
                </a:tc>
                <a:tc>
                  <a:txBody>
                    <a:bodyPr/>
                    <a:lstStyle/>
                    <a:p>
                      <a:pPr algn="r" fontAlgn="b"/>
                      <a:r>
                        <a:rPr lang="en-US" sz="900" b="0" i="0" u="none" strike="noStrike" dirty="0" smtClean="0">
                          <a:effectLst/>
                          <a:latin typeface="Arial"/>
                        </a:rPr>
                        <a:t>369</a:t>
                      </a:r>
                      <a:endParaRPr lang="en-US" sz="900" b="0" i="0" u="none" strike="noStrike" dirty="0">
                        <a:effectLst/>
                        <a:latin typeface="Arial"/>
                      </a:endParaRP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324</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344</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364</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395</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410</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460</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450</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495</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480</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525</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530</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595</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570</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effectLst/>
                          <a:latin typeface="Arial"/>
                        </a:rPr>
                        <a:t>625</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2683">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DCDB"/>
                    </a:solidFill>
                  </a:tcPr>
                </a:tc>
                <a:tc>
                  <a:txBody>
                    <a:bodyPr/>
                    <a:lstStyle/>
                    <a:p>
                      <a:pPr algn="l" fontAlgn="b"/>
                      <a:endParaRPr lang="en-US" sz="900" b="0" i="0" u="none" strike="noStrike" dirty="0">
                        <a:effectLst/>
                        <a:latin typeface="Arial"/>
                      </a:endParaRP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0" i="0" u="none" strike="noStrike">
                          <a:effectLst/>
                          <a:latin typeface="Arial"/>
                        </a:rPr>
                        <a:t> </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31076">
                <a:tc>
                  <a:txBody>
                    <a:bodyPr/>
                    <a:lstStyle/>
                    <a:p>
                      <a:pPr algn="l" fontAlgn="b"/>
                      <a:r>
                        <a:rPr lang="en-US" sz="900" b="1" i="0" u="none" strike="noStrike">
                          <a:effectLst/>
                          <a:latin typeface="Arial"/>
                        </a:rPr>
                        <a:t>TOTALS</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r" fontAlgn="b"/>
                      <a:r>
                        <a:rPr lang="en-US" sz="900" b="1" i="0" u="none" strike="noStrike">
                          <a:effectLst/>
                          <a:latin typeface="Arial"/>
                        </a:rPr>
                        <a:t>2664</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AEEF3"/>
                    </a:solidFill>
                  </a:tcPr>
                </a:tc>
                <a:tc>
                  <a:txBody>
                    <a:bodyPr/>
                    <a:lstStyle/>
                    <a:p>
                      <a:pPr algn="r" fontAlgn="b"/>
                      <a:r>
                        <a:rPr lang="en-US" sz="900" b="1" i="0" u="none" strike="noStrike">
                          <a:effectLst/>
                          <a:latin typeface="Arial"/>
                        </a:rPr>
                        <a:t>2453</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2DCDB"/>
                    </a:solidFill>
                  </a:tcPr>
                </a:tc>
                <a:tc>
                  <a:txBody>
                    <a:bodyPr/>
                    <a:lstStyle/>
                    <a:p>
                      <a:pPr algn="r" fontAlgn="b"/>
                      <a:r>
                        <a:rPr lang="en-US" sz="900" b="1" i="0" u="none" strike="noStrike" dirty="0" smtClean="0">
                          <a:effectLst/>
                          <a:latin typeface="Arial"/>
                        </a:rPr>
                        <a:t>2506</a:t>
                      </a:r>
                      <a:endParaRPr lang="en-US" sz="900" b="1" i="0" u="none" strike="noStrike" dirty="0">
                        <a:effectLst/>
                        <a:latin typeface="Arial"/>
                      </a:endParaRP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99"/>
                    </a:solidFill>
                  </a:tcPr>
                </a:tc>
                <a:tc>
                  <a:txBody>
                    <a:bodyPr/>
                    <a:lstStyle/>
                    <a:p>
                      <a:pPr algn="r" fontAlgn="b"/>
                      <a:r>
                        <a:rPr lang="en-US" sz="900" b="1" i="0" u="none" strike="noStrike">
                          <a:effectLst/>
                          <a:latin typeface="Arial"/>
                        </a:rPr>
                        <a:t>2433</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8E4BC"/>
                    </a:solidFill>
                  </a:tcPr>
                </a:tc>
                <a:tc>
                  <a:txBody>
                    <a:bodyPr/>
                    <a:lstStyle/>
                    <a:p>
                      <a:pPr algn="r" fontAlgn="b"/>
                      <a:r>
                        <a:rPr lang="en-US" sz="900" b="1" i="0" u="none" strike="noStrike">
                          <a:effectLst/>
                          <a:latin typeface="Arial"/>
                        </a:rPr>
                        <a:t>2714</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99"/>
                    </a:solidFill>
                  </a:tcPr>
                </a:tc>
                <a:tc>
                  <a:txBody>
                    <a:bodyPr/>
                    <a:lstStyle/>
                    <a:p>
                      <a:pPr algn="r" fontAlgn="b"/>
                      <a:r>
                        <a:rPr lang="en-US" sz="900" b="1" i="0" u="none" strike="noStrike">
                          <a:effectLst/>
                          <a:latin typeface="Arial"/>
                        </a:rPr>
                        <a:t>2681</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8E4BC"/>
                    </a:solidFill>
                  </a:tcPr>
                </a:tc>
                <a:tc>
                  <a:txBody>
                    <a:bodyPr/>
                    <a:lstStyle/>
                    <a:p>
                      <a:pPr algn="r" fontAlgn="b"/>
                      <a:r>
                        <a:rPr lang="en-US" sz="900" b="1" i="0" u="none" strike="noStrike">
                          <a:effectLst/>
                          <a:latin typeface="Arial"/>
                        </a:rPr>
                        <a:t>2859</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99"/>
                    </a:solidFill>
                  </a:tcPr>
                </a:tc>
                <a:tc>
                  <a:txBody>
                    <a:bodyPr/>
                    <a:lstStyle/>
                    <a:p>
                      <a:pPr algn="r" fontAlgn="b"/>
                      <a:r>
                        <a:rPr lang="en-US" sz="900" b="1" i="0" u="none" strike="noStrike">
                          <a:effectLst/>
                          <a:latin typeface="Arial"/>
                        </a:rPr>
                        <a:t>2806</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8E4BC"/>
                    </a:solidFill>
                  </a:tcPr>
                </a:tc>
                <a:tc>
                  <a:txBody>
                    <a:bodyPr/>
                    <a:lstStyle/>
                    <a:p>
                      <a:pPr algn="r" fontAlgn="b"/>
                      <a:r>
                        <a:rPr lang="en-US" sz="900" b="1" i="0" u="none" strike="noStrike">
                          <a:effectLst/>
                          <a:latin typeface="Arial"/>
                        </a:rPr>
                        <a:t>3005</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99"/>
                    </a:solidFill>
                  </a:tcPr>
                </a:tc>
                <a:tc>
                  <a:txBody>
                    <a:bodyPr/>
                    <a:lstStyle/>
                    <a:p>
                      <a:pPr algn="r" fontAlgn="b"/>
                      <a:r>
                        <a:rPr lang="en-US" sz="900" b="1" i="0" u="none" strike="noStrike">
                          <a:effectLst/>
                          <a:latin typeface="Arial"/>
                        </a:rPr>
                        <a:t>2903</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8E4BC"/>
                    </a:solidFill>
                  </a:tcPr>
                </a:tc>
                <a:tc>
                  <a:txBody>
                    <a:bodyPr/>
                    <a:lstStyle/>
                    <a:p>
                      <a:pPr algn="r" fontAlgn="b"/>
                      <a:r>
                        <a:rPr lang="en-US" sz="900" b="1" i="0" u="none" strike="noStrike">
                          <a:effectLst/>
                          <a:latin typeface="Arial"/>
                        </a:rPr>
                        <a:t>3153</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99"/>
                    </a:solidFill>
                  </a:tcPr>
                </a:tc>
                <a:tc>
                  <a:txBody>
                    <a:bodyPr/>
                    <a:lstStyle/>
                    <a:p>
                      <a:pPr algn="r" fontAlgn="b"/>
                      <a:r>
                        <a:rPr lang="en-US" sz="900" b="1" i="0" u="none" strike="noStrike">
                          <a:effectLst/>
                          <a:latin typeface="Arial"/>
                        </a:rPr>
                        <a:t>3011</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8E4BC"/>
                    </a:solidFill>
                  </a:tcPr>
                </a:tc>
                <a:tc>
                  <a:txBody>
                    <a:bodyPr/>
                    <a:lstStyle/>
                    <a:p>
                      <a:pPr algn="r" fontAlgn="b"/>
                      <a:r>
                        <a:rPr lang="en-US" sz="900" b="1" i="0" u="none" strike="noStrike">
                          <a:effectLst/>
                          <a:latin typeface="Arial"/>
                        </a:rPr>
                        <a:t>3409</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99"/>
                    </a:solidFill>
                  </a:tcPr>
                </a:tc>
                <a:tc>
                  <a:txBody>
                    <a:bodyPr/>
                    <a:lstStyle/>
                    <a:p>
                      <a:pPr algn="r" fontAlgn="b"/>
                      <a:r>
                        <a:rPr lang="en-US" sz="900" b="1" i="0" u="none" strike="noStrike">
                          <a:effectLst/>
                          <a:latin typeface="Arial"/>
                        </a:rPr>
                        <a:t>3252</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8E4BC"/>
                    </a:solidFill>
                  </a:tcPr>
                </a:tc>
                <a:tc>
                  <a:txBody>
                    <a:bodyPr/>
                    <a:lstStyle/>
                    <a:p>
                      <a:pPr algn="r" fontAlgn="b"/>
                      <a:r>
                        <a:rPr lang="en-US" sz="900" b="1" i="0" u="none" strike="noStrike">
                          <a:effectLst/>
                          <a:latin typeface="Arial"/>
                        </a:rPr>
                        <a:t>3486</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99"/>
                    </a:solidFill>
                  </a:tcPr>
                </a:tc>
                <a:tc>
                  <a:txBody>
                    <a:bodyPr/>
                    <a:lstStyle/>
                    <a:p>
                      <a:pPr algn="r" fontAlgn="b"/>
                      <a:r>
                        <a:rPr lang="en-US" sz="900" b="1" i="0" u="none" strike="noStrike">
                          <a:effectLst/>
                          <a:latin typeface="Arial"/>
                        </a:rPr>
                        <a:t>3319</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8E4BC"/>
                    </a:solidFill>
                  </a:tcPr>
                </a:tc>
                <a:tc>
                  <a:txBody>
                    <a:bodyPr/>
                    <a:lstStyle/>
                    <a:p>
                      <a:pPr algn="r" fontAlgn="b"/>
                      <a:r>
                        <a:rPr lang="en-US" sz="900" b="1" i="0" u="none" strike="noStrike" dirty="0">
                          <a:effectLst/>
                          <a:latin typeface="Arial"/>
                        </a:rPr>
                        <a:t>3553</a:t>
                      </a:r>
                    </a:p>
                  </a:txBody>
                  <a:tcPr marL="8681" marR="8681" marT="86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99"/>
                    </a:solidFill>
                  </a:tcPr>
                </a:tc>
              </a:tr>
            </a:tbl>
          </a:graphicData>
        </a:graphic>
      </p:graphicFrame>
    </p:spTree>
    <p:extLst>
      <p:ext uri="{BB962C8B-B14F-4D97-AF65-F5344CB8AC3E}">
        <p14:creationId xmlns:p14="http://schemas.microsoft.com/office/powerpoint/2010/main" val="329522351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1367</TotalTime>
  <Words>6273</Words>
  <Application>Microsoft Office PowerPoint</Application>
  <PresentationFormat>On-screen Show (4:3)</PresentationFormat>
  <Paragraphs>1402</Paragraphs>
  <Slides>32</Slides>
  <Notes>25</Notes>
  <HiddenSlides>0</HiddenSlides>
  <MMClips>0</MMClips>
  <ScaleCrop>false</ScaleCrop>
  <HeadingPairs>
    <vt:vector size="8" baseType="variant">
      <vt:variant>
        <vt:lpstr>Fonts Used</vt:lpstr>
      </vt:variant>
      <vt:variant>
        <vt:i4>8</vt:i4>
      </vt:variant>
      <vt:variant>
        <vt:lpstr>Theme</vt:lpstr>
      </vt:variant>
      <vt:variant>
        <vt:i4>2</vt:i4>
      </vt:variant>
      <vt:variant>
        <vt:lpstr>Embedded OLE Servers</vt:lpstr>
      </vt:variant>
      <vt:variant>
        <vt:i4>1</vt:i4>
      </vt:variant>
      <vt:variant>
        <vt:lpstr>Slide Titles</vt:lpstr>
      </vt:variant>
      <vt:variant>
        <vt:i4>32</vt:i4>
      </vt:variant>
    </vt:vector>
  </HeadingPairs>
  <TitlesOfParts>
    <vt:vector size="43" baseType="lpstr">
      <vt:lpstr>AGaramond</vt:lpstr>
      <vt:lpstr>Arial</vt:lpstr>
      <vt:lpstr>Arial Narrow</vt:lpstr>
      <vt:lpstr>Calibri</vt:lpstr>
      <vt:lpstr>Courier New</vt:lpstr>
      <vt:lpstr>Symbol</vt:lpstr>
      <vt:lpstr>Times New Roman</vt:lpstr>
      <vt:lpstr>Wingdings</vt:lpstr>
      <vt:lpstr>Office Theme</vt:lpstr>
      <vt:lpstr>26_Default Design</vt:lpstr>
      <vt:lpstr>Chart</vt:lpstr>
      <vt:lpstr>Envision Trinity 2020: Strategic Plan 2013-2020</vt:lpstr>
      <vt:lpstr>PowerPoint Presentation</vt:lpstr>
      <vt:lpstr>PowerPoint Presentation</vt:lpstr>
      <vt:lpstr>PowerPoint Presentation</vt:lpstr>
      <vt:lpstr>Trinity’s Strategic Vision </vt:lpstr>
      <vt:lpstr>PowerPoint Presentation</vt:lpstr>
      <vt:lpstr>Strategic Goal 1: Enrollment</vt:lpstr>
      <vt:lpstr>PowerPoint Presentation</vt:lpstr>
      <vt:lpstr>PowerPoint Presentation</vt:lpstr>
      <vt:lpstr>Strategic Goal 2: Finances</vt:lpstr>
      <vt:lpstr>PowerPoint Presentation</vt:lpstr>
      <vt:lpstr>Strategic Goal 3: Program Development</vt:lpstr>
      <vt:lpstr>PowerPoint Presentation</vt:lpstr>
      <vt:lpstr>Strategic Goal 3: Program Development</vt:lpstr>
      <vt:lpstr>PowerPoint Presentation</vt:lpstr>
      <vt:lpstr>Strategic Goal 3: Program Development</vt:lpstr>
      <vt:lpstr>Strategic Goal 3: Program Development</vt:lpstr>
      <vt:lpstr>PowerPoint Presentation</vt:lpstr>
      <vt:lpstr>PowerPoint Presentation</vt:lpstr>
      <vt:lpstr>Strategic Goal 3: Program Development</vt:lpstr>
      <vt:lpstr>PowerPoint Presentation</vt:lpstr>
      <vt:lpstr>PowerPoint Presentation</vt:lpstr>
      <vt:lpstr>PowerPoint Presentation</vt:lpstr>
      <vt:lpstr>Strategic Goal 4: Technology</vt:lpstr>
      <vt:lpstr>Strategic Goal 4: Technology</vt:lpstr>
      <vt:lpstr>Strategic Goal 4: Technology</vt:lpstr>
      <vt:lpstr>Strategic Goal 5: Human Resources</vt:lpstr>
      <vt:lpstr>Strategic Goal 6: Management Capacity</vt:lpstr>
      <vt:lpstr>Strategic Goal 7: Intellectual and Informational Resources</vt:lpstr>
      <vt:lpstr>Strategic Goal 8: Service to Students and the Community</vt:lpstr>
      <vt:lpstr>Strategic Goal 9: Quality Outcomes and Key Performance Indicators</vt:lpstr>
      <vt:lpstr>Strategic Goal 10: Facilities and Campaign Planning</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Pat McGuire</dc:creator>
  <cp:lastModifiedBy>Pat McGuire</cp:lastModifiedBy>
  <cp:revision>40</cp:revision>
  <cp:lastPrinted>2013-11-07T20:09:17Z</cp:lastPrinted>
  <dcterms:created xsi:type="dcterms:W3CDTF">2013-11-06T22:20:05Z</dcterms:created>
  <dcterms:modified xsi:type="dcterms:W3CDTF">2016-03-16T13:02:47Z</dcterms:modified>
</cp:coreProperties>
</file>