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1"/>
  </p:notesMasterIdLst>
  <p:handoutMasterIdLst>
    <p:handoutMasterId r:id="rId12"/>
  </p:handoutMasterIdLst>
  <p:sldIdLst>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24F"/>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44" autoAdjust="0"/>
    <p:restoredTop sz="94660"/>
  </p:normalViewPr>
  <p:slideViewPr>
    <p:cSldViewPr>
      <p:cViewPr varScale="1">
        <p:scale>
          <a:sx n="87" d="100"/>
          <a:sy n="87" d="100"/>
        </p:scale>
        <p:origin x="1188" y="6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VanCampD\Dropbox\Spring%202010.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VanCampD\Dropbox\FNAR%20317.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VanCampD\Dropbox\HUM%2038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VanCampD\Dropbox\INT%20334.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VanCampD\Dropbox\PSYC%2036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Sheet1!$C$3</c:f>
              <c:strCache>
                <c:ptCount val="1"/>
                <c:pt idx="0">
                  <c:v>Highly successful </c:v>
                </c:pt>
              </c:strCache>
            </c:strRef>
          </c:tx>
          <c:invertIfNegative val="0"/>
          <c:cat>
            <c:multiLvlStrRef>
              <c:f>Sheet1!$A$4:$B$26</c:f>
              <c:multiLvlStrCache>
                <c:ptCount val="23"/>
                <c:lvl>
                  <c:pt idx="0">
                    <c:v>Reading competency </c:v>
                  </c:pt>
                  <c:pt idx="1">
                    <c:v>Written competency </c:v>
                  </c:pt>
                  <c:pt idx="2">
                    <c:v>Quantitative competency </c:v>
                  </c:pt>
                  <c:pt idx="3">
                    <c:v>Skills connection</c:v>
                  </c:pt>
                  <c:pt idx="4">
                    <c:v>Knowledge connection</c:v>
                  </c:pt>
                  <c:pt idx="5">
                    <c:v>Values connection</c:v>
                  </c:pt>
                  <c:pt idx="6">
                    <c:v>Intellectual inquiry </c:v>
                  </c:pt>
                  <c:pt idx="8">
                    <c:v>Reading competency </c:v>
                  </c:pt>
                  <c:pt idx="9">
                    <c:v>Written competency </c:v>
                  </c:pt>
                  <c:pt idx="10">
                    <c:v>Quantitative competency </c:v>
                  </c:pt>
                  <c:pt idx="11">
                    <c:v>Skills connection</c:v>
                  </c:pt>
                  <c:pt idx="12">
                    <c:v>Knowledge connection</c:v>
                  </c:pt>
                  <c:pt idx="13">
                    <c:v>Values connection</c:v>
                  </c:pt>
                  <c:pt idx="14">
                    <c:v>Intellectual inquiry </c:v>
                  </c:pt>
                  <c:pt idx="16">
                    <c:v>Reading competency </c:v>
                  </c:pt>
                  <c:pt idx="17">
                    <c:v>Written competency </c:v>
                  </c:pt>
                  <c:pt idx="18">
                    <c:v>Quantitative competency </c:v>
                  </c:pt>
                  <c:pt idx="19">
                    <c:v>Skills connection</c:v>
                  </c:pt>
                  <c:pt idx="20">
                    <c:v>Knowledge connection</c:v>
                  </c:pt>
                  <c:pt idx="21">
                    <c:v>Values connection</c:v>
                  </c:pt>
                  <c:pt idx="22">
                    <c:v>Intellectual inquiry </c:v>
                  </c:pt>
                </c:lvl>
                <c:lvl>
                  <c:pt idx="0">
                    <c:v>INT250 </c:v>
                  </c:pt>
                  <c:pt idx="8">
                    <c:v>INT306</c:v>
                  </c:pt>
                  <c:pt idx="16">
                    <c:v>COM388</c:v>
                  </c:pt>
                </c:lvl>
              </c:multiLvlStrCache>
            </c:multiLvlStrRef>
          </c:cat>
          <c:val>
            <c:numRef>
              <c:f>Sheet1!$C$4:$C$26</c:f>
              <c:numCache>
                <c:formatCode>General</c:formatCode>
                <c:ptCount val="23"/>
                <c:pt idx="0">
                  <c:v>4</c:v>
                </c:pt>
                <c:pt idx="1">
                  <c:v>3</c:v>
                </c:pt>
                <c:pt idx="3">
                  <c:v>3</c:v>
                </c:pt>
                <c:pt idx="6">
                  <c:v>3</c:v>
                </c:pt>
                <c:pt idx="7">
                  <c:v>0</c:v>
                </c:pt>
                <c:pt idx="8">
                  <c:v>7</c:v>
                </c:pt>
                <c:pt idx="9">
                  <c:v>6</c:v>
                </c:pt>
                <c:pt idx="10">
                  <c:v>5</c:v>
                </c:pt>
                <c:pt idx="11">
                  <c:v>7</c:v>
                </c:pt>
                <c:pt idx="12">
                  <c:v>6</c:v>
                </c:pt>
                <c:pt idx="13">
                  <c:v>9</c:v>
                </c:pt>
                <c:pt idx="14">
                  <c:v>6</c:v>
                </c:pt>
                <c:pt idx="15">
                  <c:v>0</c:v>
                </c:pt>
                <c:pt idx="16">
                  <c:v>9</c:v>
                </c:pt>
                <c:pt idx="17">
                  <c:v>9</c:v>
                </c:pt>
                <c:pt idx="19">
                  <c:v>9</c:v>
                </c:pt>
                <c:pt idx="20">
                  <c:v>9</c:v>
                </c:pt>
                <c:pt idx="21">
                  <c:v>9</c:v>
                </c:pt>
                <c:pt idx="22">
                  <c:v>15</c:v>
                </c:pt>
              </c:numCache>
            </c:numRef>
          </c:val>
        </c:ser>
        <c:ser>
          <c:idx val="1"/>
          <c:order val="1"/>
          <c:tx>
            <c:strRef>
              <c:f>Sheet1!$D$3</c:f>
              <c:strCache>
                <c:ptCount val="1"/>
                <c:pt idx="0">
                  <c:v>Successful </c:v>
                </c:pt>
              </c:strCache>
            </c:strRef>
          </c:tx>
          <c:invertIfNegative val="0"/>
          <c:cat>
            <c:multiLvlStrRef>
              <c:f>Sheet1!$A$4:$B$26</c:f>
              <c:multiLvlStrCache>
                <c:ptCount val="23"/>
                <c:lvl>
                  <c:pt idx="0">
                    <c:v>Reading competency </c:v>
                  </c:pt>
                  <c:pt idx="1">
                    <c:v>Written competency </c:v>
                  </c:pt>
                  <c:pt idx="2">
                    <c:v>Quantitative competency </c:v>
                  </c:pt>
                  <c:pt idx="3">
                    <c:v>Skills connection</c:v>
                  </c:pt>
                  <c:pt idx="4">
                    <c:v>Knowledge connection</c:v>
                  </c:pt>
                  <c:pt idx="5">
                    <c:v>Values connection</c:v>
                  </c:pt>
                  <c:pt idx="6">
                    <c:v>Intellectual inquiry </c:v>
                  </c:pt>
                  <c:pt idx="8">
                    <c:v>Reading competency </c:v>
                  </c:pt>
                  <c:pt idx="9">
                    <c:v>Written competency </c:v>
                  </c:pt>
                  <c:pt idx="10">
                    <c:v>Quantitative competency </c:v>
                  </c:pt>
                  <c:pt idx="11">
                    <c:v>Skills connection</c:v>
                  </c:pt>
                  <c:pt idx="12">
                    <c:v>Knowledge connection</c:v>
                  </c:pt>
                  <c:pt idx="13">
                    <c:v>Values connection</c:v>
                  </c:pt>
                  <c:pt idx="14">
                    <c:v>Intellectual inquiry </c:v>
                  </c:pt>
                  <c:pt idx="16">
                    <c:v>Reading competency </c:v>
                  </c:pt>
                  <c:pt idx="17">
                    <c:v>Written competency </c:v>
                  </c:pt>
                  <c:pt idx="18">
                    <c:v>Quantitative competency </c:v>
                  </c:pt>
                  <c:pt idx="19">
                    <c:v>Skills connection</c:v>
                  </c:pt>
                  <c:pt idx="20">
                    <c:v>Knowledge connection</c:v>
                  </c:pt>
                  <c:pt idx="21">
                    <c:v>Values connection</c:v>
                  </c:pt>
                  <c:pt idx="22">
                    <c:v>Intellectual inquiry </c:v>
                  </c:pt>
                </c:lvl>
                <c:lvl>
                  <c:pt idx="0">
                    <c:v>INT250 </c:v>
                  </c:pt>
                  <c:pt idx="8">
                    <c:v>INT306</c:v>
                  </c:pt>
                  <c:pt idx="16">
                    <c:v>COM388</c:v>
                  </c:pt>
                </c:lvl>
              </c:multiLvlStrCache>
            </c:multiLvlStrRef>
          </c:cat>
          <c:val>
            <c:numRef>
              <c:f>Sheet1!$D$4:$D$26</c:f>
              <c:numCache>
                <c:formatCode>General</c:formatCode>
                <c:ptCount val="23"/>
                <c:pt idx="0">
                  <c:v>4</c:v>
                </c:pt>
                <c:pt idx="1">
                  <c:v>9</c:v>
                </c:pt>
                <c:pt idx="3">
                  <c:v>8</c:v>
                </c:pt>
                <c:pt idx="6">
                  <c:v>5</c:v>
                </c:pt>
                <c:pt idx="7">
                  <c:v>0</c:v>
                </c:pt>
                <c:pt idx="8">
                  <c:v>2</c:v>
                </c:pt>
                <c:pt idx="9">
                  <c:v>3</c:v>
                </c:pt>
                <c:pt idx="10">
                  <c:v>4</c:v>
                </c:pt>
                <c:pt idx="11">
                  <c:v>2</c:v>
                </c:pt>
                <c:pt idx="12">
                  <c:v>3</c:v>
                </c:pt>
                <c:pt idx="14">
                  <c:v>3</c:v>
                </c:pt>
                <c:pt idx="15">
                  <c:v>0</c:v>
                </c:pt>
                <c:pt idx="16">
                  <c:v>6</c:v>
                </c:pt>
                <c:pt idx="17">
                  <c:v>6</c:v>
                </c:pt>
                <c:pt idx="19">
                  <c:v>6</c:v>
                </c:pt>
                <c:pt idx="20">
                  <c:v>6</c:v>
                </c:pt>
                <c:pt idx="21">
                  <c:v>6</c:v>
                </c:pt>
                <c:pt idx="22">
                  <c:v>4</c:v>
                </c:pt>
              </c:numCache>
            </c:numRef>
          </c:val>
        </c:ser>
        <c:ser>
          <c:idx val="2"/>
          <c:order val="2"/>
          <c:tx>
            <c:strRef>
              <c:f>Sheet1!$E$3</c:f>
              <c:strCache>
                <c:ptCount val="1"/>
                <c:pt idx="0">
                  <c:v>Some success</c:v>
                </c:pt>
              </c:strCache>
            </c:strRef>
          </c:tx>
          <c:invertIfNegative val="0"/>
          <c:cat>
            <c:multiLvlStrRef>
              <c:f>Sheet1!$A$4:$B$26</c:f>
              <c:multiLvlStrCache>
                <c:ptCount val="23"/>
                <c:lvl>
                  <c:pt idx="0">
                    <c:v>Reading competency </c:v>
                  </c:pt>
                  <c:pt idx="1">
                    <c:v>Written competency </c:v>
                  </c:pt>
                  <c:pt idx="2">
                    <c:v>Quantitative competency </c:v>
                  </c:pt>
                  <c:pt idx="3">
                    <c:v>Skills connection</c:v>
                  </c:pt>
                  <c:pt idx="4">
                    <c:v>Knowledge connection</c:v>
                  </c:pt>
                  <c:pt idx="5">
                    <c:v>Values connection</c:v>
                  </c:pt>
                  <c:pt idx="6">
                    <c:v>Intellectual inquiry </c:v>
                  </c:pt>
                  <c:pt idx="8">
                    <c:v>Reading competency </c:v>
                  </c:pt>
                  <c:pt idx="9">
                    <c:v>Written competency </c:v>
                  </c:pt>
                  <c:pt idx="10">
                    <c:v>Quantitative competency </c:v>
                  </c:pt>
                  <c:pt idx="11">
                    <c:v>Skills connection</c:v>
                  </c:pt>
                  <c:pt idx="12">
                    <c:v>Knowledge connection</c:v>
                  </c:pt>
                  <c:pt idx="13">
                    <c:v>Values connection</c:v>
                  </c:pt>
                  <c:pt idx="14">
                    <c:v>Intellectual inquiry </c:v>
                  </c:pt>
                  <c:pt idx="16">
                    <c:v>Reading competency </c:v>
                  </c:pt>
                  <c:pt idx="17">
                    <c:v>Written competency </c:v>
                  </c:pt>
                  <c:pt idx="18">
                    <c:v>Quantitative competency </c:v>
                  </c:pt>
                  <c:pt idx="19">
                    <c:v>Skills connection</c:v>
                  </c:pt>
                  <c:pt idx="20">
                    <c:v>Knowledge connection</c:v>
                  </c:pt>
                  <c:pt idx="21">
                    <c:v>Values connection</c:v>
                  </c:pt>
                  <c:pt idx="22">
                    <c:v>Intellectual inquiry </c:v>
                  </c:pt>
                </c:lvl>
                <c:lvl>
                  <c:pt idx="0">
                    <c:v>INT250 </c:v>
                  </c:pt>
                  <c:pt idx="8">
                    <c:v>INT306</c:v>
                  </c:pt>
                  <c:pt idx="16">
                    <c:v>COM388</c:v>
                  </c:pt>
                </c:lvl>
              </c:multiLvlStrCache>
            </c:multiLvlStrRef>
          </c:cat>
          <c:val>
            <c:numRef>
              <c:f>Sheet1!$E$4:$E$26</c:f>
              <c:numCache>
                <c:formatCode>General</c:formatCode>
                <c:ptCount val="23"/>
                <c:pt idx="0">
                  <c:v>4</c:v>
                </c:pt>
                <c:pt idx="1">
                  <c:v>1</c:v>
                </c:pt>
                <c:pt idx="3">
                  <c:v>3</c:v>
                </c:pt>
                <c:pt idx="6">
                  <c:v>4</c:v>
                </c:pt>
                <c:pt idx="7">
                  <c:v>0</c:v>
                </c:pt>
                <c:pt idx="15">
                  <c:v>0</c:v>
                </c:pt>
                <c:pt idx="16">
                  <c:v>5</c:v>
                </c:pt>
                <c:pt idx="17">
                  <c:v>5</c:v>
                </c:pt>
                <c:pt idx="19">
                  <c:v>5</c:v>
                </c:pt>
                <c:pt idx="20">
                  <c:v>5</c:v>
                </c:pt>
                <c:pt idx="21">
                  <c:v>5</c:v>
                </c:pt>
                <c:pt idx="22">
                  <c:v>1</c:v>
                </c:pt>
              </c:numCache>
            </c:numRef>
          </c:val>
        </c:ser>
        <c:ser>
          <c:idx val="3"/>
          <c:order val="3"/>
          <c:tx>
            <c:strRef>
              <c:f>Sheet1!$F$3</c:f>
              <c:strCache>
                <c:ptCount val="1"/>
                <c:pt idx="0">
                  <c:v>Unsuccessful </c:v>
                </c:pt>
              </c:strCache>
            </c:strRef>
          </c:tx>
          <c:invertIfNegative val="0"/>
          <c:cat>
            <c:multiLvlStrRef>
              <c:f>Sheet1!$A$4:$B$26</c:f>
              <c:multiLvlStrCache>
                <c:ptCount val="23"/>
                <c:lvl>
                  <c:pt idx="0">
                    <c:v>Reading competency </c:v>
                  </c:pt>
                  <c:pt idx="1">
                    <c:v>Written competency </c:v>
                  </c:pt>
                  <c:pt idx="2">
                    <c:v>Quantitative competency </c:v>
                  </c:pt>
                  <c:pt idx="3">
                    <c:v>Skills connection</c:v>
                  </c:pt>
                  <c:pt idx="4">
                    <c:v>Knowledge connection</c:v>
                  </c:pt>
                  <c:pt idx="5">
                    <c:v>Values connection</c:v>
                  </c:pt>
                  <c:pt idx="6">
                    <c:v>Intellectual inquiry </c:v>
                  </c:pt>
                  <c:pt idx="8">
                    <c:v>Reading competency </c:v>
                  </c:pt>
                  <c:pt idx="9">
                    <c:v>Written competency </c:v>
                  </c:pt>
                  <c:pt idx="10">
                    <c:v>Quantitative competency </c:v>
                  </c:pt>
                  <c:pt idx="11">
                    <c:v>Skills connection</c:v>
                  </c:pt>
                  <c:pt idx="12">
                    <c:v>Knowledge connection</c:v>
                  </c:pt>
                  <c:pt idx="13">
                    <c:v>Values connection</c:v>
                  </c:pt>
                  <c:pt idx="14">
                    <c:v>Intellectual inquiry </c:v>
                  </c:pt>
                  <c:pt idx="16">
                    <c:v>Reading competency </c:v>
                  </c:pt>
                  <c:pt idx="17">
                    <c:v>Written competency </c:v>
                  </c:pt>
                  <c:pt idx="18">
                    <c:v>Quantitative competency </c:v>
                  </c:pt>
                  <c:pt idx="19">
                    <c:v>Skills connection</c:v>
                  </c:pt>
                  <c:pt idx="20">
                    <c:v>Knowledge connection</c:v>
                  </c:pt>
                  <c:pt idx="21">
                    <c:v>Values connection</c:v>
                  </c:pt>
                  <c:pt idx="22">
                    <c:v>Intellectual inquiry </c:v>
                  </c:pt>
                </c:lvl>
                <c:lvl>
                  <c:pt idx="0">
                    <c:v>INT250 </c:v>
                  </c:pt>
                  <c:pt idx="8">
                    <c:v>INT306</c:v>
                  </c:pt>
                  <c:pt idx="16">
                    <c:v>COM388</c:v>
                  </c:pt>
                </c:lvl>
              </c:multiLvlStrCache>
            </c:multiLvlStrRef>
          </c:cat>
          <c:val>
            <c:numRef>
              <c:f>Sheet1!$F$4:$F$26</c:f>
              <c:numCache>
                <c:formatCode>General</c:formatCode>
                <c:ptCount val="23"/>
                <c:pt idx="0">
                  <c:v>2</c:v>
                </c:pt>
                <c:pt idx="1">
                  <c:v>1</c:v>
                </c:pt>
                <c:pt idx="6">
                  <c:v>2</c:v>
                </c:pt>
                <c:pt idx="7">
                  <c:v>0</c:v>
                </c:pt>
                <c:pt idx="15">
                  <c:v>0</c:v>
                </c:pt>
              </c:numCache>
            </c:numRef>
          </c:val>
        </c:ser>
        <c:ser>
          <c:idx val="4"/>
          <c:order val="4"/>
          <c:tx>
            <c:strRef>
              <c:f>Sheet1!$G$3</c:f>
              <c:strCache>
                <c:ptCount val="1"/>
                <c:pt idx="0">
                  <c:v>N/A</c:v>
                </c:pt>
              </c:strCache>
            </c:strRef>
          </c:tx>
          <c:invertIfNegative val="0"/>
          <c:cat>
            <c:multiLvlStrRef>
              <c:f>Sheet1!$A$4:$B$26</c:f>
              <c:multiLvlStrCache>
                <c:ptCount val="23"/>
                <c:lvl>
                  <c:pt idx="0">
                    <c:v>Reading competency </c:v>
                  </c:pt>
                  <c:pt idx="1">
                    <c:v>Written competency </c:v>
                  </c:pt>
                  <c:pt idx="2">
                    <c:v>Quantitative competency </c:v>
                  </c:pt>
                  <c:pt idx="3">
                    <c:v>Skills connection</c:v>
                  </c:pt>
                  <c:pt idx="4">
                    <c:v>Knowledge connection</c:v>
                  </c:pt>
                  <c:pt idx="5">
                    <c:v>Values connection</c:v>
                  </c:pt>
                  <c:pt idx="6">
                    <c:v>Intellectual inquiry </c:v>
                  </c:pt>
                  <c:pt idx="8">
                    <c:v>Reading competency </c:v>
                  </c:pt>
                  <c:pt idx="9">
                    <c:v>Written competency </c:v>
                  </c:pt>
                  <c:pt idx="10">
                    <c:v>Quantitative competency </c:v>
                  </c:pt>
                  <c:pt idx="11">
                    <c:v>Skills connection</c:v>
                  </c:pt>
                  <c:pt idx="12">
                    <c:v>Knowledge connection</c:v>
                  </c:pt>
                  <c:pt idx="13">
                    <c:v>Values connection</c:v>
                  </c:pt>
                  <c:pt idx="14">
                    <c:v>Intellectual inquiry </c:v>
                  </c:pt>
                  <c:pt idx="16">
                    <c:v>Reading competency </c:v>
                  </c:pt>
                  <c:pt idx="17">
                    <c:v>Written competency </c:v>
                  </c:pt>
                  <c:pt idx="18">
                    <c:v>Quantitative competency </c:v>
                  </c:pt>
                  <c:pt idx="19">
                    <c:v>Skills connection</c:v>
                  </c:pt>
                  <c:pt idx="20">
                    <c:v>Knowledge connection</c:v>
                  </c:pt>
                  <c:pt idx="21">
                    <c:v>Values connection</c:v>
                  </c:pt>
                  <c:pt idx="22">
                    <c:v>Intellectual inquiry </c:v>
                  </c:pt>
                </c:lvl>
                <c:lvl>
                  <c:pt idx="0">
                    <c:v>INT250 </c:v>
                  </c:pt>
                  <c:pt idx="8">
                    <c:v>INT306</c:v>
                  </c:pt>
                  <c:pt idx="16">
                    <c:v>COM388</c:v>
                  </c:pt>
                </c:lvl>
              </c:multiLvlStrCache>
            </c:multiLvlStrRef>
          </c:cat>
          <c:val>
            <c:numRef>
              <c:f>Sheet1!$G$4:$G$26</c:f>
              <c:numCache>
                <c:formatCode>General</c:formatCode>
                <c:ptCount val="23"/>
                <c:pt idx="7">
                  <c:v>0</c:v>
                </c:pt>
                <c:pt idx="15">
                  <c:v>0</c:v>
                </c:pt>
              </c:numCache>
            </c:numRef>
          </c:val>
        </c:ser>
        <c:dLbls>
          <c:showLegendKey val="0"/>
          <c:showVal val="0"/>
          <c:showCatName val="0"/>
          <c:showSerName val="0"/>
          <c:showPercent val="0"/>
          <c:showBubbleSize val="0"/>
        </c:dLbls>
        <c:gapWidth val="150"/>
        <c:overlap val="100"/>
        <c:axId val="270530360"/>
        <c:axId val="321778584"/>
      </c:barChart>
      <c:catAx>
        <c:axId val="270530360"/>
        <c:scaling>
          <c:orientation val="minMax"/>
        </c:scaling>
        <c:delete val="0"/>
        <c:axPos val="l"/>
        <c:numFmt formatCode="General" sourceLinked="0"/>
        <c:majorTickMark val="out"/>
        <c:minorTickMark val="none"/>
        <c:tickLblPos val="nextTo"/>
        <c:crossAx val="321778584"/>
        <c:crosses val="autoZero"/>
        <c:auto val="1"/>
        <c:lblAlgn val="ctr"/>
        <c:lblOffset val="100"/>
        <c:noMultiLvlLbl val="0"/>
      </c:catAx>
      <c:valAx>
        <c:axId val="321778584"/>
        <c:scaling>
          <c:orientation val="minMax"/>
        </c:scaling>
        <c:delete val="0"/>
        <c:axPos val="b"/>
        <c:majorGridlines/>
        <c:numFmt formatCode="General" sourceLinked="1"/>
        <c:majorTickMark val="out"/>
        <c:minorTickMark val="none"/>
        <c:tickLblPos val="nextTo"/>
        <c:crossAx val="270530360"/>
        <c:crosses val="autoZero"/>
        <c:crossBetween val="between"/>
      </c:valAx>
    </c:plotArea>
    <c:legend>
      <c:legendPos val="r"/>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Sheet1!$C$3</c:f>
              <c:strCache>
                <c:ptCount val="1"/>
                <c:pt idx="0">
                  <c:v>Highly successful </c:v>
                </c:pt>
              </c:strCache>
            </c:strRef>
          </c:tx>
          <c:invertIfNegative val="0"/>
          <c:cat>
            <c:multiLvlStrRef>
              <c:f>Sheet1!$A$4:$B$10</c:f>
              <c:multiLvlStrCache>
                <c:ptCount val="7"/>
                <c:lvl>
                  <c:pt idx="0">
                    <c:v>Reading competency </c:v>
                  </c:pt>
                  <c:pt idx="1">
                    <c:v>Written competency </c:v>
                  </c:pt>
                  <c:pt idx="2">
                    <c:v>Quantitative competency </c:v>
                  </c:pt>
                  <c:pt idx="3">
                    <c:v>Skills connection</c:v>
                  </c:pt>
                  <c:pt idx="4">
                    <c:v>Knowledge connection</c:v>
                  </c:pt>
                  <c:pt idx="5">
                    <c:v>Values connection</c:v>
                  </c:pt>
                  <c:pt idx="6">
                    <c:v>Intellectual inquiry </c:v>
                  </c:pt>
                </c:lvl>
                <c:lvl>
                  <c:pt idx="0">
                    <c:v>Fall 2011</c:v>
                  </c:pt>
                </c:lvl>
              </c:multiLvlStrCache>
            </c:multiLvlStrRef>
          </c:cat>
          <c:val>
            <c:numRef>
              <c:f>Sheet1!$C$4:$C$10</c:f>
              <c:numCache>
                <c:formatCode>General</c:formatCode>
                <c:ptCount val="7"/>
                <c:pt idx="0">
                  <c:v>3</c:v>
                </c:pt>
                <c:pt idx="1">
                  <c:v>3</c:v>
                </c:pt>
                <c:pt idx="2">
                  <c:v>2</c:v>
                </c:pt>
                <c:pt idx="3">
                  <c:v>2</c:v>
                </c:pt>
                <c:pt idx="4">
                  <c:v>2</c:v>
                </c:pt>
                <c:pt idx="5">
                  <c:v>2</c:v>
                </c:pt>
                <c:pt idx="6">
                  <c:v>2</c:v>
                </c:pt>
              </c:numCache>
            </c:numRef>
          </c:val>
        </c:ser>
        <c:ser>
          <c:idx val="1"/>
          <c:order val="1"/>
          <c:tx>
            <c:strRef>
              <c:f>Sheet1!$D$3</c:f>
              <c:strCache>
                <c:ptCount val="1"/>
                <c:pt idx="0">
                  <c:v>Successful </c:v>
                </c:pt>
              </c:strCache>
            </c:strRef>
          </c:tx>
          <c:invertIfNegative val="0"/>
          <c:cat>
            <c:multiLvlStrRef>
              <c:f>Sheet1!$A$4:$B$10</c:f>
              <c:multiLvlStrCache>
                <c:ptCount val="7"/>
                <c:lvl>
                  <c:pt idx="0">
                    <c:v>Reading competency </c:v>
                  </c:pt>
                  <c:pt idx="1">
                    <c:v>Written competency </c:v>
                  </c:pt>
                  <c:pt idx="2">
                    <c:v>Quantitative competency </c:v>
                  </c:pt>
                  <c:pt idx="3">
                    <c:v>Skills connection</c:v>
                  </c:pt>
                  <c:pt idx="4">
                    <c:v>Knowledge connection</c:v>
                  </c:pt>
                  <c:pt idx="5">
                    <c:v>Values connection</c:v>
                  </c:pt>
                  <c:pt idx="6">
                    <c:v>Intellectual inquiry </c:v>
                  </c:pt>
                </c:lvl>
                <c:lvl>
                  <c:pt idx="0">
                    <c:v>Fall 2011</c:v>
                  </c:pt>
                </c:lvl>
              </c:multiLvlStrCache>
            </c:multiLvlStrRef>
          </c:cat>
          <c:val>
            <c:numRef>
              <c:f>Sheet1!$D$4:$D$10</c:f>
              <c:numCache>
                <c:formatCode>General</c:formatCode>
                <c:ptCount val="7"/>
                <c:pt idx="0">
                  <c:v>5</c:v>
                </c:pt>
                <c:pt idx="1">
                  <c:v>5</c:v>
                </c:pt>
                <c:pt idx="2">
                  <c:v>4</c:v>
                </c:pt>
                <c:pt idx="3">
                  <c:v>6</c:v>
                </c:pt>
                <c:pt idx="4">
                  <c:v>6</c:v>
                </c:pt>
                <c:pt idx="5">
                  <c:v>6</c:v>
                </c:pt>
                <c:pt idx="6">
                  <c:v>6</c:v>
                </c:pt>
              </c:numCache>
            </c:numRef>
          </c:val>
        </c:ser>
        <c:ser>
          <c:idx val="2"/>
          <c:order val="2"/>
          <c:tx>
            <c:strRef>
              <c:f>Sheet1!$E$3</c:f>
              <c:strCache>
                <c:ptCount val="1"/>
                <c:pt idx="0">
                  <c:v>Some success</c:v>
                </c:pt>
              </c:strCache>
            </c:strRef>
          </c:tx>
          <c:invertIfNegative val="0"/>
          <c:cat>
            <c:multiLvlStrRef>
              <c:f>Sheet1!$A$4:$B$10</c:f>
              <c:multiLvlStrCache>
                <c:ptCount val="7"/>
                <c:lvl>
                  <c:pt idx="0">
                    <c:v>Reading competency </c:v>
                  </c:pt>
                  <c:pt idx="1">
                    <c:v>Written competency </c:v>
                  </c:pt>
                  <c:pt idx="2">
                    <c:v>Quantitative competency </c:v>
                  </c:pt>
                  <c:pt idx="3">
                    <c:v>Skills connection</c:v>
                  </c:pt>
                  <c:pt idx="4">
                    <c:v>Knowledge connection</c:v>
                  </c:pt>
                  <c:pt idx="5">
                    <c:v>Values connection</c:v>
                  </c:pt>
                  <c:pt idx="6">
                    <c:v>Intellectual inquiry </c:v>
                  </c:pt>
                </c:lvl>
                <c:lvl>
                  <c:pt idx="0">
                    <c:v>Fall 2011</c:v>
                  </c:pt>
                </c:lvl>
              </c:multiLvlStrCache>
            </c:multiLvlStrRef>
          </c:cat>
          <c:val>
            <c:numRef>
              <c:f>Sheet1!$E$4:$E$10</c:f>
              <c:numCache>
                <c:formatCode>General</c:formatCode>
                <c:ptCount val="7"/>
                <c:pt idx="2">
                  <c:v>1</c:v>
                </c:pt>
              </c:numCache>
            </c:numRef>
          </c:val>
        </c:ser>
        <c:ser>
          <c:idx val="3"/>
          <c:order val="3"/>
          <c:tx>
            <c:strRef>
              <c:f>Sheet1!$F$3</c:f>
              <c:strCache>
                <c:ptCount val="1"/>
                <c:pt idx="0">
                  <c:v>Unsuccessful </c:v>
                </c:pt>
              </c:strCache>
            </c:strRef>
          </c:tx>
          <c:invertIfNegative val="0"/>
          <c:cat>
            <c:multiLvlStrRef>
              <c:f>Sheet1!$A$4:$B$10</c:f>
              <c:multiLvlStrCache>
                <c:ptCount val="7"/>
                <c:lvl>
                  <c:pt idx="0">
                    <c:v>Reading competency </c:v>
                  </c:pt>
                  <c:pt idx="1">
                    <c:v>Written competency </c:v>
                  </c:pt>
                  <c:pt idx="2">
                    <c:v>Quantitative competency </c:v>
                  </c:pt>
                  <c:pt idx="3">
                    <c:v>Skills connection</c:v>
                  </c:pt>
                  <c:pt idx="4">
                    <c:v>Knowledge connection</c:v>
                  </c:pt>
                  <c:pt idx="5">
                    <c:v>Values connection</c:v>
                  </c:pt>
                  <c:pt idx="6">
                    <c:v>Intellectual inquiry </c:v>
                  </c:pt>
                </c:lvl>
                <c:lvl>
                  <c:pt idx="0">
                    <c:v>Fall 2011</c:v>
                  </c:pt>
                </c:lvl>
              </c:multiLvlStrCache>
            </c:multiLvlStrRef>
          </c:cat>
          <c:val>
            <c:numRef>
              <c:f>Sheet1!$F$4:$F$10</c:f>
              <c:numCache>
                <c:formatCode>General</c:formatCode>
                <c:ptCount val="7"/>
                <c:pt idx="0">
                  <c:v>1</c:v>
                </c:pt>
                <c:pt idx="1">
                  <c:v>1</c:v>
                </c:pt>
                <c:pt idx="2">
                  <c:v>1</c:v>
                </c:pt>
                <c:pt idx="3">
                  <c:v>1</c:v>
                </c:pt>
                <c:pt idx="4">
                  <c:v>1</c:v>
                </c:pt>
                <c:pt idx="5">
                  <c:v>1</c:v>
                </c:pt>
                <c:pt idx="6">
                  <c:v>1</c:v>
                </c:pt>
              </c:numCache>
            </c:numRef>
          </c:val>
        </c:ser>
        <c:ser>
          <c:idx val="4"/>
          <c:order val="4"/>
          <c:tx>
            <c:strRef>
              <c:f>Sheet1!$G$3</c:f>
              <c:strCache>
                <c:ptCount val="1"/>
                <c:pt idx="0">
                  <c:v>N/A</c:v>
                </c:pt>
              </c:strCache>
            </c:strRef>
          </c:tx>
          <c:invertIfNegative val="0"/>
          <c:cat>
            <c:multiLvlStrRef>
              <c:f>Sheet1!$A$4:$B$10</c:f>
              <c:multiLvlStrCache>
                <c:ptCount val="7"/>
                <c:lvl>
                  <c:pt idx="0">
                    <c:v>Reading competency </c:v>
                  </c:pt>
                  <c:pt idx="1">
                    <c:v>Written competency </c:v>
                  </c:pt>
                  <c:pt idx="2">
                    <c:v>Quantitative competency </c:v>
                  </c:pt>
                  <c:pt idx="3">
                    <c:v>Skills connection</c:v>
                  </c:pt>
                  <c:pt idx="4">
                    <c:v>Knowledge connection</c:v>
                  </c:pt>
                  <c:pt idx="5">
                    <c:v>Values connection</c:v>
                  </c:pt>
                  <c:pt idx="6">
                    <c:v>Intellectual inquiry </c:v>
                  </c:pt>
                </c:lvl>
                <c:lvl>
                  <c:pt idx="0">
                    <c:v>Fall 2011</c:v>
                  </c:pt>
                </c:lvl>
              </c:multiLvlStrCache>
            </c:multiLvlStrRef>
          </c:cat>
          <c:val>
            <c:numRef>
              <c:f>Sheet1!$G$4:$G$10</c:f>
              <c:numCache>
                <c:formatCode>General</c:formatCode>
                <c:ptCount val="7"/>
              </c:numCache>
            </c:numRef>
          </c:val>
        </c:ser>
        <c:dLbls>
          <c:showLegendKey val="0"/>
          <c:showVal val="0"/>
          <c:showCatName val="0"/>
          <c:showSerName val="0"/>
          <c:showPercent val="0"/>
          <c:showBubbleSize val="0"/>
        </c:dLbls>
        <c:gapWidth val="150"/>
        <c:overlap val="100"/>
        <c:axId val="321779368"/>
        <c:axId val="321779760"/>
      </c:barChart>
      <c:catAx>
        <c:axId val="321779368"/>
        <c:scaling>
          <c:orientation val="minMax"/>
        </c:scaling>
        <c:delete val="0"/>
        <c:axPos val="l"/>
        <c:numFmt formatCode="General" sourceLinked="0"/>
        <c:majorTickMark val="out"/>
        <c:minorTickMark val="none"/>
        <c:tickLblPos val="nextTo"/>
        <c:crossAx val="321779760"/>
        <c:crosses val="autoZero"/>
        <c:auto val="1"/>
        <c:lblAlgn val="ctr"/>
        <c:lblOffset val="100"/>
        <c:noMultiLvlLbl val="0"/>
      </c:catAx>
      <c:valAx>
        <c:axId val="321779760"/>
        <c:scaling>
          <c:orientation val="minMax"/>
        </c:scaling>
        <c:delete val="0"/>
        <c:axPos val="b"/>
        <c:majorGridlines/>
        <c:numFmt formatCode="General" sourceLinked="1"/>
        <c:majorTickMark val="out"/>
        <c:minorTickMark val="none"/>
        <c:tickLblPos val="nextTo"/>
        <c:crossAx val="321779368"/>
        <c:crosses val="autoZero"/>
        <c:crossBetween val="between"/>
      </c:valAx>
    </c:plotArea>
    <c:legend>
      <c:legendPos val="r"/>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Sheet1!$C$3</c:f>
              <c:strCache>
                <c:ptCount val="1"/>
                <c:pt idx="0">
                  <c:v>Highly successful </c:v>
                </c:pt>
              </c:strCache>
            </c:strRef>
          </c:tx>
          <c:invertIfNegative val="0"/>
          <c:cat>
            <c:multiLvlStrRef>
              <c:f>Sheet1!$A$4:$B$18</c:f>
              <c:multiLvlStrCache>
                <c:ptCount val="15"/>
                <c:lvl>
                  <c:pt idx="0">
                    <c:v>Reading competency </c:v>
                  </c:pt>
                  <c:pt idx="1">
                    <c:v>Written competency </c:v>
                  </c:pt>
                  <c:pt idx="2">
                    <c:v>Quantitative competency </c:v>
                  </c:pt>
                  <c:pt idx="3">
                    <c:v>Skills connection</c:v>
                  </c:pt>
                  <c:pt idx="4">
                    <c:v>Knowledge connection</c:v>
                  </c:pt>
                  <c:pt idx="5">
                    <c:v>Values connection</c:v>
                  </c:pt>
                  <c:pt idx="6">
                    <c:v>Intellectual inquiry </c:v>
                  </c:pt>
                  <c:pt idx="8">
                    <c:v>Reading competency </c:v>
                  </c:pt>
                  <c:pt idx="9">
                    <c:v>Written competency </c:v>
                  </c:pt>
                  <c:pt idx="10">
                    <c:v>Quantitative competency </c:v>
                  </c:pt>
                  <c:pt idx="11">
                    <c:v>Skills connection</c:v>
                  </c:pt>
                  <c:pt idx="12">
                    <c:v>Knowledge connection</c:v>
                  </c:pt>
                  <c:pt idx="13">
                    <c:v>Values connection</c:v>
                  </c:pt>
                  <c:pt idx="14">
                    <c:v>Intellectual inquiry </c:v>
                  </c:pt>
                </c:lvl>
                <c:lvl>
                  <c:pt idx="0">
                    <c:v>Fall 2012</c:v>
                  </c:pt>
                  <c:pt idx="8">
                    <c:v>Spring 2011</c:v>
                  </c:pt>
                </c:lvl>
              </c:multiLvlStrCache>
            </c:multiLvlStrRef>
          </c:cat>
          <c:val>
            <c:numRef>
              <c:f>Sheet1!$C$4:$C$18</c:f>
              <c:numCache>
                <c:formatCode>General</c:formatCode>
                <c:ptCount val="15"/>
                <c:pt idx="7">
                  <c:v>0</c:v>
                </c:pt>
                <c:pt idx="8">
                  <c:v>1</c:v>
                </c:pt>
                <c:pt idx="9">
                  <c:v>1</c:v>
                </c:pt>
                <c:pt idx="10">
                  <c:v>1</c:v>
                </c:pt>
                <c:pt idx="11">
                  <c:v>1</c:v>
                </c:pt>
                <c:pt idx="12">
                  <c:v>1</c:v>
                </c:pt>
                <c:pt idx="13">
                  <c:v>1</c:v>
                </c:pt>
                <c:pt idx="14">
                  <c:v>1</c:v>
                </c:pt>
              </c:numCache>
            </c:numRef>
          </c:val>
        </c:ser>
        <c:ser>
          <c:idx val="1"/>
          <c:order val="1"/>
          <c:tx>
            <c:strRef>
              <c:f>Sheet1!$D$3</c:f>
              <c:strCache>
                <c:ptCount val="1"/>
                <c:pt idx="0">
                  <c:v>Successful </c:v>
                </c:pt>
              </c:strCache>
            </c:strRef>
          </c:tx>
          <c:invertIfNegative val="0"/>
          <c:cat>
            <c:multiLvlStrRef>
              <c:f>Sheet1!$A$4:$B$18</c:f>
              <c:multiLvlStrCache>
                <c:ptCount val="15"/>
                <c:lvl>
                  <c:pt idx="0">
                    <c:v>Reading competency </c:v>
                  </c:pt>
                  <c:pt idx="1">
                    <c:v>Written competency </c:v>
                  </c:pt>
                  <c:pt idx="2">
                    <c:v>Quantitative competency </c:v>
                  </c:pt>
                  <c:pt idx="3">
                    <c:v>Skills connection</c:v>
                  </c:pt>
                  <c:pt idx="4">
                    <c:v>Knowledge connection</c:v>
                  </c:pt>
                  <c:pt idx="5">
                    <c:v>Values connection</c:v>
                  </c:pt>
                  <c:pt idx="6">
                    <c:v>Intellectual inquiry </c:v>
                  </c:pt>
                  <c:pt idx="8">
                    <c:v>Reading competency </c:v>
                  </c:pt>
                  <c:pt idx="9">
                    <c:v>Written competency </c:v>
                  </c:pt>
                  <c:pt idx="10">
                    <c:v>Quantitative competency </c:v>
                  </c:pt>
                  <c:pt idx="11">
                    <c:v>Skills connection</c:v>
                  </c:pt>
                  <c:pt idx="12">
                    <c:v>Knowledge connection</c:v>
                  </c:pt>
                  <c:pt idx="13">
                    <c:v>Values connection</c:v>
                  </c:pt>
                  <c:pt idx="14">
                    <c:v>Intellectual inquiry </c:v>
                  </c:pt>
                </c:lvl>
                <c:lvl>
                  <c:pt idx="0">
                    <c:v>Fall 2012</c:v>
                  </c:pt>
                  <c:pt idx="8">
                    <c:v>Spring 2011</c:v>
                  </c:pt>
                </c:lvl>
              </c:multiLvlStrCache>
            </c:multiLvlStrRef>
          </c:cat>
          <c:val>
            <c:numRef>
              <c:f>Sheet1!$D$4:$D$18</c:f>
              <c:numCache>
                <c:formatCode>General</c:formatCode>
                <c:ptCount val="15"/>
                <c:pt idx="0">
                  <c:v>6</c:v>
                </c:pt>
                <c:pt idx="1">
                  <c:v>5</c:v>
                </c:pt>
                <c:pt idx="2">
                  <c:v>5</c:v>
                </c:pt>
                <c:pt idx="3">
                  <c:v>5</c:v>
                </c:pt>
                <c:pt idx="4">
                  <c:v>6</c:v>
                </c:pt>
                <c:pt idx="5">
                  <c:v>6</c:v>
                </c:pt>
                <c:pt idx="6">
                  <c:v>12</c:v>
                </c:pt>
                <c:pt idx="7">
                  <c:v>0</c:v>
                </c:pt>
                <c:pt idx="8">
                  <c:v>4</c:v>
                </c:pt>
                <c:pt idx="9">
                  <c:v>4</c:v>
                </c:pt>
                <c:pt idx="10">
                  <c:v>4</c:v>
                </c:pt>
                <c:pt idx="11">
                  <c:v>4</c:v>
                </c:pt>
                <c:pt idx="12">
                  <c:v>4</c:v>
                </c:pt>
                <c:pt idx="13">
                  <c:v>4</c:v>
                </c:pt>
                <c:pt idx="14">
                  <c:v>4</c:v>
                </c:pt>
              </c:numCache>
            </c:numRef>
          </c:val>
        </c:ser>
        <c:ser>
          <c:idx val="2"/>
          <c:order val="2"/>
          <c:tx>
            <c:strRef>
              <c:f>Sheet1!$E$3</c:f>
              <c:strCache>
                <c:ptCount val="1"/>
                <c:pt idx="0">
                  <c:v>Some success</c:v>
                </c:pt>
              </c:strCache>
            </c:strRef>
          </c:tx>
          <c:invertIfNegative val="0"/>
          <c:cat>
            <c:multiLvlStrRef>
              <c:f>Sheet1!$A$4:$B$18</c:f>
              <c:multiLvlStrCache>
                <c:ptCount val="15"/>
                <c:lvl>
                  <c:pt idx="0">
                    <c:v>Reading competency </c:v>
                  </c:pt>
                  <c:pt idx="1">
                    <c:v>Written competency </c:v>
                  </c:pt>
                  <c:pt idx="2">
                    <c:v>Quantitative competency </c:v>
                  </c:pt>
                  <c:pt idx="3">
                    <c:v>Skills connection</c:v>
                  </c:pt>
                  <c:pt idx="4">
                    <c:v>Knowledge connection</c:v>
                  </c:pt>
                  <c:pt idx="5">
                    <c:v>Values connection</c:v>
                  </c:pt>
                  <c:pt idx="6">
                    <c:v>Intellectual inquiry </c:v>
                  </c:pt>
                  <c:pt idx="8">
                    <c:v>Reading competency </c:v>
                  </c:pt>
                  <c:pt idx="9">
                    <c:v>Written competency </c:v>
                  </c:pt>
                  <c:pt idx="10">
                    <c:v>Quantitative competency </c:v>
                  </c:pt>
                  <c:pt idx="11">
                    <c:v>Skills connection</c:v>
                  </c:pt>
                  <c:pt idx="12">
                    <c:v>Knowledge connection</c:v>
                  </c:pt>
                  <c:pt idx="13">
                    <c:v>Values connection</c:v>
                  </c:pt>
                  <c:pt idx="14">
                    <c:v>Intellectual inquiry </c:v>
                  </c:pt>
                </c:lvl>
                <c:lvl>
                  <c:pt idx="0">
                    <c:v>Fall 2012</c:v>
                  </c:pt>
                  <c:pt idx="8">
                    <c:v>Spring 2011</c:v>
                  </c:pt>
                </c:lvl>
              </c:multiLvlStrCache>
            </c:multiLvlStrRef>
          </c:cat>
          <c:val>
            <c:numRef>
              <c:f>Sheet1!$E$4:$E$18</c:f>
              <c:numCache>
                <c:formatCode>General</c:formatCode>
                <c:ptCount val="15"/>
                <c:pt idx="0">
                  <c:v>13</c:v>
                </c:pt>
                <c:pt idx="1">
                  <c:v>14</c:v>
                </c:pt>
                <c:pt idx="2">
                  <c:v>14</c:v>
                </c:pt>
                <c:pt idx="3">
                  <c:v>14</c:v>
                </c:pt>
                <c:pt idx="4">
                  <c:v>13</c:v>
                </c:pt>
                <c:pt idx="5">
                  <c:v>13</c:v>
                </c:pt>
                <c:pt idx="6">
                  <c:v>7</c:v>
                </c:pt>
                <c:pt idx="7">
                  <c:v>0</c:v>
                </c:pt>
                <c:pt idx="8">
                  <c:v>2</c:v>
                </c:pt>
                <c:pt idx="9">
                  <c:v>2</c:v>
                </c:pt>
                <c:pt idx="10">
                  <c:v>2</c:v>
                </c:pt>
                <c:pt idx="11">
                  <c:v>2</c:v>
                </c:pt>
                <c:pt idx="12">
                  <c:v>2</c:v>
                </c:pt>
                <c:pt idx="13">
                  <c:v>2</c:v>
                </c:pt>
                <c:pt idx="14">
                  <c:v>2</c:v>
                </c:pt>
              </c:numCache>
            </c:numRef>
          </c:val>
        </c:ser>
        <c:ser>
          <c:idx val="3"/>
          <c:order val="3"/>
          <c:tx>
            <c:strRef>
              <c:f>Sheet1!$F$3</c:f>
              <c:strCache>
                <c:ptCount val="1"/>
                <c:pt idx="0">
                  <c:v>Unsuccessful </c:v>
                </c:pt>
              </c:strCache>
            </c:strRef>
          </c:tx>
          <c:invertIfNegative val="0"/>
          <c:cat>
            <c:multiLvlStrRef>
              <c:f>Sheet1!$A$4:$B$18</c:f>
              <c:multiLvlStrCache>
                <c:ptCount val="15"/>
                <c:lvl>
                  <c:pt idx="0">
                    <c:v>Reading competency </c:v>
                  </c:pt>
                  <c:pt idx="1">
                    <c:v>Written competency </c:v>
                  </c:pt>
                  <c:pt idx="2">
                    <c:v>Quantitative competency </c:v>
                  </c:pt>
                  <c:pt idx="3">
                    <c:v>Skills connection</c:v>
                  </c:pt>
                  <c:pt idx="4">
                    <c:v>Knowledge connection</c:v>
                  </c:pt>
                  <c:pt idx="5">
                    <c:v>Values connection</c:v>
                  </c:pt>
                  <c:pt idx="6">
                    <c:v>Intellectual inquiry </c:v>
                  </c:pt>
                  <c:pt idx="8">
                    <c:v>Reading competency </c:v>
                  </c:pt>
                  <c:pt idx="9">
                    <c:v>Written competency </c:v>
                  </c:pt>
                  <c:pt idx="10">
                    <c:v>Quantitative competency </c:v>
                  </c:pt>
                  <c:pt idx="11">
                    <c:v>Skills connection</c:v>
                  </c:pt>
                  <c:pt idx="12">
                    <c:v>Knowledge connection</c:v>
                  </c:pt>
                  <c:pt idx="13">
                    <c:v>Values connection</c:v>
                  </c:pt>
                  <c:pt idx="14">
                    <c:v>Intellectual inquiry </c:v>
                  </c:pt>
                </c:lvl>
                <c:lvl>
                  <c:pt idx="0">
                    <c:v>Fall 2012</c:v>
                  </c:pt>
                  <c:pt idx="8">
                    <c:v>Spring 2011</c:v>
                  </c:pt>
                </c:lvl>
              </c:multiLvlStrCache>
            </c:multiLvlStrRef>
          </c:cat>
          <c:val>
            <c:numRef>
              <c:f>Sheet1!$F$4:$F$18</c:f>
              <c:numCache>
                <c:formatCode>General</c:formatCode>
                <c:ptCount val="15"/>
                <c:pt idx="0">
                  <c:v>1</c:v>
                </c:pt>
                <c:pt idx="1">
                  <c:v>1</c:v>
                </c:pt>
                <c:pt idx="2">
                  <c:v>1</c:v>
                </c:pt>
                <c:pt idx="3">
                  <c:v>1</c:v>
                </c:pt>
                <c:pt idx="4">
                  <c:v>1</c:v>
                </c:pt>
                <c:pt idx="5">
                  <c:v>1</c:v>
                </c:pt>
                <c:pt idx="6">
                  <c:v>1</c:v>
                </c:pt>
                <c:pt idx="7">
                  <c:v>0</c:v>
                </c:pt>
                <c:pt idx="8">
                  <c:v>3</c:v>
                </c:pt>
                <c:pt idx="9">
                  <c:v>3</c:v>
                </c:pt>
                <c:pt idx="10">
                  <c:v>3</c:v>
                </c:pt>
                <c:pt idx="11">
                  <c:v>3</c:v>
                </c:pt>
                <c:pt idx="12">
                  <c:v>3</c:v>
                </c:pt>
                <c:pt idx="13">
                  <c:v>3</c:v>
                </c:pt>
                <c:pt idx="14">
                  <c:v>3</c:v>
                </c:pt>
              </c:numCache>
            </c:numRef>
          </c:val>
        </c:ser>
        <c:ser>
          <c:idx val="4"/>
          <c:order val="4"/>
          <c:tx>
            <c:strRef>
              <c:f>Sheet1!$G$3</c:f>
              <c:strCache>
                <c:ptCount val="1"/>
                <c:pt idx="0">
                  <c:v>N/A</c:v>
                </c:pt>
              </c:strCache>
            </c:strRef>
          </c:tx>
          <c:invertIfNegative val="0"/>
          <c:cat>
            <c:multiLvlStrRef>
              <c:f>Sheet1!$A$4:$B$18</c:f>
              <c:multiLvlStrCache>
                <c:ptCount val="15"/>
                <c:lvl>
                  <c:pt idx="0">
                    <c:v>Reading competency </c:v>
                  </c:pt>
                  <c:pt idx="1">
                    <c:v>Written competency </c:v>
                  </c:pt>
                  <c:pt idx="2">
                    <c:v>Quantitative competency </c:v>
                  </c:pt>
                  <c:pt idx="3">
                    <c:v>Skills connection</c:v>
                  </c:pt>
                  <c:pt idx="4">
                    <c:v>Knowledge connection</c:v>
                  </c:pt>
                  <c:pt idx="5">
                    <c:v>Values connection</c:v>
                  </c:pt>
                  <c:pt idx="6">
                    <c:v>Intellectual inquiry </c:v>
                  </c:pt>
                  <c:pt idx="8">
                    <c:v>Reading competency </c:v>
                  </c:pt>
                  <c:pt idx="9">
                    <c:v>Written competency </c:v>
                  </c:pt>
                  <c:pt idx="10">
                    <c:v>Quantitative competency </c:v>
                  </c:pt>
                  <c:pt idx="11">
                    <c:v>Skills connection</c:v>
                  </c:pt>
                  <c:pt idx="12">
                    <c:v>Knowledge connection</c:v>
                  </c:pt>
                  <c:pt idx="13">
                    <c:v>Values connection</c:v>
                  </c:pt>
                  <c:pt idx="14">
                    <c:v>Intellectual inquiry </c:v>
                  </c:pt>
                </c:lvl>
                <c:lvl>
                  <c:pt idx="0">
                    <c:v>Fall 2012</c:v>
                  </c:pt>
                  <c:pt idx="8">
                    <c:v>Spring 2011</c:v>
                  </c:pt>
                </c:lvl>
              </c:multiLvlStrCache>
            </c:multiLvlStrRef>
          </c:cat>
          <c:val>
            <c:numRef>
              <c:f>Sheet1!$G$4:$G$18</c:f>
              <c:numCache>
                <c:formatCode>General</c:formatCode>
                <c:ptCount val="15"/>
                <c:pt idx="7">
                  <c:v>0</c:v>
                </c:pt>
              </c:numCache>
            </c:numRef>
          </c:val>
        </c:ser>
        <c:dLbls>
          <c:showLegendKey val="0"/>
          <c:showVal val="0"/>
          <c:showCatName val="0"/>
          <c:showSerName val="0"/>
          <c:showPercent val="0"/>
          <c:showBubbleSize val="0"/>
        </c:dLbls>
        <c:gapWidth val="150"/>
        <c:overlap val="100"/>
        <c:axId val="166823944"/>
        <c:axId val="166824336"/>
      </c:barChart>
      <c:catAx>
        <c:axId val="166823944"/>
        <c:scaling>
          <c:orientation val="minMax"/>
        </c:scaling>
        <c:delete val="0"/>
        <c:axPos val="l"/>
        <c:numFmt formatCode="General" sourceLinked="0"/>
        <c:majorTickMark val="out"/>
        <c:minorTickMark val="none"/>
        <c:tickLblPos val="nextTo"/>
        <c:crossAx val="166824336"/>
        <c:crosses val="autoZero"/>
        <c:auto val="1"/>
        <c:lblAlgn val="ctr"/>
        <c:lblOffset val="100"/>
        <c:noMultiLvlLbl val="0"/>
      </c:catAx>
      <c:valAx>
        <c:axId val="166824336"/>
        <c:scaling>
          <c:orientation val="minMax"/>
        </c:scaling>
        <c:delete val="0"/>
        <c:axPos val="b"/>
        <c:majorGridlines/>
        <c:numFmt formatCode="General" sourceLinked="1"/>
        <c:majorTickMark val="out"/>
        <c:minorTickMark val="none"/>
        <c:tickLblPos val="nextTo"/>
        <c:crossAx val="166823944"/>
        <c:crosses val="autoZero"/>
        <c:crossBetween val="between"/>
      </c:valAx>
    </c:plotArea>
    <c:legend>
      <c:legendPos val="r"/>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Sheet1!$C$3</c:f>
              <c:strCache>
                <c:ptCount val="1"/>
                <c:pt idx="0">
                  <c:v>Highly successful </c:v>
                </c:pt>
              </c:strCache>
            </c:strRef>
          </c:tx>
          <c:invertIfNegative val="0"/>
          <c:cat>
            <c:multiLvlStrRef>
              <c:f>Sheet1!$A$4:$B$10</c:f>
              <c:multiLvlStrCache>
                <c:ptCount val="7"/>
                <c:lvl>
                  <c:pt idx="0">
                    <c:v>Reading competency </c:v>
                  </c:pt>
                  <c:pt idx="1">
                    <c:v>Written competency </c:v>
                  </c:pt>
                  <c:pt idx="2">
                    <c:v>Quantitative competency </c:v>
                  </c:pt>
                  <c:pt idx="3">
                    <c:v>Skills connection</c:v>
                  </c:pt>
                  <c:pt idx="4">
                    <c:v>Knowledge connection</c:v>
                  </c:pt>
                  <c:pt idx="5">
                    <c:v>Values connection</c:v>
                  </c:pt>
                  <c:pt idx="6">
                    <c:v>Intellectual inquiry </c:v>
                  </c:pt>
                </c:lvl>
                <c:lvl>
                  <c:pt idx="0">
                    <c:v>Fall 2011</c:v>
                  </c:pt>
                </c:lvl>
              </c:multiLvlStrCache>
            </c:multiLvlStrRef>
          </c:cat>
          <c:val>
            <c:numRef>
              <c:f>Sheet1!$C$4:$C$10</c:f>
              <c:numCache>
                <c:formatCode>General</c:formatCode>
                <c:ptCount val="7"/>
                <c:pt idx="0">
                  <c:v>2</c:v>
                </c:pt>
                <c:pt idx="1">
                  <c:v>2</c:v>
                </c:pt>
                <c:pt idx="2">
                  <c:v>2</c:v>
                </c:pt>
                <c:pt idx="3">
                  <c:v>2</c:v>
                </c:pt>
                <c:pt idx="4">
                  <c:v>2</c:v>
                </c:pt>
                <c:pt idx="5">
                  <c:v>2</c:v>
                </c:pt>
                <c:pt idx="6">
                  <c:v>2</c:v>
                </c:pt>
              </c:numCache>
            </c:numRef>
          </c:val>
        </c:ser>
        <c:ser>
          <c:idx val="1"/>
          <c:order val="1"/>
          <c:tx>
            <c:strRef>
              <c:f>Sheet1!$D$3</c:f>
              <c:strCache>
                <c:ptCount val="1"/>
                <c:pt idx="0">
                  <c:v>Successful </c:v>
                </c:pt>
              </c:strCache>
            </c:strRef>
          </c:tx>
          <c:invertIfNegative val="0"/>
          <c:cat>
            <c:multiLvlStrRef>
              <c:f>Sheet1!$A$4:$B$10</c:f>
              <c:multiLvlStrCache>
                <c:ptCount val="7"/>
                <c:lvl>
                  <c:pt idx="0">
                    <c:v>Reading competency </c:v>
                  </c:pt>
                  <c:pt idx="1">
                    <c:v>Written competency </c:v>
                  </c:pt>
                  <c:pt idx="2">
                    <c:v>Quantitative competency </c:v>
                  </c:pt>
                  <c:pt idx="3">
                    <c:v>Skills connection</c:v>
                  </c:pt>
                  <c:pt idx="4">
                    <c:v>Knowledge connection</c:v>
                  </c:pt>
                  <c:pt idx="5">
                    <c:v>Values connection</c:v>
                  </c:pt>
                  <c:pt idx="6">
                    <c:v>Intellectual inquiry </c:v>
                  </c:pt>
                </c:lvl>
                <c:lvl>
                  <c:pt idx="0">
                    <c:v>Fall 2011</c:v>
                  </c:pt>
                </c:lvl>
              </c:multiLvlStrCache>
            </c:multiLvlStrRef>
          </c:cat>
          <c:val>
            <c:numRef>
              <c:f>Sheet1!$D$4:$D$10</c:f>
              <c:numCache>
                <c:formatCode>General</c:formatCode>
                <c:ptCount val="7"/>
                <c:pt idx="0">
                  <c:v>7</c:v>
                </c:pt>
                <c:pt idx="1">
                  <c:v>5</c:v>
                </c:pt>
                <c:pt idx="2">
                  <c:v>6</c:v>
                </c:pt>
                <c:pt idx="3">
                  <c:v>7</c:v>
                </c:pt>
                <c:pt idx="4">
                  <c:v>7</c:v>
                </c:pt>
                <c:pt idx="5">
                  <c:v>7</c:v>
                </c:pt>
                <c:pt idx="6">
                  <c:v>6</c:v>
                </c:pt>
              </c:numCache>
            </c:numRef>
          </c:val>
        </c:ser>
        <c:ser>
          <c:idx val="2"/>
          <c:order val="2"/>
          <c:tx>
            <c:strRef>
              <c:f>Sheet1!$E$3</c:f>
              <c:strCache>
                <c:ptCount val="1"/>
                <c:pt idx="0">
                  <c:v>Some success</c:v>
                </c:pt>
              </c:strCache>
            </c:strRef>
          </c:tx>
          <c:invertIfNegative val="0"/>
          <c:cat>
            <c:multiLvlStrRef>
              <c:f>Sheet1!$A$4:$B$10</c:f>
              <c:multiLvlStrCache>
                <c:ptCount val="7"/>
                <c:lvl>
                  <c:pt idx="0">
                    <c:v>Reading competency </c:v>
                  </c:pt>
                  <c:pt idx="1">
                    <c:v>Written competency </c:v>
                  </c:pt>
                  <c:pt idx="2">
                    <c:v>Quantitative competency </c:v>
                  </c:pt>
                  <c:pt idx="3">
                    <c:v>Skills connection</c:v>
                  </c:pt>
                  <c:pt idx="4">
                    <c:v>Knowledge connection</c:v>
                  </c:pt>
                  <c:pt idx="5">
                    <c:v>Values connection</c:v>
                  </c:pt>
                  <c:pt idx="6">
                    <c:v>Intellectual inquiry </c:v>
                  </c:pt>
                </c:lvl>
                <c:lvl>
                  <c:pt idx="0">
                    <c:v>Fall 2011</c:v>
                  </c:pt>
                </c:lvl>
              </c:multiLvlStrCache>
            </c:multiLvlStrRef>
          </c:cat>
          <c:val>
            <c:numRef>
              <c:f>Sheet1!$E$4:$E$10</c:f>
              <c:numCache>
                <c:formatCode>General</c:formatCode>
                <c:ptCount val="7"/>
                <c:pt idx="1">
                  <c:v>2</c:v>
                </c:pt>
              </c:numCache>
            </c:numRef>
          </c:val>
        </c:ser>
        <c:ser>
          <c:idx val="3"/>
          <c:order val="3"/>
          <c:tx>
            <c:strRef>
              <c:f>Sheet1!$F$3</c:f>
              <c:strCache>
                <c:ptCount val="1"/>
                <c:pt idx="0">
                  <c:v>Unsuccessful </c:v>
                </c:pt>
              </c:strCache>
            </c:strRef>
          </c:tx>
          <c:invertIfNegative val="0"/>
          <c:cat>
            <c:multiLvlStrRef>
              <c:f>Sheet1!$A$4:$B$10</c:f>
              <c:multiLvlStrCache>
                <c:ptCount val="7"/>
                <c:lvl>
                  <c:pt idx="0">
                    <c:v>Reading competency </c:v>
                  </c:pt>
                  <c:pt idx="1">
                    <c:v>Written competency </c:v>
                  </c:pt>
                  <c:pt idx="2">
                    <c:v>Quantitative competency </c:v>
                  </c:pt>
                  <c:pt idx="3">
                    <c:v>Skills connection</c:v>
                  </c:pt>
                  <c:pt idx="4">
                    <c:v>Knowledge connection</c:v>
                  </c:pt>
                  <c:pt idx="5">
                    <c:v>Values connection</c:v>
                  </c:pt>
                  <c:pt idx="6">
                    <c:v>Intellectual inquiry </c:v>
                  </c:pt>
                </c:lvl>
                <c:lvl>
                  <c:pt idx="0">
                    <c:v>Fall 2011</c:v>
                  </c:pt>
                </c:lvl>
              </c:multiLvlStrCache>
            </c:multiLvlStrRef>
          </c:cat>
          <c:val>
            <c:numRef>
              <c:f>Sheet1!$F$4:$F$10</c:f>
              <c:numCache>
                <c:formatCode>General</c:formatCode>
                <c:ptCount val="7"/>
              </c:numCache>
            </c:numRef>
          </c:val>
        </c:ser>
        <c:ser>
          <c:idx val="4"/>
          <c:order val="4"/>
          <c:tx>
            <c:strRef>
              <c:f>Sheet1!$G$3</c:f>
              <c:strCache>
                <c:ptCount val="1"/>
                <c:pt idx="0">
                  <c:v>N/A</c:v>
                </c:pt>
              </c:strCache>
            </c:strRef>
          </c:tx>
          <c:invertIfNegative val="0"/>
          <c:cat>
            <c:multiLvlStrRef>
              <c:f>Sheet1!$A$4:$B$10</c:f>
              <c:multiLvlStrCache>
                <c:ptCount val="7"/>
                <c:lvl>
                  <c:pt idx="0">
                    <c:v>Reading competency </c:v>
                  </c:pt>
                  <c:pt idx="1">
                    <c:v>Written competency </c:v>
                  </c:pt>
                  <c:pt idx="2">
                    <c:v>Quantitative competency </c:v>
                  </c:pt>
                  <c:pt idx="3">
                    <c:v>Skills connection</c:v>
                  </c:pt>
                  <c:pt idx="4">
                    <c:v>Knowledge connection</c:v>
                  </c:pt>
                  <c:pt idx="5">
                    <c:v>Values connection</c:v>
                  </c:pt>
                  <c:pt idx="6">
                    <c:v>Intellectual inquiry </c:v>
                  </c:pt>
                </c:lvl>
                <c:lvl>
                  <c:pt idx="0">
                    <c:v>Fall 2011</c:v>
                  </c:pt>
                </c:lvl>
              </c:multiLvlStrCache>
            </c:multiLvlStrRef>
          </c:cat>
          <c:val>
            <c:numRef>
              <c:f>Sheet1!$G$4:$G$10</c:f>
              <c:numCache>
                <c:formatCode>General</c:formatCode>
                <c:ptCount val="7"/>
              </c:numCache>
            </c:numRef>
          </c:val>
        </c:ser>
        <c:dLbls>
          <c:showLegendKey val="0"/>
          <c:showVal val="0"/>
          <c:showCatName val="0"/>
          <c:showSerName val="0"/>
          <c:showPercent val="0"/>
          <c:showBubbleSize val="0"/>
        </c:dLbls>
        <c:gapWidth val="150"/>
        <c:overlap val="100"/>
        <c:axId val="166825120"/>
        <c:axId val="166825512"/>
      </c:barChart>
      <c:catAx>
        <c:axId val="166825120"/>
        <c:scaling>
          <c:orientation val="minMax"/>
        </c:scaling>
        <c:delete val="0"/>
        <c:axPos val="l"/>
        <c:numFmt formatCode="General" sourceLinked="0"/>
        <c:majorTickMark val="out"/>
        <c:minorTickMark val="none"/>
        <c:tickLblPos val="nextTo"/>
        <c:crossAx val="166825512"/>
        <c:crosses val="autoZero"/>
        <c:auto val="1"/>
        <c:lblAlgn val="ctr"/>
        <c:lblOffset val="100"/>
        <c:noMultiLvlLbl val="0"/>
      </c:catAx>
      <c:valAx>
        <c:axId val="166825512"/>
        <c:scaling>
          <c:orientation val="minMax"/>
        </c:scaling>
        <c:delete val="0"/>
        <c:axPos val="b"/>
        <c:majorGridlines/>
        <c:numFmt formatCode="General" sourceLinked="1"/>
        <c:majorTickMark val="out"/>
        <c:minorTickMark val="none"/>
        <c:tickLblPos val="nextTo"/>
        <c:crossAx val="166825120"/>
        <c:crosses val="autoZero"/>
        <c:crossBetween val="between"/>
      </c:valAx>
    </c:plotArea>
    <c:legend>
      <c:legendPos val="r"/>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Sheet1!$C$3</c:f>
              <c:strCache>
                <c:ptCount val="1"/>
                <c:pt idx="0">
                  <c:v>Highly successful </c:v>
                </c:pt>
              </c:strCache>
            </c:strRef>
          </c:tx>
          <c:invertIfNegative val="0"/>
          <c:cat>
            <c:multiLvlStrRef>
              <c:f>Sheet1!$A$4:$B$34</c:f>
              <c:multiLvlStrCache>
                <c:ptCount val="31"/>
                <c:lvl>
                  <c:pt idx="0">
                    <c:v>Reading competency </c:v>
                  </c:pt>
                  <c:pt idx="1">
                    <c:v>Written competency </c:v>
                  </c:pt>
                  <c:pt idx="2">
                    <c:v>Quantitative competency </c:v>
                  </c:pt>
                  <c:pt idx="3">
                    <c:v>Skills connection</c:v>
                  </c:pt>
                  <c:pt idx="4">
                    <c:v>Knowledge connection</c:v>
                  </c:pt>
                  <c:pt idx="5">
                    <c:v>Values connection</c:v>
                  </c:pt>
                  <c:pt idx="6">
                    <c:v>Intellectual inquiry </c:v>
                  </c:pt>
                  <c:pt idx="8">
                    <c:v>Reading competency </c:v>
                  </c:pt>
                  <c:pt idx="9">
                    <c:v>Written competency </c:v>
                  </c:pt>
                  <c:pt idx="10">
                    <c:v>Quantitative competency </c:v>
                  </c:pt>
                  <c:pt idx="11">
                    <c:v>Skills connection</c:v>
                  </c:pt>
                  <c:pt idx="12">
                    <c:v>Knowledge connection</c:v>
                  </c:pt>
                  <c:pt idx="13">
                    <c:v>Values connection</c:v>
                  </c:pt>
                  <c:pt idx="14">
                    <c:v>Intellectual inquiry </c:v>
                  </c:pt>
                  <c:pt idx="16">
                    <c:v>Reading competency </c:v>
                  </c:pt>
                  <c:pt idx="17">
                    <c:v>Written competency </c:v>
                  </c:pt>
                  <c:pt idx="18">
                    <c:v>Quantitative competency </c:v>
                  </c:pt>
                  <c:pt idx="19">
                    <c:v>Skills connection</c:v>
                  </c:pt>
                  <c:pt idx="20">
                    <c:v>Knowledge connection</c:v>
                  </c:pt>
                  <c:pt idx="21">
                    <c:v>Values connection</c:v>
                  </c:pt>
                  <c:pt idx="22">
                    <c:v>Intellectual inquiry </c:v>
                  </c:pt>
                  <c:pt idx="24">
                    <c:v>Reading competency </c:v>
                  </c:pt>
                  <c:pt idx="25">
                    <c:v>Written competency </c:v>
                  </c:pt>
                  <c:pt idx="26">
                    <c:v>Quantitative competency </c:v>
                  </c:pt>
                  <c:pt idx="27">
                    <c:v>Skills connection</c:v>
                  </c:pt>
                  <c:pt idx="28">
                    <c:v>Knowledge connection</c:v>
                  </c:pt>
                  <c:pt idx="29">
                    <c:v>Values connection</c:v>
                  </c:pt>
                  <c:pt idx="30">
                    <c:v>Intellectual inquiry </c:v>
                  </c:pt>
                </c:lvl>
                <c:lvl>
                  <c:pt idx="0">
                    <c:v>Fall 2012</c:v>
                  </c:pt>
                  <c:pt idx="8">
                    <c:v>Fall 2011/1</c:v>
                  </c:pt>
                  <c:pt idx="16">
                    <c:v>Fall 2011/2</c:v>
                  </c:pt>
                  <c:pt idx="24">
                    <c:v>Spring 2011</c:v>
                  </c:pt>
                </c:lvl>
              </c:multiLvlStrCache>
            </c:multiLvlStrRef>
          </c:cat>
          <c:val>
            <c:numRef>
              <c:f>Sheet1!$C$4:$C$34</c:f>
              <c:numCache>
                <c:formatCode>General</c:formatCode>
                <c:ptCount val="31"/>
                <c:pt idx="0">
                  <c:v>2</c:v>
                </c:pt>
                <c:pt idx="1">
                  <c:v>1</c:v>
                </c:pt>
                <c:pt idx="2">
                  <c:v>1</c:v>
                </c:pt>
                <c:pt idx="3">
                  <c:v>2</c:v>
                </c:pt>
                <c:pt idx="4">
                  <c:v>2</c:v>
                </c:pt>
                <c:pt idx="5">
                  <c:v>2</c:v>
                </c:pt>
                <c:pt idx="6">
                  <c:v>0</c:v>
                </c:pt>
                <c:pt idx="7">
                  <c:v>0</c:v>
                </c:pt>
                <c:pt idx="8">
                  <c:v>4</c:v>
                </c:pt>
                <c:pt idx="9">
                  <c:v>3</c:v>
                </c:pt>
                <c:pt idx="10">
                  <c:v>2</c:v>
                </c:pt>
                <c:pt idx="11">
                  <c:v>3</c:v>
                </c:pt>
                <c:pt idx="12">
                  <c:v>3</c:v>
                </c:pt>
                <c:pt idx="13">
                  <c:v>4</c:v>
                </c:pt>
                <c:pt idx="14">
                  <c:v>3</c:v>
                </c:pt>
                <c:pt idx="15">
                  <c:v>0</c:v>
                </c:pt>
                <c:pt idx="16">
                  <c:v>5</c:v>
                </c:pt>
                <c:pt idx="17">
                  <c:v>4</c:v>
                </c:pt>
                <c:pt idx="18">
                  <c:v>3</c:v>
                </c:pt>
                <c:pt idx="19">
                  <c:v>4</c:v>
                </c:pt>
                <c:pt idx="20">
                  <c:v>4</c:v>
                </c:pt>
                <c:pt idx="21">
                  <c:v>5</c:v>
                </c:pt>
                <c:pt idx="22">
                  <c:v>4</c:v>
                </c:pt>
                <c:pt idx="23">
                  <c:v>0</c:v>
                </c:pt>
                <c:pt idx="24">
                  <c:v>20</c:v>
                </c:pt>
                <c:pt idx="25">
                  <c:v>18</c:v>
                </c:pt>
                <c:pt idx="26">
                  <c:v>5</c:v>
                </c:pt>
                <c:pt idx="27">
                  <c:v>19</c:v>
                </c:pt>
                <c:pt idx="28">
                  <c:v>15</c:v>
                </c:pt>
                <c:pt idx="29">
                  <c:v>18</c:v>
                </c:pt>
                <c:pt idx="30">
                  <c:v>24</c:v>
                </c:pt>
              </c:numCache>
            </c:numRef>
          </c:val>
        </c:ser>
        <c:ser>
          <c:idx val="1"/>
          <c:order val="1"/>
          <c:tx>
            <c:strRef>
              <c:f>Sheet1!$D$3</c:f>
              <c:strCache>
                <c:ptCount val="1"/>
                <c:pt idx="0">
                  <c:v>Successful </c:v>
                </c:pt>
              </c:strCache>
            </c:strRef>
          </c:tx>
          <c:invertIfNegative val="0"/>
          <c:cat>
            <c:multiLvlStrRef>
              <c:f>Sheet1!$A$4:$B$34</c:f>
              <c:multiLvlStrCache>
                <c:ptCount val="31"/>
                <c:lvl>
                  <c:pt idx="0">
                    <c:v>Reading competency </c:v>
                  </c:pt>
                  <c:pt idx="1">
                    <c:v>Written competency </c:v>
                  </c:pt>
                  <c:pt idx="2">
                    <c:v>Quantitative competency </c:v>
                  </c:pt>
                  <c:pt idx="3">
                    <c:v>Skills connection</c:v>
                  </c:pt>
                  <c:pt idx="4">
                    <c:v>Knowledge connection</c:v>
                  </c:pt>
                  <c:pt idx="5">
                    <c:v>Values connection</c:v>
                  </c:pt>
                  <c:pt idx="6">
                    <c:v>Intellectual inquiry </c:v>
                  </c:pt>
                  <c:pt idx="8">
                    <c:v>Reading competency </c:v>
                  </c:pt>
                  <c:pt idx="9">
                    <c:v>Written competency </c:v>
                  </c:pt>
                  <c:pt idx="10">
                    <c:v>Quantitative competency </c:v>
                  </c:pt>
                  <c:pt idx="11">
                    <c:v>Skills connection</c:v>
                  </c:pt>
                  <c:pt idx="12">
                    <c:v>Knowledge connection</c:v>
                  </c:pt>
                  <c:pt idx="13">
                    <c:v>Values connection</c:v>
                  </c:pt>
                  <c:pt idx="14">
                    <c:v>Intellectual inquiry </c:v>
                  </c:pt>
                  <c:pt idx="16">
                    <c:v>Reading competency </c:v>
                  </c:pt>
                  <c:pt idx="17">
                    <c:v>Written competency </c:v>
                  </c:pt>
                  <c:pt idx="18">
                    <c:v>Quantitative competency </c:v>
                  </c:pt>
                  <c:pt idx="19">
                    <c:v>Skills connection</c:v>
                  </c:pt>
                  <c:pt idx="20">
                    <c:v>Knowledge connection</c:v>
                  </c:pt>
                  <c:pt idx="21">
                    <c:v>Values connection</c:v>
                  </c:pt>
                  <c:pt idx="22">
                    <c:v>Intellectual inquiry </c:v>
                  </c:pt>
                  <c:pt idx="24">
                    <c:v>Reading competency </c:v>
                  </c:pt>
                  <c:pt idx="25">
                    <c:v>Written competency </c:v>
                  </c:pt>
                  <c:pt idx="26">
                    <c:v>Quantitative competency </c:v>
                  </c:pt>
                  <c:pt idx="27">
                    <c:v>Skills connection</c:v>
                  </c:pt>
                  <c:pt idx="28">
                    <c:v>Knowledge connection</c:v>
                  </c:pt>
                  <c:pt idx="29">
                    <c:v>Values connection</c:v>
                  </c:pt>
                  <c:pt idx="30">
                    <c:v>Intellectual inquiry </c:v>
                  </c:pt>
                </c:lvl>
                <c:lvl>
                  <c:pt idx="0">
                    <c:v>Fall 2012</c:v>
                  </c:pt>
                  <c:pt idx="8">
                    <c:v>Fall 2011/1</c:v>
                  </c:pt>
                  <c:pt idx="16">
                    <c:v>Fall 2011/2</c:v>
                  </c:pt>
                  <c:pt idx="24">
                    <c:v>Spring 2011</c:v>
                  </c:pt>
                </c:lvl>
              </c:multiLvlStrCache>
            </c:multiLvlStrRef>
          </c:cat>
          <c:val>
            <c:numRef>
              <c:f>Sheet1!$D$4:$D$34</c:f>
              <c:numCache>
                <c:formatCode>General</c:formatCode>
                <c:ptCount val="31"/>
                <c:pt idx="0">
                  <c:v>8</c:v>
                </c:pt>
                <c:pt idx="1">
                  <c:v>8</c:v>
                </c:pt>
                <c:pt idx="2">
                  <c:v>8</c:v>
                </c:pt>
                <c:pt idx="3">
                  <c:v>8</c:v>
                </c:pt>
                <c:pt idx="4">
                  <c:v>8</c:v>
                </c:pt>
                <c:pt idx="5">
                  <c:v>10</c:v>
                </c:pt>
                <c:pt idx="6">
                  <c:v>10</c:v>
                </c:pt>
                <c:pt idx="7">
                  <c:v>0</c:v>
                </c:pt>
                <c:pt idx="8">
                  <c:v>6</c:v>
                </c:pt>
                <c:pt idx="9">
                  <c:v>6</c:v>
                </c:pt>
                <c:pt idx="10">
                  <c:v>10</c:v>
                </c:pt>
                <c:pt idx="11">
                  <c:v>5</c:v>
                </c:pt>
                <c:pt idx="12">
                  <c:v>5</c:v>
                </c:pt>
                <c:pt idx="13">
                  <c:v>12</c:v>
                </c:pt>
                <c:pt idx="14">
                  <c:v>7</c:v>
                </c:pt>
                <c:pt idx="15">
                  <c:v>0</c:v>
                </c:pt>
                <c:pt idx="16">
                  <c:v>10</c:v>
                </c:pt>
                <c:pt idx="17">
                  <c:v>9</c:v>
                </c:pt>
                <c:pt idx="18">
                  <c:v>14</c:v>
                </c:pt>
                <c:pt idx="19">
                  <c:v>9</c:v>
                </c:pt>
                <c:pt idx="20">
                  <c:v>9</c:v>
                </c:pt>
                <c:pt idx="21">
                  <c:v>16</c:v>
                </c:pt>
                <c:pt idx="22">
                  <c:v>11</c:v>
                </c:pt>
                <c:pt idx="23">
                  <c:v>0</c:v>
                </c:pt>
                <c:pt idx="24">
                  <c:v>12</c:v>
                </c:pt>
                <c:pt idx="25">
                  <c:v>18</c:v>
                </c:pt>
                <c:pt idx="26">
                  <c:v>4</c:v>
                </c:pt>
                <c:pt idx="27">
                  <c:v>16</c:v>
                </c:pt>
                <c:pt idx="28">
                  <c:v>9</c:v>
                </c:pt>
                <c:pt idx="29">
                  <c:v>6</c:v>
                </c:pt>
                <c:pt idx="30">
                  <c:v>12</c:v>
                </c:pt>
              </c:numCache>
            </c:numRef>
          </c:val>
        </c:ser>
        <c:ser>
          <c:idx val="2"/>
          <c:order val="2"/>
          <c:tx>
            <c:strRef>
              <c:f>Sheet1!$E$3</c:f>
              <c:strCache>
                <c:ptCount val="1"/>
                <c:pt idx="0">
                  <c:v>Some success</c:v>
                </c:pt>
              </c:strCache>
            </c:strRef>
          </c:tx>
          <c:invertIfNegative val="0"/>
          <c:cat>
            <c:multiLvlStrRef>
              <c:f>Sheet1!$A$4:$B$34</c:f>
              <c:multiLvlStrCache>
                <c:ptCount val="31"/>
                <c:lvl>
                  <c:pt idx="0">
                    <c:v>Reading competency </c:v>
                  </c:pt>
                  <c:pt idx="1">
                    <c:v>Written competency </c:v>
                  </c:pt>
                  <c:pt idx="2">
                    <c:v>Quantitative competency </c:v>
                  </c:pt>
                  <c:pt idx="3">
                    <c:v>Skills connection</c:v>
                  </c:pt>
                  <c:pt idx="4">
                    <c:v>Knowledge connection</c:v>
                  </c:pt>
                  <c:pt idx="5">
                    <c:v>Values connection</c:v>
                  </c:pt>
                  <c:pt idx="6">
                    <c:v>Intellectual inquiry </c:v>
                  </c:pt>
                  <c:pt idx="8">
                    <c:v>Reading competency </c:v>
                  </c:pt>
                  <c:pt idx="9">
                    <c:v>Written competency </c:v>
                  </c:pt>
                  <c:pt idx="10">
                    <c:v>Quantitative competency </c:v>
                  </c:pt>
                  <c:pt idx="11">
                    <c:v>Skills connection</c:v>
                  </c:pt>
                  <c:pt idx="12">
                    <c:v>Knowledge connection</c:v>
                  </c:pt>
                  <c:pt idx="13">
                    <c:v>Values connection</c:v>
                  </c:pt>
                  <c:pt idx="14">
                    <c:v>Intellectual inquiry </c:v>
                  </c:pt>
                  <c:pt idx="16">
                    <c:v>Reading competency </c:v>
                  </c:pt>
                  <c:pt idx="17">
                    <c:v>Written competency </c:v>
                  </c:pt>
                  <c:pt idx="18">
                    <c:v>Quantitative competency </c:v>
                  </c:pt>
                  <c:pt idx="19">
                    <c:v>Skills connection</c:v>
                  </c:pt>
                  <c:pt idx="20">
                    <c:v>Knowledge connection</c:v>
                  </c:pt>
                  <c:pt idx="21">
                    <c:v>Values connection</c:v>
                  </c:pt>
                  <c:pt idx="22">
                    <c:v>Intellectual inquiry </c:v>
                  </c:pt>
                  <c:pt idx="24">
                    <c:v>Reading competency </c:v>
                  </c:pt>
                  <c:pt idx="25">
                    <c:v>Written competency </c:v>
                  </c:pt>
                  <c:pt idx="26">
                    <c:v>Quantitative competency </c:v>
                  </c:pt>
                  <c:pt idx="27">
                    <c:v>Skills connection</c:v>
                  </c:pt>
                  <c:pt idx="28">
                    <c:v>Knowledge connection</c:v>
                  </c:pt>
                  <c:pt idx="29">
                    <c:v>Values connection</c:v>
                  </c:pt>
                  <c:pt idx="30">
                    <c:v>Intellectual inquiry </c:v>
                  </c:pt>
                </c:lvl>
                <c:lvl>
                  <c:pt idx="0">
                    <c:v>Fall 2012</c:v>
                  </c:pt>
                  <c:pt idx="8">
                    <c:v>Fall 2011/1</c:v>
                  </c:pt>
                  <c:pt idx="16">
                    <c:v>Fall 2011/2</c:v>
                  </c:pt>
                  <c:pt idx="24">
                    <c:v>Spring 2011</c:v>
                  </c:pt>
                </c:lvl>
              </c:multiLvlStrCache>
            </c:multiLvlStrRef>
          </c:cat>
          <c:val>
            <c:numRef>
              <c:f>Sheet1!$E$4:$E$34</c:f>
              <c:numCache>
                <c:formatCode>General</c:formatCode>
                <c:ptCount val="31"/>
                <c:pt idx="0">
                  <c:v>6</c:v>
                </c:pt>
                <c:pt idx="1">
                  <c:v>4</c:v>
                </c:pt>
                <c:pt idx="2">
                  <c:v>6</c:v>
                </c:pt>
                <c:pt idx="3">
                  <c:v>6</c:v>
                </c:pt>
                <c:pt idx="4">
                  <c:v>6</c:v>
                </c:pt>
                <c:pt idx="5">
                  <c:v>6</c:v>
                </c:pt>
                <c:pt idx="6">
                  <c:v>5</c:v>
                </c:pt>
                <c:pt idx="7">
                  <c:v>0</c:v>
                </c:pt>
                <c:pt idx="8">
                  <c:v>9</c:v>
                </c:pt>
                <c:pt idx="9">
                  <c:v>8</c:v>
                </c:pt>
                <c:pt idx="10">
                  <c:v>5</c:v>
                </c:pt>
                <c:pt idx="11">
                  <c:v>11</c:v>
                </c:pt>
                <c:pt idx="12">
                  <c:v>11</c:v>
                </c:pt>
                <c:pt idx="13">
                  <c:v>4</c:v>
                </c:pt>
                <c:pt idx="14">
                  <c:v>9</c:v>
                </c:pt>
                <c:pt idx="15">
                  <c:v>0</c:v>
                </c:pt>
                <c:pt idx="16">
                  <c:v>10</c:v>
                </c:pt>
                <c:pt idx="17">
                  <c:v>10</c:v>
                </c:pt>
                <c:pt idx="18">
                  <c:v>6</c:v>
                </c:pt>
                <c:pt idx="19">
                  <c:v>12</c:v>
                </c:pt>
                <c:pt idx="20">
                  <c:v>12</c:v>
                </c:pt>
                <c:pt idx="21">
                  <c:v>5</c:v>
                </c:pt>
                <c:pt idx="22">
                  <c:v>10</c:v>
                </c:pt>
                <c:pt idx="23">
                  <c:v>0</c:v>
                </c:pt>
                <c:pt idx="24">
                  <c:v>8</c:v>
                </c:pt>
                <c:pt idx="25">
                  <c:v>5</c:v>
                </c:pt>
                <c:pt idx="27">
                  <c:v>7</c:v>
                </c:pt>
                <c:pt idx="28">
                  <c:v>4</c:v>
                </c:pt>
                <c:pt idx="29">
                  <c:v>4</c:v>
                </c:pt>
                <c:pt idx="30">
                  <c:v>5</c:v>
                </c:pt>
              </c:numCache>
            </c:numRef>
          </c:val>
        </c:ser>
        <c:ser>
          <c:idx val="3"/>
          <c:order val="3"/>
          <c:tx>
            <c:strRef>
              <c:f>Sheet1!$F$3</c:f>
              <c:strCache>
                <c:ptCount val="1"/>
                <c:pt idx="0">
                  <c:v>Unsuccessful </c:v>
                </c:pt>
              </c:strCache>
            </c:strRef>
          </c:tx>
          <c:invertIfNegative val="0"/>
          <c:cat>
            <c:multiLvlStrRef>
              <c:f>Sheet1!$A$4:$B$34</c:f>
              <c:multiLvlStrCache>
                <c:ptCount val="31"/>
                <c:lvl>
                  <c:pt idx="0">
                    <c:v>Reading competency </c:v>
                  </c:pt>
                  <c:pt idx="1">
                    <c:v>Written competency </c:v>
                  </c:pt>
                  <c:pt idx="2">
                    <c:v>Quantitative competency </c:v>
                  </c:pt>
                  <c:pt idx="3">
                    <c:v>Skills connection</c:v>
                  </c:pt>
                  <c:pt idx="4">
                    <c:v>Knowledge connection</c:v>
                  </c:pt>
                  <c:pt idx="5">
                    <c:v>Values connection</c:v>
                  </c:pt>
                  <c:pt idx="6">
                    <c:v>Intellectual inquiry </c:v>
                  </c:pt>
                  <c:pt idx="8">
                    <c:v>Reading competency </c:v>
                  </c:pt>
                  <c:pt idx="9">
                    <c:v>Written competency </c:v>
                  </c:pt>
                  <c:pt idx="10">
                    <c:v>Quantitative competency </c:v>
                  </c:pt>
                  <c:pt idx="11">
                    <c:v>Skills connection</c:v>
                  </c:pt>
                  <c:pt idx="12">
                    <c:v>Knowledge connection</c:v>
                  </c:pt>
                  <c:pt idx="13">
                    <c:v>Values connection</c:v>
                  </c:pt>
                  <c:pt idx="14">
                    <c:v>Intellectual inquiry </c:v>
                  </c:pt>
                  <c:pt idx="16">
                    <c:v>Reading competency </c:v>
                  </c:pt>
                  <c:pt idx="17">
                    <c:v>Written competency </c:v>
                  </c:pt>
                  <c:pt idx="18">
                    <c:v>Quantitative competency </c:v>
                  </c:pt>
                  <c:pt idx="19">
                    <c:v>Skills connection</c:v>
                  </c:pt>
                  <c:pt idx="20">
                    <c:v>Knowledge connection</c:v>
                  </c:pt>
                  <c:pt idx="21">
                    <c:v>Values connection</c:v>
                  </c:pt>
                  <c:pt idx="22">
                    <c:v>Intellectual inquiry </c:v>
                  </c:pt>
                  <c:pt idx="24">
                    <c:v>Reading competency </c:v>
                  </c:pt>
                  <c:pt idx="25">
                    <c:v>Written competency </c:v>
                  </c:pt>
                  <c:pt idx="26">
                    <c:v>Quantitative competency </c:v>
                  </c:pt>
                  <c:pt idx="27">
                    <c:v>Skills connection</c:v>
                  </c:pt>
                  <c:pt idx="28">
                    <c:v>Knowledge connection</c:v>
                  </c:pt>
                  <c:pt idx="29">
                    <c:v>Values connection</c:v>
                  </c:pt>
                  <c:pt idx="30">
                    <c:v>Intellectual inquiry </c:v>
                  </c:pt>
                </c:lvl>
                <c:lvl>
                  <c:pt idx="0">
                    <c:v>Fall 2012</c:v>
                  </c:pt>
                  <c:pt idx="8">
                    <c:v>Fall 2011/1</c:v>
                  </c:pt>
                  <c:pt idx="16">
                    <c:v>Fall 2011/2</c:v>
                  </c:pt>
                  <c:pt idx="24">
                    <c:v>Spring 2011</c:v>
                  </c:pt>
                </c:lvl>
              </c:multiLvlStrCache>
            </c:multiLvlStrRef>
          </c:cat>
          <c:val>
            <c:numRef>
              <c:f>Sheet1!$F$4:$F$34</c:f>
              <c:numCache>
                <c:formatCode>General</c:formatCode>
                <c:ptCount val="31"/>
                <c:pt idx="0">
                  <c:v>5</c:v>
                </c:pt>
                <c:pt idx="1">
                  <c:v>8</c:v>
                </c:pt>
                <c:pt idx="2">
                  <c:v>6</c:v>
                </c:pt>
                <c:pt idx="3">
                  <c:v>5</c:v>
                </c:pt>
                <c:pt idx="4">
                  <c:v>5</c:v>
                </c:pt>
                <c:pt idx="5">
                  <c:v>3</c:v>
                </c:pt>
                <c:pt idx="6">
                  <c:v>6</c:v>
                </c:pt>
                <c:pt idx="7">
                  <c:v>0</c:v>
                </c:pt>
                <c:pt idx="8">
                  <c:v>1</c:v>
                </c:pt>
                <c:pt idx="9">
                  <c:v>3</c:v>
                </c:pt>
                <c:pt idx="10">
                  <c:v>3</c:v>
                </c:pt>
                <c:pt idx="11">
                  <c:v>1</c:v>
                </c:pt>
                <c:pt idx="12">
                  <c:v>1</c:v>
                </c:pt>
                <c:pt idx="14">
                  <c:v>1</c:v>
                </c:pt>
                <c:pt idx="15">
                  <c:v>0</c:v>
                </c:pt>
                <c:pt idx="16">
                  <c:v>1</c:v>
                </c:pt>
                <c:pt idx="17">
                  <c:v>3</c:v>
                </c:pt>
                <c:pt idx="18">
                  <c:v>3</c:v>
                </c:pt>
                <c:pt idx="19">
                  <c:v>1</c:v>
                </c:pt>
                <c:pt idx="20">
                  <c:v>1</c:v>
                </c:pt>
                <c:pt idx="22">
                  <c:v>1</c:v>
                </c:pt>
                <c:pt idx="23">
                  <c:v>0</c:v>
                </c:pt>
                <c:pt idx="24">
                  <c:v>3</c:v>
                </c:pt>
                <c:pt idx="25">
                  <c:v>2</c:v>
                </c:pt>
                <c:pt idx="27">
                  <c:v>1</c:v>
                </c:pt>
                <c:pt idx="28">
                  <c:v>1</c:v>
                </c:pt>
                <c:pt idx="29">
                  <c:v>1</c:v>
                </c:pt>
                <c:pt idx="30">
                  <c:v>2</c:v>
                </c:pt>
              </c:numCache>
            </c:numRef>
          </c:val>
        </c:ser>
        <c:ser>
          <c:idx val="4"/>
          <c:order val="4"/>
          <c:tx>
            <c:strRef>
              <c:f>Sheet1!$G$3</c:f>
              <c:strCache>
                <c:ptCount val="1"/>
                <c:pt idx="0">
                  <c:v>N/A</c:v>
                </c:pt>
              </c:strCache>
            </c:strRef>
          </c:tx>
          <c:invertIfNegative val="0"/>
          <c:cat>
            <c:multiLvlStrRef>
              <c:f>Sheet1!$A$4:$B$34</c:f>
              <c:multiLvlStrCache>
                <c:ptCount val="31"/>
                <c:lvl>
                  <c:pt idx="0">
                    <c:v>Reading competency </c:v>
                  </c:pt>
                  <c:pt idx="1">
                    <c:v>Written competency </c:v>
                  </c:pt>
                  <c:pt idx="2">
                    <c:v>Quantitative competency </c:v>
                  </c:pt>
                  <c:pt idx="3">
                    <c:v>Skills connection</c:v>
                  </c:pt>
                  <c:pt idx="4">
                    <c:v>Knowledge connection</c:v>
                  </c:pt>
                  <c:pt idx="5">
                    <c:v>Values connection</c:v>
                  </c:pt>
                  <c:pt idx="6">
                    <c:v>Intellectual inquiry </c:v>
                  </c:pt>
                  <c:pt idx="8">
                    <c:v>Reading competency </c:v>
                  </c:pt>
                  <c:pt idx="9">
                    <c:v>Written competency </c:v>
                  </c:pt>
                  <c:pt idx="10">
                    <c:v>Quantitative competency </c:v>
                  </c:pt>
                  <c:pt idx="11">
                    <c:v>Skills connection</c:v>
                  </c:pt>
                  <c:pt idx="12">
                    <c:v>Knowledge connection</c:v>
                  </c:pt>
                  <c:pt idx="13">
                    <c:v>Values connection</c:v>
                  </c:pt>
                  <c:pt idx="14">
                    <c:v>Intellectual inquiry </c:v>
                  </c:pt>
                  <c:pt idx="16">
                    <c:v>Reading competency </c:v>
                  </c:pt>
                  <c:pt idx="17">
                    <c:v>Written competency </c:v>
                  </c:pt>
                  <c:pt idx="18">
                    <c:v>Quantitative competency </c:v>
                  </c:pt>
                  <c:pt idx="19">
                    <c:v>Skills connection</c:v>
                  </c:pt>
                  <c:pt idx="20">
                    <c:v>Knowledge connection</c:v>
                  </c:pt>
                  <c:pt idx="21">
                    <c:v>Values connection</c:v>
                  </c:pt>
                  <c:pt idx="22">
                    <c:v>Intellectual inquiry </c:v>
                  </c:pt>
                  <c:pt idx="24">
                    <c:v>Reading competency </c:v>
                  </c:pt>
                  <c:pt idx="25">
                    <c:v>Written competency </c:v>
                  </c:pt>
                  <c:pt idx="26">
                    <c:v>Quantitative competency </c:v>
                  </c:pt>
                  <c:pt idx="27">
                    <c:v>Skills connection</c:v>
                  </c:pt>
                  <c:pt idx="28">
                    <c:v>Knowledge connection</c:v>
                  </c:pt>
                  <c:pt idx="29">
                    <c:v>Values connection</c:v>
                  </c:pt>
                  <c:pt idx="30">
                    <c:v>Intellectual inquiry </c:v>
                  </c:pt>
                </c:lvl>
                <c:lvl>
                  <c:pt idx="0">
                    <c:v>Fall 2012</c:v>
                  </c:pt>
                  <c:pt idx="8">
                    <c:v>Fall 2011/1</c:v>
                  </c:pt>
                  <c:pt idx="16">
                    <c:v>Fall 2011/2</c:v>
                  </c:pt>
                  <c:pt idx="24">
                    <c:v>Spring 2011</c:v>
                  </c:pt>
                </c:lvl>
              </c:multiLvlStrCache>
            </c:multiLvlStrRef>
          </c:cat>
          <c:val>
            <c:numRef>
              <c:f>Sheet1!$G$4:$G$34</c:f>
              <c:numCache>
                <c:formatCode>General</c:formatCode>
                <c:ptCount val="31"/>
                <c:pt idx="7">
                  <c:v>0</c:v>
                </c:pt>
                <c:pt idx="15">
                  <c:v>0</c:v>
                </c:pt>
                <c:pt idx="23">
                  <c:v>0</c:v>
                </c:pt>
                <c:pt idx="26">
                  <c:v>34</c:v>
                </c:pt>
                <c:pt idx="29">
                  <c:v>14</c:v>
                </c:pt>
              </c:numCache>
            </c:numRef>
          </c:val>
        </c:ser>
        <c:dLbls>
          <c:showLegendKey val="0"/>
          <c:showVal val="0"/>
          <c:showCatName val="0"/>
          <c:showSerName val="0"/>
          <c:showPercent val="0"/>
          <c:showBubbleSize val="0"/>
        </c:dLbls>
        <c:gapWidth val="150"/>
        <c:overlap val="100"/>
        <c:axId val="272680592"/>
        <c:axId val="272680200"/>
      </c:barChart>
      <c:catAx>
        <c:axId val="272680592"/>
        <c:scaling>
          <c:orientation val="minMax"/>
        </c:scaling>
        <c:delete val="0"/>
        <c:axPos val="l"/>
        <c:numFmt formatCode="General" sourceLinked="0"/>
        <c:majorTickMark val="out"/>
        <c:minorTickMark val="none"/>
        <c:tickLblPos val="nextTo"/>
        <c:crossAx val="272680200"/>
        <c:crosses val="autoZero"/>
        <c:auto val="1"/>
        <c:lblAlgn val="ctr"/>
        <c:lblOffset val="100"/>
        <c:noMultiLvlLbl val="0"/>
      </c:catAx>
      <c:valAx>
        <c:axId val="272680200"/>
        <c:scaling>
          <c:orientation val="minMax"/>
        </c:scaling>
        <c:delete val="0"/>
        <c:axPos val="b"/>
        <c:majorGridlines/>
        <c:numFmt formatCode="General" sourceLinked="1"/>
        <c:majorTickMark val="out"/>
        <c:minorTickMark val="none"/>
        <c:tickLblPos val="nextTo"/>
        <c:crossAx val="272680592"/>
        <c:crosses val="autoZero"/>
        <c:crossBetween val="between"/>
      </c:valAx>
    </c:plotArea>
    <c:legend>
      <c:legendPos val="r"/>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rgbClr val="46166B"/>
                </a:solidFill>
                <a:latin typeface="AGaramond Bold" pitchFamily="50" charset="0"/>
              </a:defRPr>
            </a:lvl1pPr>
          </a:lstStyle>
          <a:p>
            <a:endParaRPr lang="en-US"/>
          </a:p>
        </p:txBody>
      </p:sp>
      <p:sp>
        <p:nvSpPr>
          <p:cNvPr id="3584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rgbClr val="46166B"/>
                </a:solidFill>
                <a:latin typeface="AGaramond Bold" pitchFamily="50" charset="0"/>
              </a:defRPr>
            </a:lvl1pPr>
          </a:lstStyle>
          <a:p>
            <a:endParaRPr lang="en-US"/>
          </a:p>
        </p:txBody>
      </p:sp>
      <p:sp>
        <p:nvSpPr>
          <p:cNvPr id="3584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rgbClr val="46166B"/>
                </a:solidFill>
                <a:latin typeface="AGaramond Bold" pitchFamily="50" charset="0"/>
              </a:defRPr>
            </a:lvl1pPr>
          </a:lstStyle>
          <a:p>
            <a:r>
              <a:rPr lang="en-US"/>
              <a:t>Trinity Washington University</a:t>
            </a:r>
          </a:p>
        </p:txBody>
      </p:sp>
      <p:sp>
        <p:nvSpPr>
          <p:cNvPr id="3584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rgbClr val="46166B"/>
                </a:solidFill>
                <a:latin typeface="AGaramond Bold" pitchFamily="50" charset="0"/>
              </a:defRPr>
            </a:lvl1pPr>
          </a:lstStyle>
          <a:p>
            <a:fld id="{6D52199C-1DD6-4026-B6E5-C9AF50A99256}" type="slidenum">
              <a:rPr lang="en-US"/>
              <a:pPr/>
              <a:t>‹#›</a:t>
            </a:fld>
            <a:endParaRPr lang="en-US"/>
          </a:p>
        </p:txBody>
      </p:sp>
      <p:pic>
        <p:nvPicPr>
          <p:cNvPr id="35847" name="Picture 7" descr="Trinity Washington University Logo_coplor"/>
          <p:cNvPicPr>
            <a:picLocks noChangeAspect="1" noChangeArrowheads="1"/>
          </p:cNvPicPr>
          <p:nvPr/>
        </p:nvPicPr>
        <p:blipFill>
          <a:blip r:embed="rId2" cstate="print"/>
          <a:srcRect/>
          <a:stretch>
            <a:fillRect/>
          </a:stretch>
        </p:blipFill>
        <p:spPr bwMode="auto">
          <a:xfrm>
            <a:off x="2538413" y="141288"/>
            <a:ext cx="1752600" cy="468312"/>
          </a:xfrm>
          <a:prstGeom prst="rect">
            <a:avLst/>
          </a:prstGeom>
          <a:noFill/>
        </p:spPr>
      </p:pic>
    </p:spTree>
    <p:extLst>
      <p:ext uri="{BB962C8B-B14F-4D97-AF65-F5344CB8AC3E}">
        <p14:creationId xmlns:p14="http://schemas.microsoft.com/office/powerpoint/2010/main" val="40720801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rgbClr val="46166B"/>
                </a:solidFill>
                <a:latin typeface="AGaramond" pitchFamily="50" charset="0"/>
              </a:defRPr>
            </a:lvl1pPr>
          </a:lstStyle>
          <a:p>
            <a:endParaRPr lang="en-US"/>
          </a:p>
        </p:txBody>
      </p:sp>
      <p:sp>
        <p:nvSpPr>
          <p:cNvPr id="450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rgbClr val="46166B"/>
                </a:solidFill>
                <a:latin typeface="AGaramond" pitchFamily="50" charset="0"/>
              </a:defRPr>
            </a:lvl1pPr>
          </a:lstStyle>
          <a:p>
            <a:endParaRPr lang="en-US"/>
          </a:p>
        </p:txBody>
      </p:sp>
      <p:sp>
        <p:nvSpPr>
          <p:cNvPr id="450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50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50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rgbClr val="46166B"/>
                </a:solidFill>
                <a:latin typeface="AGaramond" pitchFamily="50" charset="0"/>
              </a:defRPr>
            </a:lvl1pPr>
          </a:lstStyle>
          <a:p>
            <a:r>
              <a:rPr lang="en-US"/>
              <a:t>Trinity Washington University</a:t>
            </a:r>
          </a:p>
        </p:txBody>
      </p:sp>
      <p:sp>
        <p:nvSpPr>
          <p:cNvPr id="450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rgbClr val="46166B"/>
                </a:solidFill>
                <a:latin typeface="AGaramond" pitchFamily="50" charset="0"/>
              </a:defRPr>
            </a:lvl1pPr>
          </a:lstStyle>
          <a:p>
            <a:fld id="{4FA8372E-60EF-46FE-8E7D-B628F228469F}" type="slidenum">
              <a:rPr lang="en-US"/>
              <a:pPr/>
              <a:t>‹#›</a:t>
            </a:fld>
            <a:endParaRPr lang="en-US"/>
          </a:p>
        </p:txBody>
      </p:sp>
      <p:pic>
        <p:nvPicPr>
          <p:cNvPr id="45064" name="Picture 8" descr="Trinity Washington University Logo_coplor"/>
          <p:cNvPicPr>
            <a:picLocks noChangeAspect="1" noChangeArrowheads="1"/>
          </p:cNvPicPr>
          <p:nvPr/>
        </p:nvPicPr>
        <p:blipFill>
          <a:blip r:embed="rId2"/>
          <a:srcRect/>
          <a:stretch>
            <a:fillRect/>
          </a:stretch>
        </p:blipFill>
        <p:spPr bwMode="auto">
          <a:xfrm>
            <a:off x="2538413" y="141288"/>
            <a:ext cx="1752600" cy="468312"/>
          </a:xfrm>
          <a:prstGeom prst="rect">
            <a:avLst/>
          </a:prstGeom>
          <a:noFill/>
        </p:spPr>
      </p:pic>
    </p:spTree>
    <p:extLst>
      <p:ext uri="{BB962C8B-B14F-4D97-AF65-F5344CB8AC3E}">
        <p14:creationId xmlns:p14="http://schemas.microsoft.com/office/powerpoint/2010/main" val="3767517970"/>
      </p:ext>
    </p:extLst>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1200" kern="1200">
        <a:solidFill>
          <a:srgbClr val="46166B"/>
        </a:solidFill>
        <a:latin typeface="AGaramond" pitchFamily="50" charset="0"/>
        <a:ea typeface="+mn-ea"/>
        <a:cs typeface="+mn-cs"/>
      </a:defRPr>
    </a:lvl1pPr>
    <a:lvl2pPr marL="457200" algn="l" rtl="0" fontAlgn="base">
      <a:spcBef>
        <a:spcPct val="30000"/>
      </a:spcBef>
      <a:spcAft>
        <a:spcPct val="0"/>
      </a:spcAft>
      <a:defRPr sz="1200" kern="1200">
        <a:solidFill>
          <a:srgbClr val="46166B"/>
        </a:solidFill>
        <a:latin typeface="AGaramond" pitchFamily="50" charset="0"/>
        <a:ea typeface="+mn-ea"/>
        <a:cs typeface="+mn-cs"/>
      </a:defRPr>
    </a:lvl2pPr>
    <a:lvl3pPr marL="914400" algn="l" rtl="0" fontAlgn="base">
      <a:spcBef>
        <a:spcPct val="30000"/>
      </a:spcBef>
      <a:spcAft>
        <a:spcPct val="0"/>
      </a:spcAft>
      <a:defRPr sz="1200" kern="1200">
        <a:solidFill>
          <a:srgbClr val="46166B"/>
        </a:solidFill>
        <a:latin typeface="AGaramond" pitchFamily="50" charset="0"/>
        <a:ea typeface="+mn-ea"/>
        <a:cs typeface="+mn-cs"/>
      </a:defRPr>
    </a:lvl3pPr>
    <a:lvl4pPr marL="1371600" algn="l" rtl="0" fontAlgn="base">
      <a:spcBef>
        <a:spcPct val="30000"/>
      </a:spcBef>
      <a:spcAft>
        <a:spcPct val="0"/>
      </a:spcAft>
      <a:defRPr sz="1200" kern="1200">
        <a:solidFill>
          <a:srgbClr val="46166B"/>
        </a:solidFill>
        <a:latin typeface="AGaramond" pitchFamily="50" charset="0"/>
        <a:ea typeface="+mn-ea"/>
        <a:cs typeface="+mn-cs"/>
      </a:defRPr>
    </a:lvl4pPr>
    <a:lvl5pPr marL="1828800" algn="l" rtl="0" fontAlgn="base">
      <a:spcBef>
        <a:spcPct val="30000"/>
      </a:spcBef>
      <a:spcAft>
        <a:spcPct val="0"/>
      </a:spcAft>
      <a:defRPr sz="1200" kern="1200">
        <a:solidFill>
          <a:srgbClr val="46166B"/>
        </a:solidFill>
        <a:latin typeface="AGaramond" pitchFamily="50"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85B8BD6-2F1A-46AD-833F-E27BD9FE3E1A}" type="slidenum">
              <a:rPr lang="en-US" smtClean="0"/>
              <a:pPr/>
              <a:t>1</a:t>
            </a:fld>
            <a:endParaRPr lang="en-US"/>
          </a:p>
        </p:txBody>
      </p:sp>
    </p:spTree>
    <p:extLst>
      <p:ext uri="{BB962C8B-B14F-4D97-AF65-F5344CB8AC3E}">
        <p14:creationId xmlns:p14="http://schemas.microsoft.com/office/powerpoint/2010/main" val="3536901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85B8BD6-2F1A-46AD-833F-E27BD9FE3E1A}" type="slidenum">
              <a:rPr lang="en-US" smtClean="0"/>
              <a:pPr/>
              <a:t>2</a:t>
            </a:fld>
            <a:endParaRPr lang="en-US"/>
          </a:p>
        </p:txBody>
      </p:sp>
    </p:spTree>
    <p:extLst>
      <p:ext uri="{BB962C8B-B14F-4D97-AF65-F5344CB8AC3E}">
        <p14:creationId xmlns:p14="http://schemas.microsoft.com/office/powerpoint/2010/main" val="4039259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85B8BD6-2F1A-46AD-833F-E27BD9FE3E1A}" type="slidenum">
              <a:rPr lang="en-US" smtClean="0"/>
              <a:pPr/>
              <a:t>3</a:t>
            </a:fld>
            <a:endParaRPr lang="en-US"/>
          </a:p>
        </p:txBody>
      </p:sp>
    </p:spTree>
    <p:extLst>
      <p:ext uri="{BB962C8B-B14F-4D97-AF65-F5344CB8AC3E}">
        <p14:creationId xmlns:p14="http://schemas.microsoft.com/office/powerpoint/2010/main" val="3857622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85B8BD6-2F1A-46AD-833F-E27BD9FE3E1A}" type="slidenum">
              <a:rPr lang="en-US" smtClean="0"/>
              <a:pPr/>
              <a:t>4</a:t>
            </a:fld>
            <a:endParaRPr lang="en-US"/>
          </a:p>
        </p:txBody>
      </p:sp>
    </p:spTree>
    <p:extLst>
      <p:ext uri="{BB962C8B-B14F-4D97-AF65-F5344CB8AC3E}">
        <p14:creationId xmlns:p14="http://schemas.microsoft.com/office/powerpoint/2010/main" val="3556774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85B8BD6-2F1A-46AD-833F-E27BD9FE3E1A}" type="slidenum">
              <a:rPr lang="en-US" smtClean="0"/>
              <a:pPr/>
              <a:t>5</a:t>
            </a:fld>
            <a:endParaRPr lang="en-US"/>
          </a:p>
        </p:txBody>
      </p:sp>
    </p:spTree>
    <p:extLst>
      <p:ext uri="{BB962C8B-B14F-4D97-AF65-F5344CB8AC3E}">
        <p14:creationId xmlns:p14="http://schemas.microsoft.com/office/powerpoint/2010/main" val="31617516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85B8BD6-2F1A-46AD-833F-E27BD9FE3E1A}" type="slidenum">
              <a:rPr lang="en-US" smtClean="0"/>
              <a:pPr/>
              <a:t>6</a:t>
            </a:fld>
            <a:endParaRPr lang="en-US"/>
          </a:p>
        </p:txBody>
      </p:sp>
    </p:spTree>
    <p:extLst>
      <p:ext uri="{BB962C8B-B14F-4D97-AF65-F5344CB8AC3E}">
        <p14:creationId xmlns:p14="http://schemas.microsoft.com/office/powerpoint/2010/main" val="39875371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85B8BD6-2F1A-46AD-833F-E27BD9FE3E1A}" type="slidenum">
              <a:rPr lang="en-US" smtClean="0"/>
              <a:pPr/>
              <a:t>7</a:t>
            </a:fld>
            <a:endParaRPr lang="en-US"/>
          </a:p>
        </p:txBody>
      </p:sp>
    </p:spTree>
    <p:extLst>
      <p:ext uri="{BB962C8B-B14F-4D97-AF65-F5344CB8AC3E}">
        <p14:creationId xmlns:p14="http://schemas.microsoft.com/office/powerpoint/2010/main" val="29711854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Additional information provided by instructors suggested that most students were not taking the course at the intended time and that many were seniors. In addition, not all students had completed the foundational courses, or had performed very poorly in them. Some instructors noted that students did not seem academically prepared for the level of work intended in a Capstone class.  Instructors also noted that there was a disconnect between the students’ performances on the final project and the overall course grade,  observing that students seemed to struggle to apply the skills taught in the foundational courses to the lengthy seminar paper required in Capstone courses.   </a:t>
            </a:r>
          </a:p>
          <a:p>
            <a:endParaRPr lang="en-US" dirty="0"/>
          </a:p>
        </p:txBody>
      </p:sp>
      <p:sp>
        <p:nvSpPr>
          <p:cNvPr id="4" name="Slide Number Placeholder 3"/>
          <p:cNvSpPr>
            <a:spLocks noGrp="1"/>
          </p:cNvSpPr>
          <p:nvPr>
            <p:ph type="sldNum" sz="quarter" idx="10"/>
          </p:nvPr>
        </p:nvSpPr>
        <p:spPr/>
        <p:txBody>
          <a:bodyPr/>
          <a:lstStyle/>
          <a:p>
            <a:fld id="{085B8BD6-2F1A-46AD-833F-E27BD9FE3E1A}" type="slidenum">
              <a:rPr lang="en-US" smtClean="0"/>
              <a:pPr/>
              <a:t>8</a:t>
            </a:fld>
            <a:endParaRPr lang="en-US"/>
          </a:p>
        </p:txBody>
      </p:sp>
    </p:spTree>
    <p:extLst>
      <p:ext uri="{BB962C8B-B14F-4D97-AF65-F5344CB8AC3E}">
        <p14:creationId xmlns:p14="http://schemas.microsoft.com/office/powerpoint/2010/main" val="35396338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1286" name="Picture 22" descr="2-color Shield for PowerPoint"/>
          <p:cNvPicPr>
            <a:picLocks noChangeAspect="1" noChangeArrowheads="1"/>
          </p:cNvPicPr>
          <p:nvPr/>
        </p:nvPicPr>
        <p:blipFill>
          <a:blip r:embed="rId2" cstate="print"/>
          <a:srcRect/>
          <a:stretch>
            <a:fillRect/>
          </a:stretch>
        </p:blipFill>
        <p:spPr bwMode="auto">
          <a:xfrm>
            <a:off x="228600" y="533400"/>
            <a:ext cx="5089525" cy="6126163"/>
          </a:xfrm>
          <a:prstGeom prst="rect">
            <a:avLst/>
          </a:prstGeom>
          <a:noFill/>
        </p:spPr>
      </p:pic>
      <p:sp>
        <p:nvSpPr>
          <p:cNvPr id="11266" name="Rectangle 2"/>
          <p:cNvSpPr>
            <a:spLocks noChangeArrowheads="1"/>
          </p:cNvSpPr>
          <p:nvPr/>
        </p:nvSpPr>
        <p:spPr bwMode="auto">
          <a:xfrm>
            <a:off x="0" y="112713"/>
            <a:ext cx="9144000" cy="74612"/>
          </a:xfrm>
          <a:prstGeom prst="rect">
            <a:avLst/>
          </a:prstGeom>
          <a:solidFill>
            <a:srgbClr val="FFD24F">
              <a:alpha val="50000"/>
            </a:srgbClr>
          </a:solidFill>
          <a:ln w="9525">
            <a:noFill/>
            <a:miter lim="800000"/>
            <a:headEnd/>
            <a:tailEnd/>
          </a:ln>
          <a:effectLst/>
        </p:spPr>
        <p:txBody>
          <a:bodyPr wrap="none" anchor="ctr"/>
          <a:lstStyle/>
          <a:p>
            <a:endParaRPr lang="en-US"/>
          </a:p>
        </p:txBody>
      </p:sp>
      <p:sp>
        <p:nvSpPr>
          <p:cNvPr id="11267" name="Rectangle 3"/>
          <p:cNvSpPr>
            <a:spLocks noGrp="1" noChangeArrowheads="1"/>
          </p:cNvSpPr>
          <p:nvPr>
            <p:ph type="ctrTitle"/>
          </p:nvPr>
        </p:nvSpPr>
        <p:spPr>
          <a:xfrm>
            <a:off x="685800" y="1981200"/>
            <a:ext cx="7772400" cy="1470025"/>
          </a:xfrm>
        </p:spPr>
        <p:txBody>
          <a:bodyPr/>
          <a:lstStyle>
            <a:lvl1pPr>
              <a:defRPr/>
            </a:lvl1pPr>
          </a:lstStyle>
          <a:p>
            <a:r>
              <a:rPr lang="en-US"/>
              <a:t>Click to edit Master title style</a:t>
            </a:r>
          </a:p>
        </p:txBody>
      </p:sp>
      <p:sp>
        <p:nvSpPr>
          <p:cNvPr id="11268" name="Rectangle 4"/>
          <p:cNvSpPr>
            <a:spLocks noGrp="1" noChangeArrowheads="1"/>
          </p:cNvSpPr>
          <p:nvPr>
            <p:ph type="subTitle" idx="1"/>
          </p:nvPr>
        </p:nvSpPr>
        <p:spPr>
          <a:xfrm>
            <a:off x="1371600" y="3657600"/>
            <a:ext cx="6400800" cy="1752600"/>
          </a:xfrm>
        </p:spPr>
        <p:txBody>
          <a:bodyPr/>
          <a:lstStyle>
            <a:lvl1pPr marL="0" indent="0" algn="ctr">
              <a:buFontTx/>
              <a:buNone/>
              <a:defRPr/>
            </a:lvl1pPr>
          </a:lstStyle>
          <a:p>
            <a:r>
              <a:rPr lang="en-US"/>
              <a:t>Click to edit Master subtitle style</a:t>
            </a:r>
          </a:p>
        </p:txBody>
      </p:sp>
      <p:sp>
        <p:nvSpPr>
          <p:cNvPr id="11273" name="Rectangle 9"/>
          <p:cNvSpPr>
            <a:spLocks noChangeArrowheads="1"/>
          </p:cNvSpPr>
          <p:nvPr/>
        </p:nvSpPr>
        <p:spPr bwMode="auto">
          <a:xfrm>
            <a:off x="0" y="0"/>
            <a:ext cx="9144000" cy="152400"/>
          </a:xfrm>
          <a:prstGeom prst="rect">
            <a:avLst/>
          </a:prstGeom>
          <a:solidFill>
            <a:srgbClr val="FFD24F"/>
          </a:solidFill>
          <a:ln w="9525">
            <a:noFill/>
            <a:miter lim="800000"/>
            <a:headEnd/>
            <a:tailEnd/>
          </a:ln>
          <a:effectLst/>
        </p:spPr>
        <p:txBody>
          <a:bodyPr wrap="none" anchor="ctr"/>
          <a:lstStyle/>
          <a:p>
            <a:endParaRPr lang="en-US"/>
          </a:p>
        </p:txBody>
      </p:sp>
      <p:sp>
        <p:nvSpPr>
          <p:cNvPr id="11274" name="Rectangle 10"/>
          <p:cNvSpPr>
            <a:spLocks noChangeArrowheads="1"/>
          </p:cNvSpPr>
          <p:nvPr/>
        </p:nvSpPr>
        <p:spPr bwMode="auto">
          <a:xfrm>
            <a:off x="-7938" y="6677025"/>
            <a:ext cx="9144001" cy="74613"/>
          </a:xfrm>
          <a:prstGeom prst="rect">
            <a:avLst/>
          </a:prstGeom>
          <a:solidFill>
            <a:srgbClr val="FFD24F">
              <a:alpha val="50000"/>
            </a:srgbClr>
          </a:solidFill>
          <a:ln w="9525">
            <a:noFill/>
            <a:miter lim="800000"/>
            <a:headEnd/>
            <a:tailEnd/>
          </a:ln>
          <a:effectLst/>
        </p:spPr>
        <p:txBody>
          <a:bodyPr wrap="none" anchor="ctr"/>
          <a:lstStyle/>
          <a:p>
            <a:endParaRPr lang="en-US"/>
          </a:p>
        </p:txBody>
      </p:sp>
      <p:sp>
        <p:nvSpPr>
          <p:cNvPr id="11275" name="Rectangle 11"/>
          <p:cNvSpPr>
            <a:spLocks noChangeArrowheads="1"/>
          </p:cNvSpPr>
          <p:nvPr/>
        </p:nvSpPr>
        <p:spPr bwMode="auto">
          <a:xfrm>
            <a:off x="0" y="6705600"/>
            <a:ext cx="9144000" cy="152400"/>
          </a:xfrm>
          <a:prstGeom prst="rect">
            <a:avLst/>
          </a:prstGeom>
          <a:solidFill>
            <a:srgbClr val="FFD24F"/>
          </a:solidFill>
          <a:ln w="9525">
            <a:noFill/>
            <a:miter lim="800000"/>
            <a:headEnd/>
            <a:tailEnd/>
          </a:ln>
          <a:effectLst/>
        </p:spPr>
        <p:txBody>
          <a:bodyPr wrap="none" anchor="ctr"/>
          <a:lstStyle/>
          <a:p>
            <a:endParaRPr lang="en-US"/>
          </a:p>
        </p:txBody>
      </p:sp>
      <p:sp>
        <p:nvSpPr>
          <p:cNvPr id="11285" name="Text Box 21"/>
          <p:cNvSpPr txBox="1">
            <a:spLocks noChangeArrowheads="1"/>
          </p:cNvSpPr>
          <p:nvPr/>
        </p:nvSpPr>
        <p:spPr bwMode="auto">
          <a:xfrm>
            <a:off x="0" y="6248400"/>
            <a:ext cx="9144000" cy="366713"/>
          </a:xfrm>
          <a:prstGeom prst="rect">
            <a:avLst/>
          </a:prstGeom>
          <a:noFill/>
          <a:ln w="9525">
            <a:noFill/>
            <a:miter lim="800000"/>
            <a:headEnd/>
            <a:tailEnd/>
          </a:ln>
          <a:effectLst/>
        </p:spPr>
        <p:txBody>
          <a:bodyPr>
            <a:spAutoFit/>
          </a:bodyPr>
          <a:lstStyle/>
          <a:p>
            <a:pPr algn="ctr">
              <a:spcBef>
                <a:spcPct val="50000"/>
              </a:spcBef>
            </a:pPr>
            <a:r>
              <a:rPr lang="en-US">
                <a:solidFill>
                  <a:srgbClr val="46166B"/>
                </a:solidFill>
                <a:latin typeface="Myriad Pro Black" pitchFamily="34" charset="0"/>
              </a:rPr>
              <a:t>Trinity Washington University</a:t>
            </a:r>
          </a:p>
        </p:txBody>
      </p:sp>
      <p:pic>
        <p:nvPicPr>
          <p:cNvPr id="11288" name="Picture 24" descr="Trinity Logo in Color for Clipart"/>
          <p:cNvPicPr>
            <a:picLocks noChangeAspect="1" noChangeArrowheads="1"/>
          </p:cNvPicPr>
          <p:nvPr/>
        </p:nvPicPr>
        <p:blipFill>
          <a:blip r:embed="rId3" cstate="print"/>
          <a:srcRect/>
          <a:stretch>
            <a:fillRect/>
          </a:stretch>
        </p:blipFill>
        <p:spPr bwMode="auto">
          <a:xfrm>
            <a:off x="2438400" y="533400"/>
            <a:ext cx="4191000" cy="1400175"/>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90BC0CF-6202-40BB-B241-DB385A23203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41E3654-7EB9-4E12-A32A-540C4E2ECBF8}"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C93E35-5309-4964-BD29-546106667B62}" type="datetimeFigureOut">
              <a:rPr lang="en-US" smtClean="0"/>
              <a:t>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4C8AD-8914-44BC-8B21-FA0D81E9C205}"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9598CA-0A05-4183-803E-63BCF2FEEA31}"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10CF-A223-450E-AB4E-120F2A9F1440}"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507C15-0768-4681-A33C-C73C5C1806F1}"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A0341A-2C86-46C7-AA31-0904DFA14695}"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AFBE96-DE87-4268-B7C8-B389DBC2C35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6DEE15-ACDA-47C5-951D-87D56B99AACD}"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135497-7F8D-45C4-82A4-591922ABB0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49598CA-0A05-4183-803E-63BCF2FEEA31}"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4E3BD-FB72-4C47-B51F-198232445FF5}"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BC0CF-6202-40BB-B241-DB385A23203D}"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E3654-7EB9-4E12-A32A-540C4E2ECBF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40710CF-A223-450E-AB4E-120F2A9F144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1507C15-0768-4681-A33C-C73C5C1806F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DA0341A-2C86-46C7-AA31-0904DFA1469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2AFBE96-DE87-4268-B7C8-B389DBC2C35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66DEE15-ACDA-47C5-951D-87D56B99AAC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4135497-7F8D-45C4-82A4-591922ABB09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974E3BD-FB72-4C47-B51F-198232445FF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41" name="Picture 17" descr="2-color Shield for PowerPoint"/>
          <p:cNvPicPr>
            <a:picLocks noChangeAspect="1" noChangeArrowheads="1"/>
          </p:cNvPicPr>
          <p:nvPr/>
        </p:nvPicPr>
        <p:blipFill>
          <a:blip r:embed="rId13" cstate="print"/>
          <a:srcRect/>
          <a:stretch>
            <a:fillRect/>
          </a:stretch>
        </p:blipFill>
        <p:spPr bwMode="auto">
          <a:xfrm>
            <a:off x="228600" y="533400"/>
            <a:ext cx="5089525" cy="6126163"/>
          </a:xfrm>
          <a:prstGeom prst="rect">
            <a:avLst/>
          </a:prstGeom>
          <a:noFill/>
        </p:spPr>
      </p:pic>
      <p:sp>
        <p:nvSpPr>
          <p:cNvPr id="1033" name="Rectangle 9"/>
          <p:cNvSpPr>
            <a:spLocks noChangeArrowheads="1"/>
          </p:cNvSpPr>
          <p:nvPr/>
        </p:nvSpPr>
        <p:spPr bwMode="auto">
          <a:xfrm>
            <a:off x="0" y="112713"/>
            <a:ext cx="9144000" cy="74612"/>
          </a:xfrm>
          <a:prstGeom prst="rect">
            <a:avLst/>
          </a:prstGeom>
          <a:solidFill>
            <a:srgbClr val="FFD24F">
              <a:alpha val="50000"/>
            </a:srgbClr>
          </a:solidFill>
          <a:ln w="9525">
            <a:noFill/>
            <a:miter lim="800000"/>
            <a:headEnd/>
            <a:tailEnd/>
          </a:ln>
          <a:effectLst/>
        </p:spPr>
        <p:txBody>
          <a:bodyPr wrap="none" anchor="ctr"/>
          <a:lstStyle/>
          <a:p>
            <a:endParaRPr lang="en-US"/>
          </a:p>
        </p:txBody>
      </p:sp>
      <p:sp>
        <p:nvSpPr>
          <p:cNvPr id="1026" name="Rectangle 2"/>
          <p:cNvSpPr>
            <a:spLocks noGrp="1" noChangeArrowheads="1"/>
          </p:cNvSpPr>
          <p:nvPr>
            <p:ph type="title"/>
          </p:nvPr>
        </p:nvSpPr>
        <p:spPr bwMode="auto">
          <a:xfrm>
            <a:off x="457200" y="274638"/>
            <a:ext cx="6324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46166B"/>
                </a:solidFill>
                <a:latin typeface="+mn-lt"/>
              </a:defRPr>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46166B"/>
                </a:solidFill>
                <a:latin typeface="+mn-lt"/>
              </a:defRPr>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46166B"/>
                </a:solidFill>
                <a:latin typeface="+mn-lt"/>
              </a:defRPr>
            </a:lvl1pPr>
          </a:lstStyle>
          <a:p>
            <a:fld id="{E188A155-47CA-4C72-AF9D-C0B5A1F0ECF6}" type="slidenum">
              <a:rPr lang="en-US"/>
              <a:pPr/>
              <a:t>‹#›</a:t>
            </a:fld>
            <a:endParaRPr lang="en-US"/>
          </a:p>
        </p:txBody>
      </p:sp>
      <p:sp>
        <p:nvSpPr>
          <p:cNvPr id="1032" name="Rectangle 8"/>
          <p:cNvSpPr>
            <a:spLocks noChangeArrowheads="1"/>
          </p:cNvSpPr>
          <p:nvPr/>
        </p:nvSpPr>
        <p:spPr bwMode="auto">
          <a:xfrm>
            <a:off x="0" y="0"/>
            <a:ext cx="9144000" cy="152400"/>
          </a:xfrm>
          <a:prstGeom prst="rect">
            <a:avLst/>
          </a:prstGeom>
          <a:solidFill>
            <a:srgbClr val="FFD24F"/>
          </a:solidFill>
          <a:ln w="9525">
            <a:noFill/>
            <a:miter lim="800000"/>
            <a:headEnd/>
            <a:tailEnd/>
          </a:ln>
          <a:effectLst/>
        </p:spPr>
        <p:txBody>
          <a:bodyPr wrap="none" anchor="ctr"/>
          <a:lstStyle/>
          <a:p>
            <a:endParaRPr lang="en-US"/>
          </a:p>
        </p:txBody>
      </p:sp>
      <p:pic>
        <p:nvPicPr>
          <p:cNvPr id="1042" name="Picture 18" descr="Trinity Logo in Color for Clipart"/>
          <p:cNvPicPr>
            <a:picLocks noChangeAspect="1" noChangeArrowheads="1"/>
          </p:cNvPicPr>
          <p:nvPr/>
        </p:nvPicPr>
        <p:blipFill>
          <a:blip r:embed="rId14" cstate="print"/>
          <a:srcRect/>
          <a:stretch>
            <a:fillRect/>
          </a:stretch>
        </p:blipFill>
        <p:spPr bwMode="auto">
          <a:xfrm>
            <a:off x="6934200" y="228600"/>
            <a:ext cx="2133600" cy="712788"/>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3600">
          <a:solidFill>
            <a:srgbClr val="46166B"/>
          </a:solidFill>
          <a:latin typeface="+mj-lt"/>
          <a:ea typeface="+mj-ea"/>
          <a:cs typeface="+mj-cs"/>
        </a:defRPr>
      </a:lvl1pPr>
      <a:lvl2pPr algn="ctr" rtl="0" fontAlgn="base">
        <a:spcBef>
          <a:spcPct val="0"/>
        </a:spcBef>
        <a:spcAft>
          <a:spcPct val="0"/>
        </a:spcAft>
        <a:defRPr sz="3600">
          <a:solidFill>
            <a:srgbClr val="46166B"/>
          </a:solidFill>
          <a:latin typeface="Myriad Pro Black" pitchFamily="34" charset="0"/>
        </a:defRPr>
      </a:lvl2pPr>
      <a:lvl3pPr algn="ctr" rtl="0" fontAlgn="base">
        <a:spcBef>
          <a:spcPct val="0"/>
        </a:spcBef>
        <a:spcAft>
          <a:spcPct val="0"/>
        </a:spcAft>
        <a:defRPr sz="3600">
          <a:solidFill>
            <a:srgbClr val="46166B"/>
          </a:solidFill>
          <a:latin typeface="Myriad Pro Black" pitchFamily="34" charset="0"/>
        </a:defRPr>
      </a:lvl3pPr>
      <a:lvl4pPr algn="ctr" rtl="0" fontAlgn="base">
        <a:spcBef>
          <a:spcPct val="0"/>
        </a:spcBef>
        <a:spcAft>
          <a:spcPct val="0"/>
        </a:spcAft>
        <a:defRPr sz="3600">
          <a:solidFill>
            <a:srgbClr val="46166B"/>
          </a:solidFill>
          <a:latin typeface="Myriad Pro Black" pitchFamily="34" charset="0"/>
        </a:defRPr>
      </a:lvl4pPr>
      <a:lvl5pPr algn="ctr" rtl="0" fontAlgn="base">
        <a:spcBef>
          <a:spcPct val="0"/>
        </a:spcBef>
        <a:spcAft>
          <a:spcPct val="0"/>
        </a:spcAft>
        <a:defRPr sz="3600">
          <a:solidFill>
            <a:srgbClr val="46166B"/>
          </a:solidFill>
          <a:latin typeface="Myriad Pro Black" pitchFamily="34" charset="0"/>
        </a:defRPr>
      </a:lvl5pPr>
      <a:lvl6pPr marL="457200" algn="ctr" rtl="0" fontAlgn="base">
        <a:spcBef>
          <a:spcPct val="0"/>
        </a:spcBef>
        <a:spcAft>
          <a:spcPct val="0"/>
        </a:spcAft>
        <a:defRPr sz="3600">
          <a:solidFill>
            <a:srgbClr val="46166B"/>
          </a:solidFill>
          <a:latin typeface="Myriad Pro Black" pitchFamily="34" charset="0"/>
        </a:defRPr>
      </a:lvl6pPr>
      <a:lvl7pPr marL="914400" algn="ctr" rtl="0" fontAlgn="base">
        <a:spcBef>
          <a:spcPct val="0"/>
        </a:spcBef>
        <a:spcAft>
          <a:spcPct val="0"/>
        </a:spcAft>
        <a:defRPr sz="3600">
          <a:solidFill>
            <a:srgbClr val="46166B"/>
          </a:solidFill>
          <a:latin typeface="Myriad Pro Black" pitchFamily="34" charset="0"/>
        </a:defRPr>
      </a:lvl7pPr>
      <a:lvl8pPr marL="1371600" algn="ctr" rtl="0" fontAlgn="base">
        <a:spcBef>
          <a:spcPct val="0"/>
        </a:spcBef>
        <a:spcAft>
          <a:spcPct val="0"/>
        </a:spcAft>
        <a:defRPr sz="3600">
          <a:solidFill>
            <a:srgbClr val="46166B"/>
          </a:solidFill>
          <a:latin typeface="Myriad Pro Black" pitchFamily="34" charset="0"/>
        </a:defRPr>
      </a:lvl8pPr>
      <a:lvl9pPr marL="1828800" algn="ctr" rtl="0" fontAlgn="base">
        <a:spcBef>
          <a:spcPct val="0"/>
        </a:spcBef>
        <a:spcAft>
          <a:spcPct val="0"/>
        </a:spcAft>
        <a:defRPr sz="3600">
          <a:solidFill>
            <a:srgbClr val="46166B"/>
          </a:solidFill>
          <a:latin typeface="Myriad Pro Black" pitchFamily="34" charset="0"/>
        </a:defRPr>
      </a:lvl9pPr>
    </p:titleStyle>
    <p:bodyStyle>
      <a:lvl1pPr marL="342900" indent="-342900" algn="l" rtl="0" fontAlgn="base">
        <a:spcBef>
          <a:spcPct val="20000"/>
        </a:spcBef>
        <a:spcAft>
          <a:spcPct val="0"/>
        </a:spcAft>
        <a:buChar char="•"/>
        <a:defRPr sz="3200">
          <a:solidFill>
            <a:srgbClr val="46166B"/>
          </a:solidFill>
          <a:latin typeface="+mn-lt"/>
          <a:ea typeface="+mn-ea"/>
          <a:cs typeface="+mn-cs"/>
        </a:defRPr>
      </a:lvl1pPr>
      <a:lvl2pPr marL="742950" indent="-285750" algn="l" rtl="0" fontAlgn="base">
        <a:spcBef>
          <a:spcPct val="20000"/>
        </a:spcBef>
        <a:spcAft>
          <a:spcPct val="0"/>
        </a:spcAft>
        <a:buChar char="–"/>
        <a:defRPr sz="2800">
          <a:solidFill>
            <a:srgbClr val="46166B"/>
          </a:solidFill>
          <a:latin typeface="+mn-lt"/>
        </a:defRPr>
      </a:lvl2pPr>
      <a:lvl3pPr marL="1143000" indent="-228600" algn="l" rtl="0" fontAlgn="base">
        <a:spcBef>
          <a:spcPct val="20000"/>
        </a:spcBef>
        <a:spcAft>
          <a:spcPct val="0"/>
        </a:spcAft>
        <a:buChar char="•"/>
        <a:defRPr sz="2400">
          <a:solidFill>
            <a:srgbClr val="46166B"/>
          </a:solidFill>
          <a:latin typeface="+mn-lt"/>
        </a:defRPr>
      </a:lvl3pPr>
      <a:lvl4pPr marL="1600200" indent="-228600" algn="l" rtl="0" fontAlgn="base">
        <a:spcBef>
          <a:spcPct val="20000"/>
        </a:spcBef>
        <a:spcAft>
          <a:spcPct val="0"/>
        </a:spcAft>
        <a:buChar char="–"/>
        <a:defRPr sz="2000">
          <a:solidFill>
            <a:srgbClr val="46166B"/>
          </a:solidFill>
          <a:latin typeface="+mn-lt"/>
        </a:defRPr>
      </a:lvl4pPr>
      <a:lvl5pPr marL="2057400" indent="-228600" algn="l" rtl="0" fontAlgn="base">
        <a:spcBef>
          <a:spcPct val="20000"/>
        </a:spcBef>
        <a:spcAft>
          <a:spcPct val="0"/>
        </a:spcAft>
        <a:buChar char="»"/>
        <a:defRPr sz="2000">
          <a:solidFill>
            <a:srgbClr val="46166B"/>
          </a:solidFill>
          <a:latin typeface="+mn-lt"/>
        </a:defRPr>
      </a:lvl5pPr>
      <a:lvl6pPr marL="2514600" indent="-228600" algn="l" rtl="0" fontAlgn="base">
        <a:spcBef>
          <a:spcPct val="20000"/>
        </a:spcBef>
        <a:spcAft>
          <a:spcPct val="0"/>
        </a:spcAft>
        <a:buChar char="»"/>
        <a:defRPr sz="2000">
          <a:solidFill>
            <a:srgbClr val="46166B"/>
          </a:solidFill>
          <a:latin typeface="+mn-lt"/>
        </a:defRPr>
      </a:lvl6pPr>
      <a:lvl7pPr marL="2971800" indent="-228600" algn="l" rtl="0" fontAlgn="base">
        <a:spcBef>
          <a:spcPct val="20000"/>
        </a:spcBef>
        <a:spcAft>
          <a:spcPct val="0"/>
        </a:spcAft>
        <a:buChar char="»"/>
        <a:defRPr sz="2000">
          <a:solidFill>
            <a:srgbClr val="46166B"/>
          </a:solidFill>
          <a:latin typeface="+mn-lt"/>
        </a:defRPr>
      </a:lvl7pPr>
      <a:lvl8pPr marL="3429000" indent="-228600" algn="l" rtl="0" fontAlgn="base">
        <a:spcBef>
          <a:spcPct val="20000"/>
        </a:spcBef>
        <a:spcAft>
          <a:spcPct val="0"/>
        </a:spcAft>
        <a:buChar char="»"/>
        <a:defRPr sz="2000">
          <a:solidFill>
            <a:srgbClr val="46166B"/>
          </a:solidFill>
          <a:latin typeface="+mn-lt"/>
        </a:defRPr>
      </a:lvl8pPr>
      <a:lvl9pPr marL="3886200" indent="-228600" algn="l" rtl="0" fontAlgn="base">
        <a:spcBef>
          <a:spcPct val="20000"/>
        </a:spcBef>
        <a:spcAft>
          <a:spcPct val="0"/>
        </a:spcAft>
        <a:buChar char="»"/>
        <a:defRPr sz="2000">
          <a:solidFill>
            <a:srgbClr val="46166B"/>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88A155-47CA-4C72-AF9D-C0B5A1F0ECF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981200"/>
            <a:ext cx="8686800" cy="4525963"/>
          </a:xfrm>
        </p:spPr>
        <p:txBody>
          <a:bodyPr>
            <a:normAutofit fontScale="70000" lnSpcReduction="20000"/>
          </a:bodyPr>
          <a:lstStyle/>
          <a:p>
            <a:r>
              <a:rPr lang="en-US" dirty="0" smtClean="0"/>
              <a:t>Assessment of whether the final Capstone Project evidenced students’ competency in the core competency areas </a:t>
            </a:r>
            <a:r>
              <a:rPr lang="en-US" dirty="0"/>
              <a:t>(reading, written, oral, quantitative</a:t>
            </a:r>
            <a:r>
              <a:rPr lang="en-US" dirty="0" smtClean="0"/>
              <a:t>). </a:t>
            </a:r>
          </a:p>
          <a:p>
            <a:endParaRPr lang="en-US" dirty="0" smtClean="0"/>
          </a:p>
          <a:p>
            <a:r>
              <a:rPr lang="en-US" dirty="0" smtClean="0"/>
              <a:t>Pilot rubric in Spring 2010</a:t>
            </a:r>
          </a:p>
          <a:p>
            <a:pPr lvl="1"/>
            <a:r>
              <a:rPr lang="en-US" dirty="0" smtClean="0"/>
              <a:t>INT250</a:t>
            </a:r>
            <a:r>
              <a:rPr lang="en-US" dirty="0"/>
              <a:t>: Writing for Social Change; </a:t>
            </a:r>
            <a:endParaRPr lang="en-US" dirty="0" smtClean="0"/>
          </a:p>
          <a:p>
            <a:pPr lvl="1"/>
            <a:r>
              <a:rPr lang="en-US" dirty="0" smtClean="0"/>
              <a:t>INT 306: </a:t>
            </a:r>
            <a:r>
              <a:rPr lang="en-US" dirty="0"/>
              <a:t>Children and Human Rights in the </a:t>
            </a:r>
            <a:r>
              <a:rPr lang="en-US" dirty="0" smtClean="0"/>
              <a:t>Americas</a:t>
            </a:r>
          </a:p>
          <a:p>
            <a:pPr lvl="1"/>
            <a:r>
              <a:rPr lang="en-US" dirty="0" smtClean="0"/>
              <a:t>COM388</a:t>
            </a:r>
            <a:r>
              <a:rPr lang="en-US" dirty="0"/>
              <a:t>: Gender and Communication</a:t>
            </a:r>
            <a:endParaRPr lang="en-US" dirty="0" smtClean="0"/>
          </a:p>
          <a:p>
            <a:endParaRPr lang="en-US" dirty="0"/>
          </a:p>
          <a:p>
            <a:r>
              <a:rPr lang="en-US" dirty="0" smtClean="0"/>
              <a:t>Revised rubric assessed subsequent semesters</a:t>
            </a:r>
          </a:p>
          <a:p>
            <a:pPr lvl="1"/>
            <a:r>
              <a:rPr lang="en-US" dirty="0"/>
              <a:t>PSYC365: Human </a:t>
            </a:r>
            <a:r>
              <a:rPr lang="en-US" dirty="0" smtClean="0"/>
              <a:t>Sexuality </a:t>
            </a:r>
          </a:p>
          <a:p>
            <a:pPr lvl="1"/>
            <a:r>
              <a:rPr lang="en-US" dirty="0" smtClean="0"/>
              <a:t>HUM381</a:t>
            </a:r>
            <a:r>
              <a:rPr lang="en-US" dirty="0"/>
              <a:t>: Victorian </a:t>
            </a:r>
            <a:r>
              <a:rPr lang="en-US" dirty="0" smtClean="0"/>
              <a:t>Studies</a:t>
            </a:r>
          </a:p>
          <a:p>
            <a:pPr lvl="1"/>
            <a:r>
              <a:rPr lang="en-US" dirty="0"/>
              <a:t>INT334: Latinos and Urban Space in the </a:t>
            </a:r>
            <a:r>
              <a:rPr lang="en-US" dirty="0" smtClean="0"/>
              <a:t>US </a:t>
            </a:r>
          </a:p>
          <a:p>
            <a:pPr lvl="1"/>
            <a:r>
              <a:rPr lang="en-US" dirty="0" smtClean="0"/>
              <a:t>FNAR317</a:t>
            </a:r>
            <a:r>
              <a:rPr lang="en-US" dirty="0"/>
              <a:t>: Contemporary Art</a:t>
            </a:r>
          </a:p>
          <a:p>
            <a:pPr lvl="1"/>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0" y="0"/>
            <a:ext cx="9504988" cy="7086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676400" y="1752600"/>
          <a:ext cx="6067425" cy="4476750"/>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a:xfrm>
            <a:off x="533400" y="457200"/>
            <a:ext cx="8229600" cy="1143000"/>
          </a:xfrm>
        </p:spPr>
        <p:txBody>
          <a:bodyPr>
            <a:normAutofit fontScale="90000"/>
          </a:bodyPr>
          <a:lstStyle/>
          <a:p>
            <a:r>
              <a:rPr lang="en-US" sz="3600" b="1" dirty="0"/>
              <a:t>Figure 1: Pilot Assessment of Capstone Seminars Spring 2010</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33400"/>
            <a:ext cx="8229600" cy="1143000"/>
          </a:xfrm>
        </p:spPr>
        <p:txBody>
          <a:bodyPr>
            <a:normAutofit fontScale="90000"/>
          </a:bodyPr>
          <a:lstStyle/>
          <a:p>
            <a:r>
              <a:rPr lang="en-US" sz="3600" b="1" dirty="0"/>
              <a:t>Figure 2: Assessment </a:t>
            </a:r>
            <a:r>
              <a:rPr lang="en-US" sz="3600" b="1" dirty="0" smtClean="0"/>
              <a:t>FNAR317</a:t>
            </a:r>
            <a:br>
              <a:rPr lang="en-US" sz="3600" b="1" dirty="0" smtClean="0"/>
            </a:br>
            <a:r>
              <a:rPr lang="en-US" sz="3600" b="1" dirty="0" smtClean="0"/>
              <a:t>Contemporary </a:t>
            </a:r>
            <a:r>
              <a:rPr lang="en-US" sz="3600" b="1" dirty="0"/>
              <a:t>Art</a:t>
            </a:r>
            <a:r>
              <a:rPr lang="en-US" dirty="0"/>
              <a:t/>
            </a:r>
            <a:br>
              <a:rPr lang="en-US" dirty="0"/>
            </a:br>
            <a:endParaRPr lang="en-US" dirty="0"/>
          </a:p>
        </p:txBody>
      </p:sp>
      <p:graphicFrame>
        <p:nvGraphicFramePr>
          <p:cNvPr id="5" name="Chart 4"/>
          <p:cNvGraphicFramePr/>
          <p:nvPr/>
        </p:nvGraphicFramePr>
        <p:xfrm>
          <a:off x="1295401" y="2352674"/>
          <a:ext cx="5891212" cy="28289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229600" cy="1143000"/>
          </a:xfrm>
        </p:spPr>
        <p:txBody>
          <a:bodyPr>
            <a:normAutofit fontScale="90000"/>
          </a:bodyPr>
          <a:lstStyle/>
          <a:p>
            <a:r>
              <a:rPr lang="en-US" sz="3600" b="1" dirty="0"/>
              <a:t>Figure 3: Assessment </a:t>
            </a:r>
            <a:r>
              <a:rPr lang="en-US" sz="3600" b="1" dirty="0" smtClean="0"/>
              <a:t>HUMR381 </a:t>
            </a:r>
            <a:br>
              <a:rPr lang="en-US" sz="3600" b="1" dirty="0" smtClean="0"/>
            </a:br>
            <a:r>
              <a:rPr lang="en-US" sz="3600" b="1" dirty="0" smtClean="0"/>
              <a:t>Victorian </a:t>
            </a:r>
            <a:r>
              <a:rPr lang="en-US" sz="3600" b="1" dirty="0"/>
              <a:t>Studies </a:t>
            </a:r>
            <a:r>
              <a:rPr lang="en-US" dirty="0"/>
              <a:t/>
            </a:r>
            <a:br>
              <a:rPr lang="en-US" dirty="0"/>
            </a:br>
            <a:endParaRPr lang="en-US" dirty="0"/>
          </a:p>
        </p:txBody>
      </p:sp>
      <p:graphicFrame>
        <p:nvGraphicFramePr>
          <p:cNvPr id="4" name="Chart 3"/>
          <p:cNvGraphicFramePr/>
          <p:nvPr/>
        </p:nvGraphicFramePr>
        <p:xfrm>
          <a:off x="1371600" y="1938337"/>
          <a:ext cx="6629399" cy="42338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sz="3600" b="1" dirty="0"/>
              <a:t>Figure 4: Assessment </a:t>
            </a:r>
            <a:r>
              <a:rPr lang="en-US" sz="3600" b="1" dirty="0" smtClean="0"/>
              <a:t>INT334 </a:t>
            </a:r>
            <a:br>
              <a:rPr lang="en-US" sz="3600" b="1" dirty="0" smtClean="0"/>
            </a:br>
            <a:r>
              <a:rPr lang="en-US" sz="3600" b="1" dirty="0" smtClean="0"/>
              <a:t>Latinos </a:t>
            </a:r>
            <a:r>
              <a:rPr lang="en-US" sz="3600" b="1" dirty="0"/>
              <a:t>and Urban Space in the US</a:t>
            </a:r>
            <a:r>
              <a:rPr lang="en-US" dirty="0"/>
              <a:t/>
            </a:r>
            <a:br>
              <a:rPr lang="en-US" dirty="0"/>
            </a:br>
            <a:endParaRPr lang="en-US" dirty="0"/>
          </a:p>
        </p:txBody>
      </p:sp>
      <p:graphicFrame>
        <p:nvGraphicFramePr>
          <p:cNvPr id="3" name="Chart 2"/>
          <p:cNvGraphicFramePr/>
          <p:nvPr/>
        </p:nvGraphicFramePr>
        <p:xfrm>
          <a:off x="1919287" y="2328862"/>
          <a:ext cx="5305425" cy="22002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Figure 5: Assessment </a:t>
            </a:r>
            <a:r>
              <a:rPr lang="en-US" sz="3200" b="1" dirty="0" smtClean="0"/>
              <a:t>PSYC365</a:t>
            </a:r>
            <a:br>
              <a:rPr lang="en-US" sz="3200" b="1" dirty="0" smtClean="0"/>
            </a:br>
            <a:r>
              <a:rPr lang="en-US" sz="3200" b="1" dirty="0" smtClean="0"/>
              <a:t>Human </a:t>
            </a:r>
            <a:r>
              <a:rPr lang="en-US" sz="3200" b="1" dirty="0"/>
              <a:t>Sexuality</a:t>
            </a:r>
            <a:endParaRPr lang="en-US" sz="3200" dirty="0"/>
          </a:p>
        </p:txBody>
      </p:sp>
      <p:graphicFrame>
        <p:nvGraphicFramePr>
          <p:cNvPr id="3" name="Chart 2"/>
          <p:cNvGraphicFramePr/>
          <p:nvPr/>
        </p:nvGraphicFramePr>
        <p:xfrm>
          <a:off x="1676400" y="1600200"/>
          <a:ext cx="5757862" cy="49149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 from instructors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Most students are not taking the course at the intended time, and many are taking it as seniors</a:t>
            </a:r>
          </a:p>
          <a:p>
            <a:endParaRPr lang="en-US" dirty="0" smtClean="0"/>
          </a:p>
          <a:p>
            <a:r>
              <a:rPr lang="en-US" dirty="0" smtClean="0"/>
              <a:t>Not all students had taken the foundational classes</a:t>
            </a:r>
          </a:p>
          <a:p>
            <a:pPr lvl="1"/>
            <a:r>
              <a:rPr lang="en-US" dirty="0" smtClean="0"/>
              <a:t>Those that have often performed poorly in them </a:t>
            </a:r>
          </a:p>
          <a:p>
            <a:endParaRPr lang="en-US" dirty="0" smtClean="0"/>
          </a:p>
          <a:p>
            <a:r>
              <a:rPr lang="en-US" dirty="0" smtClean="0"/>
              <a:t>There is a disconnect between the students’ final course grade and their project grade </a:t>
            </a:r>
          </a:p>
          <a:p>
            <a:endParaRPr lang="en-US" dirty="0" smtClean="0"/>
          </a:p>
          <a:p>
            <a:r>
              <a:rPr lang="en-US" dirty="0" smtClean="0"/>
              <a:t>Students struggle to apply the foundational skills to the project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rinity PowerPoint Template">
  <a:themeElements>
    <a:clrScheme name="Trinity PowerPoin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rinity PowerPoint Template">
      <a:majorFont>
        <a:latin typeface="Myriad Pro Black"/>
        <a:ea typeface=""/>
        <a:cs typeface=""/>
      </a:majorFont>
      <a:minorFont>
        <a:latin typeface="Adobe Garamond Pro Bol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rinity PowerPoin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rinity PowerPoin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rinity PowerPoin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rinity PowerPoin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rinity PowerPoin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rinity PowerPoin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rinity PowerPoin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rinity PowerPoin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rinity PowerPoin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rinity PowerPoin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rinity PowerPoin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rinity PowerPoin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TotalTime>
  <Words>292</Words>
  <Application>Microsoft Office PowerPoint</Application>
  <PresentationFormat>On-screen Show (4:3)</PresentationFormat>
  <Paragraphs>35</Paragraphs>
  <Slides>8</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8</vt:i4>
      </vt:variant>
    </vt:vector>
  </HeadingPairs>
  <TitlesOfParts>
    <vt:vector size="16" baseType="lpstr">
      <vt:lpstr>Adobe Garamond Pro Bold</vt:lpstr>
      <vt:lpstr>AGaramond</vt:lpstr>
      <vt:lpstr>AGaramond Bold</vt:lpstr>
      <vt:lpstr>Arial</vt:lpstr>
      <vt:lpstr>Calibri</vt:lpstr>
      <vt:lpstr>Myriad Pro Black</vt:lpstr>
      <vt:lpstr>Trinity PowerPoint Template</vt:lpstr>
      <vt:lpstr>Office Theme</vt:lpstr>
      <vt:lpstr>PowerPoint Presentation</vt:lpstr>
      <vt:lpstr>PowerPoint Presentation</vt:lpstr>
      <vt:lpstr>Figure 1: Pilot Assessment of Capstone Seminars Spring 2010 </vt:lpstr>
      <vt:lpstr>Figure 2: Assessment FNAR317 Contemporary Art </vt:lpstr>
      <vt:lpstr>Figure 3: Assessment HUMR381  Victorian Studies  </vt:lpstr>
      <vt:lpstr>Figure 4: Assessment INT334  Latinos and Urban Space in the US </vt:lpstr>
      <vt:lpstr>Figure 5: Assessment PSYC365 Human Sexuality</vt:lpstr>
      <vt:lpstr>Feedback from instructors</vt:lpstr>
    </vt:vector>
  </TitlesOfParts>
  <Company>Trinity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Jason Pier</dc:creator>
  <cp:lastModifiedBy>Carlota Ocampo</cp:lastModifiedBy>
  <cp:revision>3</cp:revision>
  <dcterms:created xsi:type="dcterms:W3CDTF">2009-11-12T16:08:17Z</dcterms:created>
  <dcterms:modified xsi:type="dcterms:W3CDTF">2016-01-04T23:59:01Z</dcterms:modified>
</cp:coreProperties>
</file>