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62" r:id="rId2"/>
    <p:sldId id="292" r:id="rId3"/>
    <p:sldId id="279" r:id="rId4"/>
    <p:sldId id="281" r:id="rId5"/>
    <p:sldId id="282" r:id="rId6"/>
    <p:sldId id="283" r:id="rId7"/>
    <p:sldId id="284" r:id="rId8"/>
    <p:sldId id="285" r:id="rId9"/>
    <p:sldId id="286" r:id="rId10"/>
    <p:sldId id="287" r:id="rId11"/>
    <p:sldId id="288" r:id="rId12"/>
    <p:sldId id="289" r:id="rId13"/>
    <p:sldId id="290" r:id="rId14"/>
    <p:sldId id="291" r:id="rId15"/>
    <p:sldId id="276" r:id="rId16"/>
    <p:sldId id="277" r:id="rId17"/>
    <p:sldId id="260" r:id="rId18"/>
    <p:sldId id="263" r:id="rId19"/>
    <p:sldId id="264" r:id="rId20"/>
    <p:sldId id="265" r:id="rId21"/>
    <p:sldId id="266" r:id="rId22"/>
    <p:sldId id="268" r:id="rId23"/>
    <p:sldId id="269" r:id="rId24"/>
    <p:sldId id="270" r:id="rId25"/>
    <p:sldId id="271" r:id="rId2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592"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9A1355FF-696A-48C4-A641-817DE59120F1}" type="datetimeFigureOut">
              <a:rPr lang="en-US" smtClean="0"/>
              <a:t>5/27/2015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2A8DA0BE-42C4-442E-ACB3-C43D88CC55C7}" type="slidenum">
              <a:rPr lang="en-US" smtClean="0"/>
              <a:t>‹#›</a:t>
            </a:fld>
            <a:endParaRPr lang="en-US"/>
          </a:p>
        </p:txBody>
      </p:sp>
    </p:spTree>
    <p:extLst>
      <p:ext uri="{BB962C8B-B14F-4D97-AF65-F5344CB8AC3E}">
        <p14:creationId xmlns:p14="http://schemas.microsoft.com/office/powerpoint/2010/main" val="1354482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DC48526-EFCF-4BF2-B4D3-4D10C3FD7166}" type="datetimeFigureOut">
              <a:rPr lang="en-US" smtClean="0"/>
              <a:pPr/>
              <a:t>5/27/2015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9483FD6-E7A0-46F6-9B7B-49A82EF68A50}" type="slidenum">
              <a:rPr lang="en-US" smtClean="0"/>
              <a:pPr/>
              <a:t>‹#›</a:t>
            </a:fld>
            <a:endParaRPr lang="en-US"/>
          </a:p>
        </p:txBody>
      </p:sp>
    </p:spTree>
    <p:extLst>
      <p:ext uri="{BB962C8B-B14F-4D97-AF65-F5344CB8AC3E}">
        <p14:creationId xmlns:p14="http://schemas.microsoft.com/office/powerpoint/2010/main" val="364663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D505D-109C-47AB-9E99-DC1428074D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3A057D2-64FB-4B89-9D83-CF55ABB0BBB6}" type="datetimeFigureOut">
              <a:rPr lang="en-US" smtClean="0"/>
              <a:pPr/>
              <a:t>5/27/2015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D505D-109C-47AB-9E99-DC1428074D7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3A057D2-64FB-4B89-9D83-CF55ABB0BBB6}" type="datetimeFigureOut">
              <a:rPr lang="en-US" smtClean="0"/>
              <a:pPr/>
              <a:t>5/27/2015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84D505D-109C-47AB-9E99-DC1428074D7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562088" cy="533400"/>
          </a:xfrm>
        </p:spPr>
        <p:txBody>
          <a:bodyPr>
            <a:normAutofit fontScale="90000"/>
          </a:bodyPr>
          <a:lstStyle/>
          <a:p>
            <a:pPr algn="ctr"/>
            <a:r>
              <a:rPr lang="en-US" sz="2400" i="1" dirty="0" smtClean="0"/>
              <a:t/>
            </a:r>
            <a:br>
              <a:rPr lang="en-US" sz="2400" i="1" dirty="0" smtClean="0"/>
            </a:br>
            <a:r>
              <a:rPr lang="en-US" sz="2400" i="1" dirty="0" smtClean="0"/>
              <a:t/>
            </a:r>
            <a:br>
              <a:rPr lang="en-US" sz="2400" i="1" dirty="0" smtClean="0"/>
            </a:br>
            <a:endParaRPr lang="en-US" sz="2400" i="1" dirty="0"/>
          </a:p>
        </p:txBody>
      </p:sp>
      <p:sp>
        <p:nvSpPr>
          <p:cNvPr id="3" name="Content Placeholder 2"/>
          <p:cNvSpPr>
            <a:spLocks noGrp="1"/>
          </p:cNvSpPr>
          <p:nvPr>
            <p:ph idx="1"/>
          </p:nvPr>
        </p:nvSpPr>
        <p:spPr>
          <a:xfrm>
            <a:off x="1435608" y="1219200"/>
            <a:ext cx="7498080" cy="5029200"/>
          </a:xfrm>
        </p:spPr>
        <p:txBody>
          <a:bodyPr>
            <a:normAutofit/>
          </a:bodyPr>
          <a:lstStyle/>
          <a:p>
            <a:pPr marL="82296" indent="0" algn="ctr">
              <a:buNone/>
            </a:pPr>
            <a:r>
              <a:rPr lang="en-US" b="1" dirty="0"/>
              <a:t>PDP Presentation</a:t>
            </a:r>
            <a:r>
              <a:rPr lang="en-US" dirty="0"/>
              <a:t/>
            </a:r>
            <a:br>
              <a:rPr lang="en-US" dirty="0"/>
            </a:br>
            <a:r>
              <a:rPr lang="en-US" b="1" dirty="0"/>
              <a:t>Trinity Washington </a:t>
            </a:r>
            <a:r>
              <a:rPr lang="en-US" b="1" dirty="0" smtClean="0"/>
              <a:t>University</a:t>
            </a:r>
            <a:endParaRPr lang="en-US" b="1" dirty="0"/>
          </a:p>
          <a:p>
            <a:pPr marL="82296" indent="0" algn="ctr">
              <a:buNone/>
            </a:pPr>
            <a:endParaRPr lang="en-US" b="1" i="1" dirty="0" smtClean="0"/>
          </a:p>
          <a:p>
            <a:pPr marL="82296" indent="0" algn="ctr">
              <a:buNone/>
            </a:pPr>
            <a:r>
              <a:rPr lang="en-US" b="1" i="1" dirty="0" smtClean="0"/>
              <a:t>The ABC’s of Assessment</a:t>
            </a:r>
          </a:p>
          <a:p>
            <a:pPr marL="82296" indent="0" algn="ctr">
              <a:buNone/>
            </a:pPr>
            <a:r>
              <a:rPr lang="en-US" b="1" i="1" dirty="0" smtClean="0"/>
              <a:t>Business Assessment Activities </a:t>
            </a:r>
          </a:p>
          <a:p>
            <a:pPr marL="82296" indent="0" algn="ctr">
              <a:buNone/>
            </a:pPr>
            <a:r>
              <a:rPr lang="en-US" b="1" i="1" dirty="0" smtClean="0"/>
              <a:t>Using the Writing Rubric</a:t>
            </a:r>
          </a:p>
          <a:p>
            <a:pPr marL="82296" indent="0" algn="ctr">
              <a:buNone/>
            </a:pPr>
            <a:endParaRPr lang="en-US" b="1" i="1" dirty="0"/>
          </a:p>
          <a:p>
            <a:pPr marL="82296" indent="0" algn="ctr">
              <a:buNone/>
            </a:pPr>
            <a:r>
              <a:rPr lang="en-US" sz="2400" b="1" i="1" dirty="0" smtClean="0"/>
              <a:t>Diana Watts, Ph.D.</a:t>
            </a:r>
          </a:p>
          <a:p>
            <a:pPr marL="82296" indent="0" algn="ctr">
              <a:buNone/>
            </a:pPr>
            <a:r>
              <a:rPr lang="en-US" sz="2400" b="1" i="1" dirty="0" smtClean="0"/>
              <a:t>Chair and Associate Professor</a:t>
            </a:r>
            <a:endParaRPr lang="en-US" sz="24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543800" cy="838200"/>
          </a:xfrm>
        </p:spPr>
        <p:txBody>
          <a:bodyPr>
            <a:normAutofit/>
          </a:bodyPr>
          <a:lstStyle/>
          <a:p>
            <a:pPr algn="ctr"/>
            <a:r>
              <a:rPr lang="en-US" sz="2400" b="1" i="1" dirty="0"/>
              <a:t>Teaching Business: </a:t>
            </a:r>
            <a:r>
              <a:rPr lang="en-US" sz="2400" b="1" i="1" dirty="0" smtClean="0"/>
              <a:t>BADM Standard Rubric</a:t>
            </a:r>
            <a:br>
              <a:rPr lang="en-US" sz="2400" b="1" i="1" dirty="0" smtClean="0"/>
            </a:br>
            <a:endParaRPr lang="en-US" sz="2400" dirty="0"/>
          </a:p>
        </p:txBody>
      </p:sp>
      <p:sp>
        <p:nvSpPr>
          <p:cNvPr id="3" name="Content Placeholder 2"/>
          <p:cNvSpPr>
            <a:spLocks noGrp="1"/>
          </p:cNvSpPr>
          <p:nvPr>
            <p:ph idx="1"/>
          </p:nvPr>
        </p:nvSpPr>
        <p:spPr>
          <a:xfrm>
            <a:off x="1435608" y="990600"/>
            <a:ext cx="7498080" cy="5257800"/>
          </a:xfrm>
        </p:spPr>
        <p:txBody>
          <a:bodyPr>
            <a:normAutofit/>
          </a:bodyPr>
          <a:lstStyle/>
          <a:p>
            <a:pPr>
              <a:buNone/>
            </a:pPr>
            <a:r>
              <a:rPr lang="en-US" sz="2800" b="1" dirty="0" smtClean="0"/>
              <a:t>Focus on one objective:</a:t>
            </a:r>
          </a:p>
          <a:p>
            <a:pPr>
              <a:buNone/>
            </a:pPr>
            <a:r>
              <a:rPr lang="en-US" sz="2800" b="1" dirty="0" smtClean="0"/>
              <a:t>Analysis</a:t>
            </a:r>
            <a:r>
              <a:rPr lang="en-US" sz="2800" b="1" dirty="0"/>
              <a:t>: </a:t>
            </a:r>
            <a:r>
              <a:rPr lang="en-US" sz="2800" dirty="0"/>
              <a:t>Develop and apply analytic reasoning through research, discussion and critical analysis</a:t>
            </a:r>
            <a:r>
              <a:rPr lang="en-US" sz="2800" dirty="0" smtClean="0"/>
              <a:t>.</a:t>
            </a:r>
          </a:p>
          <a:p>
            <a:pPr>
              <a:buNone/>
            </a:pPr>
            <a:endParaRPr lang="en-US" sz="2800" dirty="0"/>
          </a:p>
          <a:p>
            <a:pPr>
              <a:buNone/>
            </a:pPr>
            <a:r>
              <a:rPr lang="en-US" sz="2800" b="1" dirty="0" smtClean="0"/>
              <a:t>Assessment Rubric: </a:t>
            </a:r>
            <a:r>
              <a:rPr lang="en-US" sz="2800" dirty="0" smtClean="0"/>
              <a:t>standard rubric based on AACU values</a:t>
            </a:r>
            <a:endParaRPr lang="en-US" sz="2800" dirty="0"/>
          </a:p>
          <a:p>
            <a:pPr>
              <a:buNone/>
            </a:pPr>
            <a:endParaRPr lang="en-US" sz="2800" dirty="0"/>
          </a:p>
        </p:txBody>
      </p:sp>
    </p:spTree>
    <p:extLst>
      <p:ext uri="{BB962C8B-B14F-4D97-AF65-F5344CB8AC3E}">
        <p14:creationId xmlns:p14="http://schemas.microsoft.com/office/powerpoint/2010/main" val="182489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Autofit/>
          </a:bodyPr>
          <a:lstStyle/>
          <a:p>
            <a:pPr algn="ctr"/>
            <a:r>
              <a:rPr lang="en-US" sz="2400" b="1" i="1" dirty="0" smtClean="0"/>
              <a:t>Teaching Business in the Broad-Access Classroom</a:t>
            </a:r>
            <a:endParaRPr lang="en-US" sz="2400" dirty="0"/>
          </a:p>
        </p:txBody>
      </p:sp>
      <p:sp>
        <p:nvSpPr>
          <p:cNvPr id="3" name="Content Placeholder 2"/>
          <p:cNvSpPr>
            <a:spLocks noGrp="1"/>
          </p:cNvSpPr>
          <p:nvPr>
            <p:ph idx="1"/>
          </p:nvPr>
        </p:nvSpPr>
        <p:spPr>
          <a:xfrm>
            <a:off x="1435608" y="1066800"/>
            <a:ext cx="7498080" cy="5181600"/>
          </a:xfrm>
        </p:spPr>
        <p:txBody>
          <a:bodyPr>
            <a:normAutofit/>
          </a:bodyPr>
          <a:lstStyle/>
          <a:p>
            <a:pPr>
              <a:buNone/>
            </a:pPr>
            <a:r>
              <a:rPr lang="en-US" sz="2400" dirty="0" smtClean="0"/>
              <a:t>Rubric (see handout)</a:t>
            </a:r>
            <a:endParaRPr lang="en-US" sz="2400" dirty="0"/>
          </a:p>
        </p:txBody>
      </p:sp>
    </p:spTree>
    <p:extLst>
      <p:ext uri="{BB962C8B-B14F-4D97-AF65-F5344CB8AC3E}">
        <p14:creationId xmlns:p14="http://schemas.microsoft.com/office/powerpoint/2010/main" val="303767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smtClean="0"/>
              <a:t>Teaching Business</a:t>
            </a:r>
            <a:br>
              <a:rPr lang="en-US" sz="2400" b="1" i="1" dirty="0" smtClean="0"/>
            </a:br>
            <a:r>
              <a:rPr lang="en-US" sz="2400" b="1" i="1" dirty="0" smtClean="0"/>
              <a:t> in the Broad-Access Classroom</a:t>
            </a:r>
            <a:endParaRPr lang="en-US" sz="2400" dirty="0"/>
          </a:p>
        </p:txBody>
      </p:sp>
      <p:sp>
        <p:nvSpPr>
          <p:cNvPr id="3" name="Content Placeholder 2"/>
          <p:cNvSpPr>
            <a:spLocks noGrp="1"/>
          </p:cNvSpPr>
          <p:nvPr>
            <p:ph idx="1"/>
          </p:nvPr>
        </p:nvSpPr>
        <p:spPr/>
        <p:txBody>
          <a:bodyPr>
            <a:normAutofit fontScale="55000" lnSpcReduction="20000"/>
          </a:bodyPr>
          <a:lstStyle/>
          <a:p>
            <a:pPr algn="ctr">
              <a:buNone/>
            </a:pPr>
            <a:r>
              <a:rPr lang="en-US" b="1" dirty="0"/>
              <a:t>Observations:</a:t>
            </a:r>
          </a:p>
          <a:p>
            <a:pPr>
              <a:buNone/>
            </a:pPr>
            <a:r>
              <a:rPr lang="en-US" dirty="0" smtClean="0"/>
              <a:t>1)Iterative versions of similar assignments enabled students to progress with the basic concepts.</a:t>
            </a:r>
          </a:p>
          <a:p>
            <a:pPr>
              <a:buNone/>
            </a:pPr>
            <a:endParaRPr lang="en-US" dirty="0"/>
          </a:p>
          <a:p>
            <a:pPr>
              <a:buNone/>
            </a:pPr>
            <a:r>
              <a:rPr lang="en-US" dirty="0" smtClean="0"/>
              <a:t>2)Working definitions of the concepts to be applied </a:t>
            </a:r>
            <a:r>
              <a:rPr lang="en-US" dirty="0"/>
              <a:t>must be developed prior to class through homework assignments.</a:t>
            </a:r>
          </a:p>
          <a:p>
            <a:pPr>
              <a:buNone/>
            </a:pPr>
            <a:endParaRPr lang="en-US" dirty="0"/>
          </a:p>
          <a:p>
            <a:pPr>
              <a:buNone/>
            </a:pPr>
            <a:r>
              <a:rPr lang="en-US" dirty="0"/>
              <a:t>3)Feedback matters! Directive comments provide basis for student to test </a:t>
            </a:r>
            <a:r>
              <a:rPr lang="en-US" dirty="0" smtClean="0"/>
              <a:t>ideas and their understanding of concepts and evidence. Multiple homework and quiz structure enabled individualized comments and evaluation.</a:t>
            </a:r>
            <a:endParaRPr lang="en-US" dirty="0"/>
          </a:p>
          <a:p>
            <a:pPr>
              <a:buNone/>
            </a:pPr>
            <a:endParaRPr lang="en-US" dirty="0"/>
          </a:p>
          <a:p>
            <a:pPr>
              <a:buNone/>
            </a:pPr>
            <a:r>
              <a:rPr lang="en-US" dirty="0" smtClean="0"/>
              <a:t>4)Developmental </a:t>
            </a:r>
            <a:r>
              <a:rPr lang="en-US" dirty="0"/>
              <a:t>progression was shown across the semester and </a:t>
            </a:r>
            <a:r>
              <a:rPr lang="en-US" dirty="0" smtClean="0"/>
              <a:t>within the major with </a:t>
            </a:r>
            <a:r>
              <a:rPr lang="en-US" dirty="0"/>
              <a:t>upper-level students in comparison to “new” students;</a:t>
            </a:r>
          </a:p>
          <a:p>
            <a:pPr>
              <a:buNone/>
            </a:pPr>
            <a:endParaRPr lang="en-US" dirty="0"/>
          </a:p>
          <a:p>
            <a:pPr>
              <a:buNone/>
            </a:pPr>
            <a:r>
              <a:rPr lang="en-US" dirty="0" smtClean="0"/>
              <a:t>5)The </a:t>
            </a:r>
            <a:r>
              <a:rPr lang="en-US" dirty="0"/>
              <a:t>ability to challenge concepts attracts students sense of self;</a:t>
            </a:r>
          </a:p>
          <a:p>
            <a:endParaRPr lang="en-US" dirty="0"/>
          </a:p>
        </p:txBody>
      </p:sp>
    </p:spTree>
    <p:extLst>
      <p:ext uri="{BB962C8B-B14F-4D97-AF65-F5344CB8AC3E}">
        <p14:creationId xmlns:p14="http://schemas.microsoft.com/office/powerpoint/2010/main" val="76426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smtClean="0"/>
              <a:t>Teaching Business </a:t>
            </a:r>
            <a:br>
              <a:rPr lang="en-US" sz="2400" b="1" i="1" dirty="0" smtClean="0"/>
            </a:br>
            <a:r>
              <a:rPr lang="en-US" sz="2400" b="1" i="1" dirty="0" smtClean="0"/>
              <a:t>in the Broad-Access Classroom</a:t>
            </a:r>
            <a:endParaRPr lang="en-US" sz="2400" dirty="0"/>
          </a:p>
        </p:txBody>
      </p:sp>
      <p:sp>
        <p:nvSpPr>
          <p:cNvPr id="3" name="Content Placeholder 2"/>
          <p:cNvSpPr>
            <a:spLocks noGrp="1"/>
          </p:cNvSpPr>
          <p:nvPr>
            <p:ph idx="1"/>
          </p:nvPr>
        </p:nvSpPr>
        <p:spPr/>
        <p:txBody>
          <a:bodyPr>
            <a:normAutofit fontScale="77500" lnSpcReduction="20000"/>
          </a:bodyPr>
          <a:lstStyle/>
          <a:p>
            <a:pPr algn="ctr">
              <a:buNone/>
            </a:pPr>
            <a:r>
              <a:rPr lang="en-US" b="1" dirty="0"/>
              <a:t>Outcomes</a:t>
            </a:r>
          </a:p>
          <a:p>
            <a:pPr>
              <a:buNone/>
            </a:pPr>
            <a:r>
              <a:rPr lang="en-US" sz="3000" dirty="0" smtClean="0"/>
              <a:t>To </a:t>
            </a:r>
            <a:r>
              <a:rPr lang="en-US" sz="3000" dirty="0"/>
              <a:t>date, learning outcomes are largely anecdotal</a:t>
            </a:r>
            <a:r>
              <a:rPr lang="en-US" sz="3000" dirty="0" smtClean="0"/>
              <a:t>.</a:t>
            </a:r>
          </a:p>
          <a:p>
            <a:pPr>
              <a:buNone/>
            </a:pPr>
            <a:endParaRPr lang="en-US" sz="3000" dirty="0"/>
          </a:p>
          <a:p>
            <a:pPr>
              <a:buNone/>
            </a:pPr>
            <a:r>
              <a:rPr lang="en-US" dirty="0" smtClean="0"/>
              <a:t>-Students self-select </a:t>
            </a:r>
            <a:r>
              <a:rPr lang="en-US" dirty="0"/>
              <a:t>for these courses even </a:t>
            </a:r>
            <a:r>
              <a:rPr lang="en-US" dirty="0" smtClean="0"/>
              <a:t>though it is known that </a:t>
            </a:r>
            <a:r>
              <a:rPr lang="en-US" dirty="0"/>
              <a:t>the workload is substantial</a:t>
            </a:r>
            <a:r>
              <a:rPr lang="en-US" dirty="0" smtClean="0"/>
              <a:t>;</a:t>
            </a:r>
          </a:p>
          <a:p>
            <a:pPr>
              <a:buNone/>
            </a:pPr>
            <a:endParaRPr lang="en-US" dirty="0"/>
          </a:p>
          <a:p>
            <a:pPr>
              <a:buNone/>
            </a:pPr>
            <a:r>
              <a:rPr lang="en-US" dirty="0"/>
              <a:t>-Students begin to recognize </a:t>
            </a:r>
            <a:r>
              <a:rPr lang="en-US" dirty="0" smtClean="0"/>
              <a:t>common </a:t>
            </a:r>
            <a:r>
              <a:rPr lang="en-US" dirty="0"/>
              <a:t>models/ concepts/ empirical </a:t>
            </a:r>
            <a:r>
              <a:rPr lang="en-US" dirty="0" smtClean="0"/>
              <a:t>questions can </a:t>
            </a:r>
            <a:r>
              <a:rPr lang="en-US" dirty="0"/>
              <a:t>be </a:t>
            </a:r>
            <a:r>
              <a:rPr lang="en-US" dirty="0" smtClean="0"/>
              <a:t>understood and applied across fields/disciplines. </a:t>
            </a:r>
          </a:p>
          <a:p>
            <a:pPr>
              <a:buNone/>
            </a:pPr>
            <a:endParaRPr lang="en-US" dirty="0"/>
          </a:p>
          <a:p>
            <a:pPr>
              <a:buNone/>
            </a:pPr>
            <a:r>
              <a:rPr lang="en-US" dirty="0" smtClean="0"/>
              <a:t>-Students </a:t>
            </a:r>
            <a:r>
              <a:rPr lang="en-US" dirty="0"/>
              <a:t>appear to become more self-confident in their “knowledge-seeking” endeavor. (Nakamura, 2005) </a:t>
            </a:r>
          </a:p>
          <a:p>
            <a:endParaRPr lang="en-US" dirty="0"/>
          </a:p>
        </p:txBody>
      </p:sp>
    </p:spTree>
    <p:extLst>
      <p:ext uri="{BB962C8B-B14F-4D97-AF65-F5344CB8AC3E}">
        <p14:creationId xmlns:p14="http://schemas.microsoft.com/office/powerpoint/2010/main" val="269542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i="1" dirty="0" smtClean="0"/>
              <a:t>Teaching Globalization Studies in the Broad-Access Classroom</a:t>
            </a:r>
            <a:endParaRPr lang="en-US" sz="1800" dirty="0"/>
          </a:p>
        </p:txBody>
      </p:sp>
      <p:sp>
        <p:nvSpPr>
          <p:cNvPr id="3" name="Content Placeholder 2"/>
          <p:cNvSpPr>
            <a:spLocks noGrp="1"/>
          </p:cNvSpPr>
          <p:nvPr>
            <p:ph idx="1"/>
          </p:nvPr>
        </p:nvSpPr>
        <p:spPr/>
        <p:txBody>
          <a:bodyPr>
            <a:normAutofit/>
          </a:bodyPr>
          <a:lstStyle/>
          <a:p>
            <a:pPr algn="ctr">
              <a:buNone/>
            </a:pPr>
            <a:r>
              <a:rPr lang="en-US" sz="2400" b="1" u="sng" dirty="0" smtClean="0"/>
              <a:t>Next Steps</a:t>
            </a:r>
          </a:p>
          <a:p>
            <a:pPr>
              <a:buNone/>
            </a:pPr>
            <a:r>
              <a:rPr lang="en-US" sz="2400" b="1" dirty="0" smtClean="0"/>
              <a:t>Collect data across courses and across majors</a:t>
            </a:r>
            <a:r>
              <a:rPr lang="en-US" sz="2400" b="1" dirty="0"/>
              <a:t> </a:t>
            </a:r>
            <a:r>
              <a:rPr lang="en-US" sz="2400" b="1" dirty="0" smtClean="0"/>
              <a:t>with specific questions  concerning issue of analysis, complexity and values.</a:t>
            </a:r>
          </a:p>
          <a:p>
            <a:pPr>
              <a:buNone/>
            </a:pPr>
            <a:endParaRPr lang="en-US" sz="2400" b="1" dirty="0" smtClean="0"/>
          </a:p>
          <a:p>
            <a:pPr>
              <a:buNone/>
            </a:pPr>
            <a:r>
              <a:rPr lang="en-US" sz="2400" b="1" dirty="0" smtClean="0"/>
              <a:t>Triangulate data with self-report surveys conducted in BADM 110 and BADM 499.</a:t>
            </a:r>
          </a:p>
          <a:p>
            <a:pPr>
              <a:buNone/>
            </a:pPr>
            <a:endParaRPr lang="en-US" sz="2400" b="1" dirty="0" smtClean="0"/>
          </a:p>
          <a:p>
            <a:pPr>
              <a:buNone/>
            </a:pPr>
            <a:r>
              <a:rPr lang="en-US" sz="2400" b="1" dirty="0" smtClean="0"/>
              <a:t>Evaluate curriculum and student activities in the context of “triggers” from the data evaluation.</a:t>
            </a:r>
          </a:p>
        </p:txBody>
      </p:sp>
    </p:spTree>
    <p:extLst>
      <p:ext uri="{BB962C8B-B14F-4D97-AF65-F5344CB8AC3E}">
        <p14:creationId xmlns:p14="http://schemas.microsoft.com/office/powerpoint/2010/main" val="3740833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a:t>Teaching Business: </a:t>
            </a:r>
            <a:r>
              <a:rPr lang="en-US" sz="2400" b="1" i="1" dirty="0" smtClean="0"/>
              <a:t/>
            </a:r>
            <a:br>
              <a:rPr lang="en-US" sz="2400" b="1" i="1" dirty="0" smtClean="0"/>
            </a:br>
            <a:r>
              <a:rPr lang="en-US" sz="2400" b="1" i="1" dirty="0" smtClean="0"/>
              <a:t>BADM Course Enrollments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284173"/>
              </p:ext>
            </p:extLst>
          </p:nvPr>
        </p:nvGraphicFramePr>
        <p:xfrm>
          <a:off x="1870073" y="2638832"/>
          <a:ext cx="6816726" cy="1635988"/>
        </p:xfrm>
        <a:graphic>
          <a:graphicData uri="http://schemas.openxmlformats.org/drawingml/2006/table">
            <a:tbl>
              <a:tblPr firstRow="1" firstCol="1" bandRow="1">
                <a:tableStyleId>{073A0DAA-6AF3-43AB-8588-CEC1D06C72B9}</a:tableStyleId>
              </a:tblPr>
              <a:tblGrid>
                <a:gridCol w="1292827"/>
                <a:gridCol w="933056"/>
                <a:gridCol w="872985"/>
                <a:gridCol w="873638"/>
                <a:gridCol w="873638"/>
                <a:gridCol w="873638"/>
                <a:gridCol w="1096944"/>
              </a:tblGrid>
              <a:tr h="817994">
                <a:tc>
                  <a:txBody>
                    <a:bodyPr/>
                    <a:lstStyle/>
                    <a:p>
                      <a:pPr marL="0" marR="0" algn="ctr">
                        <a:spcBef>
                          <a:spcPts val="0"/>
                        </a:spcBef>
                        <a:spcAft>
                          <a:spcPts val="0"/>
                        </a:spcAft>
                      </a:pPr>
                      <a:r>
                        <a:rPr lang="en-US" sz="1400" dirty="0">
                          <a:effectLst/>
                        </a:rPr>
                        <a:t>Fall Semester</a:t>
                      </a:r>
                      <a:endParaRPr lang="en-US" sz="1200" dirty="0">
                        <a:effectLst/>
                      </a:endParaRPr>
                    </a:p>
                    <a:p>
                      <a:pPr marL="0" marR="0">
                        <a:spcBef>
                          <a:spcPts val="0"/>
                        </a:spcBef>
                        <a:spcAft>
                          <a:spcPts val="0"/>
                        </a:spcAft>
                      </a:pPr>
                      <a:r>
                        <a:rPr lang="en-US" sz="1400" dirty="0">
                          <a:effectLst/>
                        </a:rPr>
                        <a:t>(only)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2009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dirty="0">
                          <a:effectLst/>
                        </a:rPr>
                        <a:t>2011</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2012</a:t>
                      </a:r>
                      <a:endParaRPr lang="en-US" sz="1200">
                        <a:effectLst/>
                      </a:endParaRP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2014</a:t>
                      </a:r>
                      <a:endParaRPr lang="en-US" sz="1200">
                        <a:effectLst/>
                        <a:latin typeface="Times New Roman"/>
                        <a:ea typeface="Times New Roman"/>
                      </a:endParaRPr>
                    </a:p>
                  </a:txBody>
                  <a:tcPr marL="68580" marR="68580" marT="0" marB="0"/>
                </a:tc>
              </a:tr>
              <a:tr h="817994">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Students</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57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187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203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216</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183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218</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555283" y="1828800"/>
            <a:ext cx="240304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COURSE ENROLLMENTS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05855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a:t>Teaching Business: </a:t>
            </a:r>
            <a:br>
              <a:rPr lang="en-US" sz="2400" b="1" i="1" dirty="0"/>
            </a:br>
            <a:r>
              <a:rPr lang="en-US" sz="2400" b="1" i="1" dirty="0"/>
              <a:t>BADM Course Enrollments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2735539"/>
              </p:ext>
            </p:extLst>
          </p:nvPr>
        </p:nvGraphicFramePr>
        <p:xfrm>
          <a:off x="1870075" y="2045732"/>
          <a:ext cx="6435725" cy="3006328"/>
        </p:xfrm>
        <a:graphic>
          <a:graphicData uri="http://schemas.openxmlformats.org/drawingml/2006/table">
            <a:tbl>
              <a:tblPr firstRow="1" firstCol="1" bandRow="1">
                <a:tableStyleId>{073A0DAA-6AF3-43AB-8588-CEC1D06C72B9}</a:tableStyleId>
              </a:tblPr>
              <a:tblGrid>
                <a:gridCol w="1330200"/>
                <a:gridCol w="860453"/>
                <a:gridCol w="859168"/>
                <a:gridCol w="859810"/>
                <a:gridCol w="859810"/>
                <a:gridCol w="859810"/>
                <a:gridCol w="806474"/>
              </a:tblGrid>
              <a:tr h="532767">
                <a:tc>
                  <a:txBody>
                    <a:bodyPr/>
                    <a:lstStyle/>
                    <a:p>
                      <a:pPr marL="0" marR="0">
                        <a:spcBef>
                          <a:spcPts val="0"/>
                        </a:spcBef>
                        <a:spcAft>
                          <a:spcPts val="0"/>
                        </a:spcAft>
                      </a:pPr>
                      <a:r>
                        <a:rPr lang="en-US" sz="1400" dirty="0">
                          <a:effectLst/>
                        </a:rPr>
                        <a:t>Fall Semester</a:t>
                      </a:r>
                      <a:endParaRPr lang="en-US" sz="1200" dirty="0">
                        <a:effectLst/>
                      </a:endParaRPr>
                    </a:p>
                    <a:p>
                      <a:pPr marL="0" marR="0">
                        <a:spcBef>
                          <a:spcPts val="0"/>
                        </a:spcBef>
                        <a:spcAft>
                          <a:spcPts val="0"/>
                        </a:spcAft>
                      </a:pPr>
                      <a:r>
                        <a:rPr lang="en-US" sz="1400" dirty="0">
                          <a:effectLst/>
                        </a:rPr>
                        <a:t>(only)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2009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2012</a:t>
                      </a:r>
                      <a:endParaRPr lang="en-US" sz="1200">
                        <a:effectLst/>
                      </a:endParaRP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2014</a:t>
                      </a:r>
                      <a:endParaRPr lang="en-US" sz="1200">
                        <a:effectLst/>
                        <a:latin typeface="Times New Roman"/>
                        <a:ea typeface="Times New Roman"/>
                      </a:endParaRPr>
                    </a:p>
                  </a:txBody>
                  <a:tcPr marL="68580" marR="68580" marT="0" marB="0"/>
                </a:tc>
              </a:tr>
              <a:tr h="1255808">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Lower Division</a:t>
                      </a:r>
                      <a:endParaRPr lang="en-US" sz="1200">
                        <a:effectLst/>
                      </a:endParaRPr>
                    </a:p>
                    <a:p>
                      <a:pPr marL="0" marR="0">
                        <a:spcBef>
                          <a:spcPts val="0"/>
                        </a:spcBef>
                        <a:spcAft>
                          <a:spcPts val="0"/>
                        </a:spcAft>
                      </a:pPr>
                      <a:r>
                        <a:rPr lang="en-US" sz="1200">
                          <a:effectLst/>
                        </a:rPr>
                        <a:t>101/110/221/226/240</a:t>
                      </a:r>
                    </a:p>
                    <a:p>
                      <a:pPr marL="0" marR="0">
                        <a:spcBef>
                          <a:spcPts val="0"/>
                        </a:spcBef>
                        <a:spcAft>
                          <a:spcPts val="0"/>
                        </a:spcAft>
                      </a:pPr>
                      <a:r>
                        <a:rPr lang="en-US" sz="14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NA</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141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147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158</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125</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164</a:t>
                      </a:r>
                      <a:endParaRPr lang="en-US" sz="1200">
                        <a:effectLst/>
                        <a:latin typeface="Times New Roman"/>
                        <a:ea typeface="Times New Roman"/>
                      </a:endParaRPr>
                    </a:p>
                  </a:txBody>
                  <a:tcPr marL="68580" marR="68580" marT="0" marB="0"/>
                </a:tc>
              </a:tr>
              <a:tr h="1217753">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Upper Division</a:t>
                      </a:r>
                      <a:endParaRPr lang="en-US" sz="1200">
                        <a:effectLst/>
                      </a:endParaRPr>
                    </a:p>
                    <a:p>
                      <a:pPr marL="0" marR="0">
                        <a:spcBef>
                          <a:spcPts val="0"/>
                        </a:spcBef>
                        <a:spcAft>
                          <a:spcPts val="0"/>
                        </a:spcAft>
                      </a:pPr>
                      <a:r>
                        <a:rPr lang="en-US" sz="1200">
                          <a:effectLst/>
                        </a:rPr>
                        <a:t>328/330/330/426/491/498</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NA</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46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56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58</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  58</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 53</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676401" y="1491734"/>
            <a:ext cx="4953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BADM FALL SEMESTER UPPER/ LOWER DIVISION COURSE ENROLLMENTS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57364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pPr algn="ctr"/>
            <a:r>
              <a:rPr lang="en-US" sz="2400" b="1" dirty="0" smtClean="0"/>
              <a:t>Teaching Business: Initial Set of Objectives</a:t>
            </a:r>
            <a:endParaRPr lang="en-US" sz="2400" dirty="0"/>
          </a:p>
        </p:txBody>
      </p:sp>
      <p:sp>
        <p:nvSpPr>
          <p:cNvPr id="3" name="Content Placeholder 2"/>
          <p:cNvSpPr>
            <a:spLocks noGrp="1"/>
          </p:cNvSpPr>
          <p:nvPr>
            <p:ph idx="1"/>
          </p:nvPr>
        </p:nvSpPr>
        <p:spPr>
          <a:xfrm>
            <a:off x="1447800" y="990600"/>
            <a:ext cx="7467600" cy="5562600"/>
          </a:xfrm>
        </p:spPr>
        <p:txBody>
          <a:bodyPr>
            <a:normAutofit fontScale="25000" lnSpcReduction="20000"/>
          </a:bodyPr>
          <a:lstStyle/>
          <a:p>
            <a:pPr algn="ctr">
              <a:buNone/>
            </a:pPr>
            <a:r>
              <a:rPr lang="en-US" sz="4800" dirty="0" smtClean="0"/>
              <a:t> </a:t>
            </a:r>
            <a:r>
              <a:rPr lang="en-US" sz="5600" b="1" dirty="0" smtClean="0"/>
              <a:t>BADM Program Objectives: </a:t>
            </a:r>
          </a:p>
          <a:p>
            <a:r>
              <a:rPr lang="en-US" sz="4800" dirty="0" smtClean="0"/>
              <a:t>The program objectives are embedded across the curriculum beginning with six foundational courses to be completed by the end of the sophomore year and four required upper division courses as well as five electives. Three of these electives are to be selected from outside the BADM course offerings, thereby encouraging an interdisciplinary focus. The major is comprised of 45 credit hours and the minor 18 credit hours. At the conclusion of the program students will have mastered the following competencies. </a:t>
            </a:r>
          </a:p>
          <a:p>
            <a:r>
              <a:rPr lang="en-US" sz="4800" dirty="0" smtClean="0"/>
              <a:t>- Analyze and communicate understanding of foundational concepts of business, organization and management theories through survey of primary authors. </a:t>
            </a:r>
          </a:p>
          <a:p>
            <a:r>
              <a:rPr lang="en-US" sz="4800" dirty="0" smtClean="0"/>
              <a:t>- Develop critical thinking and communication skills (oral/written) to support analysis of complex institutional and behavioral models at both the macro and micro level. </a:t>
            </a:r>
          </a:p>
          <a:p>
            <a:r>
              <a:rPr lang="en-US" sz="4800" dirty="0" smtClean="0"/>
              <a:t>- Integrate analytical and empirical skills necessary to represent economic models and financial reasoning. </a:t>
            </a:r>
          </a:p>
          <a:p>
            <a:r>
              <a:rPr lang="en-US" sz="4800" dirty="0" smtClean="0"/>
              <a:t>- Develop and apply critical thinking and research methodologies in support of analytic reasoning. </a:t>
            </a:r>
          </a:p>
          <a:p>
            <a:r>
              <a:rPr lang="en-US" sz="4800" dirty="0" smtClean="0"/>
              <a:t>- Describe, discuss and analyze the implications of four core thematic issues for business organizations including globalization, whole systems thinking, socially responsible behavior, and diversity. </a:t>
            </a:r>
          </a:p>
          <a:p>
            <a:r>
              <a:rPr lang="en-US" sz="4800" dirty="0" smtClean="0"/>
              <a:t>- Identify and discuss the interplay of institutional dynamics (social /political and economic) and their consequences for business organizations (shareholders) and societal outcomes. (stakeholders) </a:t>
            </a:r>
          </a:p>
          <a:p>
            <a:r>
              <a:rPr lang="en-US" sz="4800" dirty="0" smtClean="0"/>
              <a:t>-Demonstrate knowledge of multidisciplinary approaches to social inquiry of institutions, organizations and human behavior relevant to business and entrepreneurial activities. </a:t>
            </a:r>
          </a:p>
          <a:p>
            <a:r>
              <a:rPr lang="en-US" sz="4800" dirty="0" smtClean="0"/>
              <a:t>- Demonstrate knowledge of multi-cultural contexts and competing ethical frameworks to </a:t>
            </a:r>
          </a:p>
          <a:p>
            <a:r>
              <a:rPr lang="en-US" sz="4800" dirty="0" smtClean="0"/>
              <a:t>analyze and evaluate management behavior in the global market place. </a:t>
            </a:r>
          </a:p>
          <a:p>
            <a:r>
              <a:rPr lang="en-US" sz="4800" dirty="0" smtClean="0"/>
              <a:t>- Define the role of business organizations and the responsibility/ accountability to support </a:t>
            </a:r>
          </a:p>
          <a:p>
            <a:r>
              <a:rPr lang="en-US" sz="4800" dirty="0" smtClean="0"/>
              <a:t>values of social justice. </a:t>
            </a:r>
          </a:p>
          <a:p>
            <a:r>
              <a:rPr lang="en-US" sz="4800" dirty="0" smtClean="0"/>
              <a:t>- Describe and discuss historical development of leadership models/ theories. </a:t>
            </a:r>
          </a:p>
          <a:p>
            <a:r>
              <a:rPr lang="en-US" sz="4800" dirty="0" smtClean="0"/>
              <a:t>-Enable students to develop self--reflection capabilities to assess their own preparedness for active leadership roles. </a:t>
            </a:r>
          </a:p>
          <a:p>
            <a:r>
              <a:rPr lang="en-US" sz="4800" dirty="0" smtClean="0"/>
              <a:t>This range of objectives is to support the development of a multidisciplinary focus that reflects the complexity of modern organizations. This curriculum is based on a strong liberal arts orientation that provides for the development of  analytic thinking and presentation of ideas. The focus is intentionally not geared to an operational focus. </a:t>
            </a:r>
            <a:endParaRPr lang="en-US" sz="4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98080" cy="715962"/>
          </a:xfrm>
        </p:spPr>
        <p:txBody>
          <a:bodyPr>
            <a:normAutofit/>
          </a:bodyPr>
          <a:lstStyle/>
          <a:p>
            <a:pPr algn="ctr"/>
            <a:r>
              <a:rPr lang="en-US" sz="2400" b="1" i="1" dirty="0" smtClean="0"/>
              <a:t>Teaching Business: BADM Key Three Objectives</a:t>
            </a:r>
            <a:endParaRPr lang="en-US" sz="2400" dirty="0"/>
          </a:p>
        </p:txBody>
      </p:sp>
      <p:sp>
        <p:nvSpPr>
          <p:cNvPr id="3" name="Content Placeholder 2"/>
          <p:cNvSpPr>
            <a:spLocks noGrp="1"/>
          </p:cNvSpPr>
          <p:nvPr>
            <p:ph idx="1"/>
          </p:nvPr>
        </p:nvSpPr>
        <p:spPr>
          <a:xfrm>
            <a:off x="1435608" y="1295400"/>
            <a:ext cx="7498080" cy="4953000"/>
          </a:xfrm>
        </p:spPr>
        <p:txBody>
          <a:bodyPr>
            <a:normAutofit fontScale="62500" lnSpcReduction="20000"/>
          </a:bodyPr>
          <a:lstStyle/>
          <a:p>
            <a:pPr algn="ctr">
              <a:buNone/>
            </a:pPr>
            <a:endParaRPr lang="en-US" b="1" dirty="0" smtClean="0"/>
          </a:p>
          <a:p>
            <a:endParaRPr lang="en-US" sz="4200" b="1" dirty="0" smtClean="0"/>
          </a:p>
          <a:p>
            <a:r>
              <a:rPr lang="en-US" sz="4200" b="1" dirty="0" smtClean="0"/>
              <a:t>Systems as core concept</a:t>
            </a:r>
            <a:r>
              <a:rPr lang="en-US" sz="4200" dirty="0" smtClean="0"/>
              <a:t>: Identify and analyze the interplay of social /political/economic and environmental institutions and the consequences for business organizations (shareholders) and societal outcomes. (stakeholders) </a:t>
            </a:r>
          </a:p>
          <a:p>
            <a:endParaRPr lang="en-US" sz="4200" dirty="0"/>
          </a:p>
          <a:p>
            <a:r>
              <a:rPr lang="en-US" sz="4200" b="1" dirty="0"/>
              <a:t>Analysis: </a:t>
            </a:r>
            <a:r>
              <a:rPr lang="en-US" sz="4200" dirty="0"/>
              <a:t>Develop and apply analytic reasoning through </a:t>
            </a:r>
            <a:r>
              <a:rPr lang="en-US" sz="4200" dirty="0" smtClean="0"/>
              <a:t>research, discussion and </a:t>
            </a:r>
            <a:r>
              <a:rPr lang="en-US" sz="4200" dirty="0"/>
              <a:t>critical </a:t>
            </a:r>
            <a:r>
              <a:rPr lang="en-US" sz="4200" dirty="0" smtClean="0"/>
              <a:t>writing.</a:t>
            </a:r>
          </a:p>
          <a:p>
            <a:endParaRPr lang="en-US" sz="4200" dirty="0" smtClean="0"/>
          </a:p>
          <a:p>
            <a:r>
              <a:rPr lang="en-US" sz="4200" dirty="0" smtClean="0"/>
              <a:t>-</a:t>
            </a:r>
            <a:r>
              <a:rPr lang="en-US" sz="4200" b="1" dirty="0" smtClean="0"/>
              <a:t>Values: </a:t>
            </a:r>
            <a:r>
              <a:rPr lang="en-US" sz="4200" dirty="0" smtClean="0"/>
              <a:t>Demonstrate knowledge of social justice issues as a global citizen, professional and human.</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pPr algn="ctr"/>
            <a:r>
              <a:rPr lang="en-US" sz="2400" b="1" dirty="0"/>
              <a:t>Teaching </a:t>
            </a:r>
            <a:r>
              <a:rPr lang="en-US" sz="2400" b="1" dirty="0" smtClean="0"/>
              <a:t>Business: Developing the Process</a:t>
            </a:r>
            <a:endParaRPr lang="en-US" sz="2400" dirty="0"/>
          </a:p>
        </p:txBody>
      </p:sp>
      <p:sp>
        <p:nvSpPr>
          <p:cNvPr id="3" name="Content Placeholder 2"/>
          <p:cNvSpPr>
            <a:spLocks noGrp="1"/>
          </p:cNvSpPr>
          <p:nvPr>
            <p:ph idx="1"/>
          </p:nvPr>
        </p:nvSpPr>
        <p:spPr/>
        <p:txBody>
          <a:bodyPr>
            <a:normAutofit/>
          </a:bodyPr>
          <a:lstStyle/>
          <a:p>
            <a:r>
              <a:rPr lang="en-US" dirty="0" smtClean="0"/>
              <a:t>Define BADM major learning outcomes (2010)</a:t>
            </a:r>
          </a:p>
          <a:p>
            <a:r>
              <a:rPr lang="en-US" dirty="0" smtClean="0"/>
              <a:t>Develop curriculum and standard student assessment activities (2010)</a:t>
            </a:r>
          </a:p>
          <a:p>
            <a:r>
              <a:rPr lang="en-US" dirty="0" smtClean="0"/>
              <a:t>Develop and apply standard rubric across sections/ years (2012-15)</a:t>
            </a:r>
          </a:p>
          <a:p>
            <a:r>
              <a:rPr lang="en-US" dirty="0" smtClean="0"/>
              <a:t>Collect data on student scores</a:t>
            </a:r>
          </a:p>
          <a:p>
            <a:r>
              <a:rPr lang="en-US" dirty="0" smtClean="0"/>
              <a:t>Analyze data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en-US" sz="2400" b="1" i="1" dirty="0" smtClean="0"/>
              <a:t>Teaching Business: </a:t>
            </a:r>
            <a:br>
              <a:rPr lang="en-US" sz="2400" b="1" i="1" dirty="0" smtClean="0"/>
            </a:br>
            <a:r>
              <a:rPr lang="en-US" sz="2400" b="1" i="1" dirty="0" smtClean="0"/>
              <a:t>BADM Major Requirements</a:t>
            </a:r>
            <a:endParaRPr lang="en-US" sz="2400" i="1" dirty="0"/>
          </a:p>
        </p:txBody>
      </p:sp>
      <p:sp>
        <p:nvSpPr>
          <p:cNvPr id="3" name="Content Placeholder 2"/>
          <p:cNvSpPr>
            <a:spLocks noGrp="1"/>
          </p:cNvSpPr>
          <p:nvPr>
            <p:ph idx="1"/>
          </p:nvPr>
        </p:nvSpPr>
        <p:spPr>
          <a:xfrm>
            <a:off x="1435608" y="1219200"/>
            <a:ext cx="7498080" cy="5029200"/>
          </a:xfrm>
        </p:spPr>
        <p:txBody>
          <a:bodyPr>
            <a:normAutofit fontScale="47500" lnSpcReduction="20000"/>
          </a:bodyPr>
          <a:lstStyle/>
          <a:p>
            <a:r>
              <a:rPr lang="en-US" sz="5100" b="1" u="sng" dirty="0" smtClean="0"/>
              <a:t>Six Foundational Courses</a:t>
            </a:r>
          </a:p>
          <a:p>
            <a:pPr>
              <a:buNone/>
            </a:pPr>
            <a:r>
              <a:rPr lang="en-US" sz="3800" dirty="0" smtClean="0"/>
              <a:t>	BADM 101 Introduction to Business</a:t>
            </a:r>
          </a:p>
          <a:p>
            <a:pPr>
              <a:buNone/>
            </a:pPr>
            <a:r>
              <a:rPr lang="en-US" sz="3800" dirty="0" smtClean="0"/>
              <a:t>	BADM 110 Foundations of Management</a:t>
            </a:r>
          </a:p>
          <a:p>
            <a:pPr>
              <a:buNone/>
            </a:pPr>
            <a:r>
              <a:rPr lang="en-US" sz="3800" dirty="0" smtClean="0"/>
              <a:t>	BADM 226 Organizational Behavior</a:t>
            </a:r>
          </a:p>
          <a:p>
            <a:pPr>
              <a:buNone/>
            </a:pPr>
            <a:r>
              <a:rPr lang="en-US" sz="3800" dirty="0" smtClean="0"/>
              <a:t>	BADM 236  Theories of Leadership</a:t>
            </a:r>
          </a:p>
          <a:p>
            <a:pPr>
              <a:buNone/>
            </a:pPr>
            <a:r>
              <a:rPr lang="en-US" sz="3800" dirty="0" smtClean="0"/>
              <a:t>	ECON 101 &amp; ECON 102: Micro-Macro Sequence</a:t>
            </a:r>
          </a:p>
          <a:p>
            <a:pPr>
              <a:buNone/>
            </a:pPr>
            <a:endParaRPr lang="en-US" sz="3800" dirty="0" smtClean="0"/>
          </a:p>
          <a:p>
            <a:r>
              <a:rPr lang="en-US" sz="5100" b="1" u="sng" dirty="0" smtClean="0"/>
              <a:t>Four Upper-Division Required Courses</a:t>
            </a:r>
          </a:p>
          <a:p>
            <a:pPr>
              <a:buNone/>
            </a:pPr>
            <a:r>
              <a:rPr lang="en-US" sz="3800" dirty="0" smtClean="0"/>
              <a:t>	BADM 328 Business/Government/Society</a:t>
            </a:r>
          </a:p>
          <a:p>
            <a:pPr>
              <a:buNone/>
            </a:pPr>
            <a:r>
              <a:rPr lang="en-US" sz="3800" dirty="0" smtClean="0"/>
              <a:t>	PHIL    353  Corporate Social Responsibility &amp; Ethics</a:t>
            </a:r>
          </a:p>
          <a:p>
            <a:pPr>
              <a:buNone/>
            </a:pPr>
            <a:r>
              <a:rPr lang="en-US" sz="3800" dirty="0" smtClean="0"/>
              <a:t>	BADM 426</a:t>
            </a:r>
            <a:r>
              <a:rPr lang="en-US" sz="3800" dirty="0"/>
              <a:t> </a:t>
            </a:r>
            <a:r>
              <a:rPr lang="en-US" sz="3800" dirty="0" smtClean="0"/>
              <a:t> Strategy &amp; Change</a:t>
            </a:r>
          </a:p>
          <a:p>
            <a:pPr>
              <a:buNone/>
            </a:pPr>
            <a:r>
              <a:rPr lang="en-US" sz="3800" dirty="0" smtClean="0"/>
              <a:t>	BADM 499  Senior Seminar</a:t>
            </a:r>
          </a:p>
          <a:p>
            <a:pPr>
              <a:buNone/>
            </a:pPr>
            <a:endParaRPr lang="en-US" sz="3800" dirty="0" smtClean="0"/>
          </a:p>
          <a:p>
            <a:r>
              <a:rPr lang="en-US" sz="5100" b="1" u="sng" dirty="0" smtClean="0"/>
              <a:t>Five Elective Courses (three outside major)</a:t>
            </a:r>
          </a:p>
          <a:p>
            <a:pPr>
              <a:buNone/>
            </a:pPr>
            <a:r>
              <a:rPr lang="en-US" sz="3800" dirty="0" smtClean="0"/>
              <a:t>    Concentration in </a:t>
            </a:r>
            <a:r>
              <a:rPr lang="en-US" sz="3800" i="1" dirty="0" smtClean="0"/>
              <a:t>General</a:t>
            </a:r>
            <a:r>
              <a:rPr lang="en-US" sz="3800" dirty="0" smtClean="0"/>
              <a:t> or </a:t>
            </a:r>
            <a:r>
              <a:rPr lang="en-US" sz="3800" i="1" dirty="0" smtClean="0"/>
              <a:t>Global</a:t>
            </a:r>
            <a:r>
              <a:rPr lang="en-US" sz="3800" dirty="0" smtClean="0"/>
              <a:t> Business &amp; Management</a:t>
            </a:r>
          </a:p>
          <a:p>
            <a:endParaRPr lang="en-US" dirty="0"/>
          </a:p>
        </p:txBody>
      </p:sp>
    </p:spTree>
    <p:extLst>
      <p:ext uri="{BB962C8B-B14F-4D97-AF65-F5344CB8AC3E}">
        <p14:creationId xmlns:p14="http://schemas.microsoft.com/office/powerpoint/2010/main" val="297447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dirty="0"/>
              <a:t>Teaching </a:t>
            </a:r>
            <a:r>
              <a:rPr lang="en-US" sz="2400" b="1" dirty="0" smtClean="0"/>
              <a:t>Business: Standard Student Assessments</a:t>
            </a:r>
            <a:br>
              <a:rPr lang="en-US" sz="2400" b="1" dirty="0" smtClean="0"/>
            </a:br>
            <a:r>
              <a:rPr lang="en-US" sz="2400" b="1" dirty="0" smtClean="0"/>
              <a:t/>
            </a:r>
            <a:br>
              <a:rPr lang="en-US" sz="2400" b="1" dirty="0" smtClean="0"/>
            </a:br>
            <a:r>
              <a:rPr lang="en-US" sz="2400" b="1" dirty="0" smtClean="0"/>
              <a:t>Per semester activities across courses</a:t>
            </a:r>
            <a:endParaRPr lang="en-US" sz="2400" dirty="0"/>
          </a:p>
        </p:txBody>
      </p:sp>
      <p:sp>
        <p:nvSpPr>
          <p:cNvPr id="3" name="Content Placeholder 2"/>
          <p:cNvSpPr>
            <a:spLocks noGrp="1"/>
          </p:cNvSpPr>
          <p:nvPr>
            <p:ph idx="1"/>
          </p:nvPr>
        </p:nvSpPr>
        <p:spPr>
          <a:xfrm>
            <a:off x="1435608" y="1219200"/>
            <a:ext cx="7498080" cy="5029200"/>
          </a:xfrm>
        </p:spPr>
        <p:txBody>
          <a:bodyPr>
            <a:normAutofit/>
          </a:bodyPr>
          <a:lstStyle/>
          <a:p>
            <a:pPr>
              <a:buNone/>
            </a:pPr>
            <a:endParaRPr lang="en-US" sz="2800" dirty="0" smtClean="0"/>
          </a:p>
          <a:p>
            <a:r>
              <a:rPr lang="en-US" sz="2800" dirty="0" smtClean="0"/>
              <a:t>Writing Assignments: 4</a:t>
            </a:r>
          </a:p>
          <a:p>
            <a:r>
              <a:rPr lang="en-US" sz="2800" dirty="0" smtClean="0"/>
              <a:t>Homework: 12-14 (weekly)</a:t>
            </a:r>
          </a:p>
          <a:p>
            <a:r>
              <a:rPr lang="en-US" sz="2800" dirty="0" smtClean="0"/>
              <a:t>Quizzes: 4-5 (key term/ short answer)</a:t>
            </a:r>
          </a:p>
          <a:p>
            <a:r>
              <a:rPr lang="en-US" sz="2800" dirty="0" smtClean="0"/>
              <a:t>Exams: Midterm/Final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543800" cy="838200"/>
          </a:xfrm>
        </p:spPr>
        <p:txBody>
          <a:bodyPr>
            <a:normAutofit/>
          </a:bodyPr>
          <a:lstStyle/>
          <a:p>
            <a:pPr algn="ctr"/>
            <a:r>
              <a:rPr lang="en-US" sz="2400" b="1" i="1" dirty="0"/>
              <a:t>Teaching Business: </a:t>
            </a:r>
            <a:r>
              <a:rPr lang="en-US" sz="2400" b="1" i="1" dirty="0" smtClean="0"/>
              <a:t>BADM Standard Rubric</a:t>
            </a:r>
            <a:br>
              <a:rPr lang="en-US" sz="2400" b="1" i="1" dirty="0" smtClean="0"/>
            </a:br>
            <a:endParaRPr lang="en-US" sz="2400" dirty="0"/>
          </a:p>
        </p:txBody>
      </p:sp>
      <p:sp>
        <p:nvSpPr>
          <p:cNvPr id="3" name="Content Placeholder 2"/>
          <p:cNvSpPr>
            <a:spLocks noGrp="1"/>
          </p:cNvSpPr>
          <p:nvPr>
            <p:ph idx="1"/>
          </p:nvPr>
        </p:nvSpPr>
        <p:spPr>
          <a:xfrm>
            <a:off x="1435608" y="990600"/>
            <a:ext cx="7498080" cy="5257800"/>
          </a:xfrm>
        </p:spPr>
        <p:txBody>
          <a:bodyPr>
            <a:normAutofit/>
          </a:bodyPr>
          <a:lstStyle/>
          <a:p>
            <a:pPr>
              <a:buNone/>
            </a:pPr>
            <a:r>
              <a:rPr lang="en-US" sz="2800" b="1" dirty="0" smtClean="0"/>
              <a:t>Focus on one objective:</a:t>
            </a:r>
          </a:p>
          <a:p>
            <a:pPr>
              <a:buNone/>
            </a:pPr>
            <a:r>
              <a:rPr lang="en-US" sz="2800" b="1" dirty="0" smtClean="0"/>
              <a:t>Analysis</a:t>
            </a:r>
            <a:r>
              <a:rPr lang="en-US" sz="2800" b="1" dirty="0"/>
              <a:t>: </a:t>
            </a:r>
            <a:r>
              <a:rPr lang="en-US" sz="2800" dirty="0"/>
              <a:t>Develop and apply analytic reasoning through research, discussion and critical analysis</a:t>
            </a:r>
            <a:r>
              <a:rPr lang="en-US" sz="2800" dirty="0" smtClean="0"/>
              <a:t>.</a:t>
            </a:r>
          </a:p>
          <a:p>
            <a:pPr>
              <a:buNone/>
            </a:pPr>
            <a:endParaRPr lang="en-US" sz="2800" dirty="0"/>
          </a:p>
          <a:p>
            <a:pPr>
              <a:buNone/>
            </a:pPr>
            <a:r>
              <a:rPr lang="en-US" sz="2800" b="1" dirty="0" smtClean="0"/>
              <a:t>Assessment Rubric: </a:t>
            </a:r>
            <a:r>
              <a:rPr lang="en-US" sz="2800" dirty="0" smtClean="0"/>
              <a:t>standard rubric based on AACU values</a:t>
            </a:r>
            <a:endParaRPr lang="en-US" sz="2800" dirty="0"/>
          </a:p>
          <a:p>
            <a:pPr>
              <a:buNone/>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Autofit/>
          </a:bodyPr>
          <a:lstStyle/>
          <a:p>
            <a:pPr algn="ctr"/>
            <a:r>
              <a:rPr lang="en-US" sz="2400" b="1" i="1" dirty="0" smtClean="0"/>
              <a:t>Teaching Business in the Broad-Access Classroom</a:t>
            </a:r>
            <a:endParaRPr lang="en-US" sz="2400" dirty="0"/>
          </a:p>
        </p:txBody>
      </p:sp>
      <p:sp>
        <p:nvSpPr>
          <p:cNvPr id="3" name="Content Placeholder 2"/>
          <p:cNvSpPr>
            <a:spLocks noGrp="1"/>
          </p:cNvSpPr>
          <p:nvPr>
            <p:ph idx="1"/>
          </p:nvPr>
        </p:nvSpPr>
        <p:spPr>
          <a:xfrm>
            <a:off x="1435608" y="1066800"/>
            <a:ext cx="7498080" cy="5181600"/>
          </a:xfrm>
        </p:spPr>
        <p:txBody>
          <a:bodyPr>
            <a:normAutofit/>
          </a:bodyPr>
          <a:lstStyle/>
          <a:p>
            <a:pPr>
              <a:buNone/>
            </a:pPr>
            <a:r>
              <a:rPr lang="en-US" sz="2400" dirty="0" smtClean="0"/>
              <a:t>Rubric (see handout)</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smtClean="0"/>
              <a:t>Teaching Business</a:t>
            </a:r>
            <a:br>
              <a:rPr lang="en-US" sz="2400" b="1" i="1" dirty="0" smtClean="0"/>
            </a:br>
            <a:r>
              <a:rPr lang="en-US" sz="2400" b="1" i="1" dirty="0" smtClean="0"/>
              <a:t> in the Broad-Access Classroom</a:t>
            </a:r>
            <a:endParaRPr lang="en-US" sz="2400" dirty="0"/>
          </a:p>
        </p:txBody>
      </p:sp>
      <p:sp>
        <p:nvSpPr>
          <p:cNvPr id="3" name="Content Placeholder 2"/>
          <p:cNvSpPr>
            <a:spLocks noGrp="1"/>
          </p:cNvSpPr>
          <p:nvPr>
            <p:ph idx="1"/>
          </p:nvPr>
        </p:nvSpPr>
        <p:spPr/>
        <p:txBody>
          <a:bodyPr>
            <a:normAutofit fontScale="55000" lnSpcReduction="20000"/>
          </a:bodyPr>
          <a:lstStyle/>
          <a:p>
            <a:pPr algn="ctr">
              <a:buNone/>
            </a:pPr>
            <a:r>
              <a:rPr lang="en-US" b="1" dirty="0"/>
              <a:t>Observations:</a:t>
            </a:r>
          </a:p>
          <a:p>
            <a:pPr>
              <a:buNone/>
            </a:pPr>
            <a:r>
              <a:rPr lang="en-US" dirty="0" smtClean="0"/>
              <a:t>1)Iterative versions of similar assignments enabled students to progress with the basic concepts.</a:t>
            </a:r>
          </a:p>
          <a:p>
            <a:pPr>
              <a:buNone/>
            </a:pPr>
            <a:endParaRPr lang="en-US" dirty="0"/>
          </a:p>
          <a:p>
            <a:pPr>
              <a:buNone/>
            </a:pPr>
            <a:r>
              <a:rPr lang="en-US" dirty="0" smtClean="0"/>
              <a:t>2)Working definitions of the concepts to be applied </a:t>
            </a:r>
            <a:r>
              <a:rPr lang="en-US" dirty="0"/>
              <a:t>must be developed prior to class through homework assignments.</a:t>
            </a:r>
          </a:p>
          <a:p>
            <a:pPr>
              <a:buNone/>
            </a:pPr>
            <a:endParaRPr lang="en-US" dirty="0"/>
          </a:p>
          <a:p>
            <a:pPr>
              <a:buNone/>
            </a:pPr>
            <a:r>
              <a:rPr lang="en-US" dirty="0"/>
              <a:t>3)Feedback matters! Directive comments provide basis for student to test </a:t>
            </a:r>
            <a:r>
              <a:rPr lang="en-US" dirty="0" smtClean="0"/>
              <a:t>ideas and their understanding of concepts and evidence. Multiple homework and quiz structure enabled individualized comments and evaluation.</a:t>
            </a:r>
            <a:endParaRPr lang="en-US" dirty="0"/>
          </a:p>
          <a:p>
            <a:pPr>
              <a:buNone/>
            </a:pPr>
            <a:endParaRPr lang="en-US" dirty="0"/>
          </a:p>
          <a:p>
            <a:pPr>
              <a:buNone/>
            </a:pPr>
            <a:r>
              <a:rPr lang="en-US" dirty="0" smtClean="0"/>
              <a:t>4)Developmental </a:t>
            </a:r>
            <a:r>
              <a:rPr lang="en-US" dirty="0"/>
              <a:t>progression was shown across the semester and </a:t>
            </a:r>
            <a:r>
              <a:rPr lang="en-US" dirty="0" smtClean="0"/>
              <a:t>within the major with </a:t>
            </a:r>
            <a:r>
              <a:rPr lang="en-US" dirty="0"/>
              <a:t>upper-level students in comparison to “new” students;</a:t>
            </a:r>
          </a:p>
          <a:p>
            <a:pPr>
              <a:buNone/>
            </a:pPr>
            <a:endParaRPr lang="en-US" dirty="0"/>
          </a:p>
          <a:p>
            <a:pPr>
              <a:buNone/>
            </a:pPr>
            <a:r>
              <a:rPr lang="en-US" dirty="0" smtClean="0"/>
              <a:t>5)The </a:t>
            </a:r>
            <a:r>
              <a:rPr lang="en-US" dirty="0"/>
              <a:t>ability to challenge concepts attracts students sense of self;</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smtClean="0"/>
              <a:t>Teaching Business </a:t>
            </a:r>
            <a:br>
              <a:rPr lang="en-US" sz="2400" b="1" i="1" dirty="0" smtClean="0"/>
            </a:br>
            <a:r>
              <a:rPr lang="en-US" sz="2400" b="1" i="1" dirty="0" smtClean="0"/>
              <a:t>in the Broad-Access Classroom</a:t>
            </a:r>
            <a:endParaRPr lang="en-US" sz="2400" dirty="0"/>
          </a:p>
        </p:txBody>
      </p:sp>
      <p:sp>
        <p:nvSpPr>
          <p:cNvPr id="3" name="Content Placeholder 2"/>
          <p:cNvSpPr>
            <a:spLocks noGrp="1"/>
          </p:cNvSpPr>
          <p:nvPr>
            <p:ph idx="1"/>
          </p:nvPr>
        </p:nvSpPr>
        <p:spPr/>
        <p:txBody>
          <a:bodyPr>
            <a:normAutofit fontScale="77500" lnSpcReduction="20000"/>
          </a:bodyPr>
          <a:lstStyle/>
          <a:p>
            <a:pPr algn="ctr">
              <a:buNone/>
            </a:pPr>
            <a:r>
              <a:rPr lang="en-US" b="1" dirty="0"/>
              <a:t>Outcomes</a:t>
            </a:r>
          </a:p>
          <a:p>
            <a:pPr>
              <a:buNone/>
            </a:pPr>
            <a:r>
              <a:rPr lang="en-US" sz="3000" dirty="0" smtClean="0"/>
              <a:t>To </a:t>
            </a:r>
            <a:r>
              <a:rPr lang="en-US" sz="3000" dirty="0"/>
              <a:t>date, learning outcomes are largely anecdotal</a:t>
            </a:r>
            <a:r>
              <a:rPr lang="en-US" sz="3000" dirty="0" smtClean="0"/>
              <a:t>.</a:t>
            </a:r>
          </a:p>
          <a:p>
            <a:pPr>
              <a:buNone/>
            </a:pPr>
            <a:endParaRPr lang="en-US" sz="3000" dirty="0"/>
          </a:p>
          <a:p>
            <a:pPr>
              <a:buNone/>
            </a:pPr>
            <a:r>
              <a:rPr lang="en-US" dirty="0" smtClean="0"/>
              <a:t>-Students self-select </a:t>
            </a:r>
            <a:r>
              <a:rPr lang="en-US" dirty="0"/>
              <a:t>for these courses even </a:t>
            </a:r>
            <a:r>
              <a:rPr lang="en-US" dirty="0" smtClean="0"/>
              <a:t>though it is known that </a:t>
            </a:r>
            <a:r>
              <a:rPr lang="en-US" dirty="0"/>
              <a:t>the workload is substantial</a:t>
            </a:r>
            <a:r>
              <a:rPr lang="en-US" dirty="0" smtClean="0"/>
              <a:t>;</a:t>
            </a:r>
          </a:p>
          <a:p>
            <a:pPr>
              <a:buNone/>
            </a:pPr>
            <a:endParaRPr lang="en-US" dirty="0"/>
          </a:p>
          <a:p>
            <a:pPr>
              <a:buNone/>
            </a:pPr>
            <a:r>
              <a:rPr lang="en-US" dirty="0"/>
              <a:t>-Students begin to recognize </a:t>
            </a:r>
            <a:r>
              <a:rPr lang="en-US" dirty="0" smtClean="0"/>
              <a:t>common </a:t>
            </a:r>
            <a:r>
              <a:rPr lang="en-US" dirty="0"/>
              <a:t>models/ concepts/ empirical </a:t>
            </a:r>
            <a:r>
              <a:rPr lang="en-US" dirty="0" smtClean="0"/>
              <a:t>questions can </a:t>
            </a:r>
            <a:r>
              <a:rPr lang="en-US" dirty="0"/>
              <a:t>be </a:t>
            </a:r>
            <a:r>
              <a:rPr lang="en-US" dirty="0" smtClean="0"/>
              <a:t>understood and applied across fields/disciplines. </a:t>
            </a:r>
          </a:p>
          <a:p>
            <a:pPr>
              <a:buNone/>
            </a:pPr>
            <a:endParaRPr lang="en-US" dirty="0"/>
          </a:p>
          <a:p>
            <a:pPr>
              <a:buNone/>
            </a:pPr>
            <a:r>
              <a:rPr lang="en-US" dirty="0" smtClean="0"/>
              <a:t>-Students </a:t>
            </a:r>
            <a:r>
              <a:rPr lang="en-US" dirty="0"/>
              <a:t>appear to become more self-confident in their “knowledge-seeking” endeavor. (Nakamura, 2005)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i="1" dirty="0" smtClean="0"/>
              <a:t>Teaching Globalization Studies in the Broad-Access Classroom</a:t>
            </a:r>
            <a:endParaRPr lang="en-US" sz="1800" dirty="0"/>
          </a:p>
        </p:txBody>
      </p:sp>
      <p:sp>
        <p:nvSpPr>
          <p:cNvPr id="3" name="Content Placeholder 2"/>
          <p:cNvSpPr>
            <a:spLocks noGrp="1"/>
          </p:cNvSpPr>
          <p:nvPr>
            <p:ph idx="1"/>
          </p:nvPr>
        </p:nvSpPr>
        <p:spPr/>
        <p:txBody>
          <a:bodyPr>
            <a:normAutofit/>
          </a:bodyPr>
          <a:lstStyle/>
          <a:p>
            <a:pPr algn="ctr">
              <a:buNone/>
            </a:pPr>
            <a:r>
              <a:rPr lang="en-US" sz="2400" b="1" u="sng" dirty="0" smtClean="0"/>
              <a:t>Next Steps</a:t>
            </a:r>
          </a:p>
          <a:p>
            <a:pPr>
              <a:buNone/>
            </a:pPr>
            <a:r>
              <a:rPr lang="en-US" sz="2400" b="1" dirty="0" smtClean="0"/>
              <a:t>Collect data across courses and across majors</a:t>
            </a:r>
            <a:r>
              <a:rPr lang="en-US" sz="2400" b="1" dirty="0"/>
              <a:t> </a:t>
            </a:r>
            <a:r>
              <a:rPr lang="en-US" sz="2400" b="1" dirty="0" smtClean="0"/>
              <a:t>with specific questions  concerning issue of analysis, complexity and values.</a:t>
            </a:r>
          </a:p>
          <a:p>
            <a:pPr>
              <a:buNone/>
            </a:pPr>
            <a:endParaRPr lang="en-US" sz="2400" b="1" dirty="0" smtClean="0"/>
          </a:p>
          <a:p>
            <a:pPr>
              <a:buNone/>
            </a:pPr>
            <a:r>
              <a:rPr lang="en-US" sz="2400" b="1" dirty="0" smtClean="0"/>
              <a:t>Triangulate data with self-report surveys conducted in BADM 110 and BADM 499.</a:t>
            </a:r>
          </a:p>
          <a:p>
            <a:pPr>
              <a:buNone/>
            </a:pPr>
            <a:endParaRPr lang="en-US" sz="2400" b="1" dirty="0" smtClean="0"/>
          </a:p>
          <a:p>
            <a:pPr>
              <a:buNone/>
            </a:pPr>
            <a:r>
              <a:rPr lang="en-US" sz="2400" b="1" dirty="0" smtClean="0"/>
              <a:t>Evaluate curriculum and student activities in the context of “triggers” from the data evaluation.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en-US" sz="2400" b="1" i="1" dirty="0" smtClean="0"/>
              <a:t>Teaching Business: </a:t>
            </a:r>
            <a:br>
              <a:rPr lang="en-US" sz="2400" b="1" i="1" dirty="0" smtClean="0"/>
            </a:br>
            <a:r>
              <a:rPr lang="en-US" sz="2400" b="1" i="1" dirty="0" smtClean="0"/>
              <a:t>BADM Major Requirements</a:t>
            </a:r>
            <a:endParaRPr lang="en-US" sz="2400" i="1" dirty="0"/>
          </a:p>
        </p:txBody>
      </p:sp>
      <p:sp>
        <p:nvSpPr>
          <p:cNvPr id="3" name="Content Placeholder 2"/>
          <p:cNvSpPr>
            <a:spLocks noGrp="1"/>
          </p:cNvSpPr>
          <p:nvPr>
            <p:ph idx="1"/>
          </p:nvPr>
        </p:nvSpPr>
        <p:spPr>
          <a:xfrm>
            <a:off x="1435608" y="1219200"/>
            <a:ext cx="7498080" cy="5029200"/>
          </a:xfrm>
        </p:spPr>
        <p:txBody>
          <a:bodyPr>
            <a:normAutofit fontScale="47500" lnSpcReduction="20000"/>
          </a:bodyPr>
          <a:lstStyle/>
          <a:p>
            <a:r>
              <a:rPr lang="en-US" sz="5100" b="1" u="sng" dirty="0" smtClean="0"/>
              <a:t>Six Foundational Courses</a:t>
            </a:r>
          </a:p>
          <a:p>
            <a:pPr>
              <a:buNone/>
            </a:pPr>
            <a:r>
              <a:rPr lang="en-US" sz="3800" dirty="0" smtClean="0"/>
              <a:t>	BADM 101 Introduction to Business</a:t>
            </a:r>
          </a:p>
          <a:p>
            <a:pPr>
              <a:buNone/>
            </a:pPr>
            <a:r>
              <a:rPr lang="en-US" sz="3800" dirty="0" smtClean="0"/>
              <a:t>	BADM 110 Foundations of Management</a:t>
            </a:r>
          </a:p>
          <a:p>
            <a:pPr>
              <a:buNone/>
            </a:pPr>
            <a:r>
              <a:rPr lang="en-US" sz="3800" dirty="0" smtClean="0"/>
              <a:t>	BADM 226 Organizational Behavior</a:t>
            </a:r>
          </a:p>
          <a:p>
            <a:pPr>
              <a:buNone/>
            </a:pPr>
            <a:r>
              <a:rPr lang="en-US" sz="3800" dirty="0" smtClean="0"/>
              <a:t>	BADM 236  Theories of Leadership</a:t>
            </a:r>
          </a:p>
          <a:p>
            <a:pPr>
              <a:buNone/>
            </a:pPr>
            <a:r>
              <a:rPr lang="en-US" sz="3800" dirty="0" smtClean="0"/>
              <a:t>	ECON 101 &amp; ECON 102: Micro-Macro Sequence</a:t>
            </a:r>
          </a:p>
          <a:p>
            <a:pPr>
              <a:buNone/>
            </a:pPr>
            <a:endParaRPr lang="en-US" sz="3800" dirty="0" smtClean="0"/>
          </a:p>
          <a:p>
            <a:r>
              <a:rPr lang="en-US" sz="5100" b="1" u="sng" dirty="0" smtClean="0"/>
              <a:t>Four Upper-Division Required Courses</a:t>
            </a:r>
          </a:p>
          <a:p>
            <a:pPr>
              <a:buNone/>
            </a:pPr>
            <a:r>
              <a:rPr lang="en-US" sz="3800" dirty="0" smtClean="0"/>
              <a:t>	BADM 328 Business/Government/Society</a:t>
            </a:r>
          </a:p>
          <a:p>
            <a:pPr>
              <a:buNone/>
            </a:pPr>
            <a:r>
              <a:rPr lang="en-US" sz="3800" dirty="0" smtClean="0"/>
              <a:t>	PHIL    353  Corporate Social Responsibility &amp; Ethics</a:t>
            </a:r>
          </a:p>
          <a:p>
            <a:pPr>
              <a:buNone/>
            </a:pPr>
            <a:r>
              <a:rPr lang="en-US" sz="3800" dirty="0" smtClean="0"/>
              <a:t>	BADM 426</a:t>
            </a:r>
            <a:r>
              <a:rPr lang="en-US" sz="3800" dirty="0"/>
              <a:t> </a:t>
            </a:r>
            <a:r>
              <a:rPr lang="en-US" sz="3800" dirty="0" smtClean="0"/>
              <a:t> Strategy &amp; Change</a:t>
            </a:r>
          </a:p>
          <a:p>
            <a:pPr>
              <a:buNone/>
            </a:pPr>
            <a:r>
              <a:rPr lang="en-US" sz="3800" dirty="0" smtClean="0"/>
              <a:t>	BADM 499  Senior Seminar</a:t>
            </a:r>
          </a:p>
          <a:p>
            <a:pPr>
              <a:buNone/>
            </a:pPr>
            <a:endParaRPr lang="en-US" sz="3800" dirty="0" smtClean="0"/>
          </a:p>
          <a:p>
            <a:r>
              <a:rPr lang="en-US" sz="5100" b="1" u="sng" dirty="0" smtClean="0"/>
              <a:t>Five Elective Courses (three outside major)</a:t>
            </a:r>
          </a:p>
          <a:p>
            <a:pPr>
              <a:buNone/>
            </a:pPr>
            <a:r>
              <a:rPr lang="en-US" sz="3800" dirty="0" smtClean="0"/>
              <a:t>    Concentration in </a:t>
            </a:r>
            <a:r>
              <a:rPr lang="en-US" sz="3800" i="1" dirty="0" smtClean="0"/>
              <a:t>General</a:t>
            </a:r>
            <a:r>
              <a:rPr lang="en-US" sz="3800" dirty="0" smtClean="0"/>
              <a:t> or </a:t>
            </a:r>
            <a:r>
              <a:rPr lang="en-US" sz="3800" i="1" dirty="0" smtClean="0"/>
              <a:t>Global</a:t>
            </a:r>
            <a:r>
              <a:rPr lang="en-US" sz="3800" dirty="0" smtClean="0"/>
              <a:t> Business &amp; Management</a:t>
            </a:r>
          </a:p>
          <a:p>
            <a:endParaRPr lang="en-US" dirty="0"/>
          </a:p>
        </p:txBody>
      </p:sp>
    </p:spTree>
    <p:extLst>
      <p:ext uri="{BB962C8B-B14F-4D97-AF65-F5344CB8AC3E}">
        <p14:creationId xmlns:p14="http://schemas.microsoft.com/office/powerpoint/2010/main" val="216767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a:t>Teaching Business: </a:t>
            </a:r>
            <a:r>
              <a:rPr lang="en-US" sz="2400" b="1" i="1" dirty="0" smtClean="0"/>
              <a:t/>
            </a:r>
            <a:br>
              <a:rPr lang="en-US" sz="2400" b="1" i="1" dirty="0" smtClean="0"/>
            </a:br>
            <a:r>
              <a:rPr lang="en-US" sz="2400" b="1" i="1" dirty="0" smtClean="0"/>
              <a:t>BADM Course Enrollments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608142"/>
              </p:ext>
            </p:extLst>
          </p:nvPr>
        </p:nvGraphicFramePr>
        <p:xfrm>
          <a:off x="1870073" y="2638832"/>
          <a:ext cx="6816726" cy="1635988"/>
        </p:xfrm>
        <a:graphic>
          <a:graphicData uri="http://schemas.openxmlformats.org/drawingml/2006/table">
            <a:tbl>
              <a:tblPr firstRow="1" firstCol="1" bandRow="1">
                <a:tableStyleId>{073A0DAA-6AF3-43AB-8588-CEC1D06C72B9}</a:tableStyleId>
              </a:tblPr>
              <a:tblGrid>
                <a:gridCol w="1292827"/>
                <a:gridCol w="933056"/>
                <a:gridCol w="872985"/>
                <a:gridCol w="873638"/>
                <a:gridCol w="873638"/>
                <a:gridCol w="873638"/>
                <a:gridCol w="1096944"/>
              </a:tblGrid>
              <a:tr h="817994">
                <a:tc>
                  <a:txBody>
                    <a:bodyPr/>
                    <a:lstStyle/>
                    <a:p>
                      <a:pPr marL="0" marR="0" algn="ctr">
                        <a:spcBef>
                          <a:spcPts val="0"/>
                        </a:spcBef>
                        <a:spcAft>
                          <a:spcPts val="0"/>
                        </a:spcAft>
                      </a:pPr>
                      <a:r>
                        <a:rPr lang="en-US" sz="1400" dirty="0">
                          <a:effectLst/>
                        </a:rPr>
                        <a:t>Fall Semester</a:t>
                      </a:r>
                      <a:endParaRPr lang="en-US" sz="1200" dirty="0">
                        <a:effectLst/>
                      </a:endParaRPr>
                    </a:p>
                    <a:p>
                      <a:pPr marL="0" marR="0">
                        <a:spcBef>
                          <a:spcPts val="0"/>
                        </a:spcBef>
                        <a:spcAft>
                          <a:spcPts val="0"/>
                        </a:spcAft>
                      </a:pPr>
                      <a:r>
                        <a:rPr lang="en-US" sz="1400" dirty="0">
                          <a:effectLst/>
                        </a:rPr>
                        <a:t>(only)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2009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dirty="0">
                          <a:effectLst/>
                        </a:rPr>
                        <a:t>2011</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2012</a:t>
                      </a:r>
                      <a:endParaRPr lang="en-US" sz="1200">
                        <a:effectLst/>
                      </a:endParaRP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2014</a:t>
                      </a:r>
                      <a:endParaRPr lang="en-US" sz="1200">
                        <a:effectLst/>
                        <a:latin typeface="Times New Roman"/>
                        <a:ea typeface="Times New Roman"/>
                      </a:endParaRPr>
                    </a:p>
                  </a:txBody>
                  <a:tcPr marL="68580" marR="68580" marT="0" marB="0"/>
                </a:tc>
              </a:tr>
              <a:tr h="817994">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Students</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57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187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203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216</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183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218</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555283" y="1828800"/>
            <a:ext cx="240304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COURSE ENROLLMENTS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2808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i="1" dirty="0"/>
              <a:t>Teaching Business: </a:t>
            </a:r>
            <a:br>
              <a:rPr lang="en-US" sz="2400" b="1" i="1" dirty="0"/>
            </a:br>
            <a:r>
              <a:rPr lang="en-US" sz="2400" b="1" i="1" dirty="0"/>
              <a:t>BADM Course Enrollments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6356060"/>
              </p:ext>
            </p:extLst>
          </p:nvPr>
        </p:nvGraphicFramePr>
        <p:xfrm>
          <a:off x="1870075" y="2045732"/>
          <a:ext cx="6435725" cy="3006328"/>
        </p:xfrm>
        <a:graphic>
          <a:graphicData uri="http://schemas.openxmlformats.org/drawingml/2006/table">
            <a:tbl>
              <a:tblPr firstRow="1" firstCol="1" bandRow="1">
                <a:tableStyleId>{073A0DAA-6AF3-43AB-8588-CEC1D06C72B9}</a:tableStyleId>
              </a:tblPr>
              <a:tblGrid>
                <a:gridCol w="1330200"/>
                <a:gridCol w="860453"/>
                <a:gridCol w="859168"/>
                <a:gridCol w="859810"/>
                <a:gridCol w="859810"/>
                <a:gridCol w="859810"/>
                <a:gridCol w="806474"/>
              </a:tblGrid>
              <a:tr h="532767">
                <a:tc>
                  <a:txBody>
                    <a:bodyPr/>
                    <a:lstStyle/>
                    <a:p>
                      <a:pPr marL="0" marR="0">
                        <a:spcBef>
                          <a:spcPts val="0"/>
                        </a:spcBef>
                        <a:spcAft>
                          <a:spcPts val="0"/>
                        </a:spcAft>
                      </a:pPr>
                      <a:r>
                        <a:rPr lang="en-US" sz="1400" dirty="0">
                          <a:effectLst/>
                        </a:rPr>
                        <a:t>Fall Semester</a:t>
                      </a:r>
                      <a:endParaRPr lang="en-US" sz="1200" dirty="0">
                        <a:effectLst/>
                      </a:endParaRPr>
                    </a:p>
                    <a:p>
                      <a:pPr marL="0" marR="0">
                        <a:spcBef>
                          <a:spcPts val="0"/>
                        </a:spcBef>
                        <a:spcAft>
                          <a:spcPts val="0"/>
                        </a:spcAft>
                      </a:pPr>
                      <a:r>
                        <a:rPr lang="en-US" sz="1400" dirty="0">
                          <a:effectLst/>
                        </a:rPr>
                        <a:t>(only)</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2009</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2012</a:t>
                      </a:r>
                      <a:endParaRPr lang="en-US" sz="1200">
                        <a:effectLst/>
                      </a:endParaRP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u="sng">
                          <a:effectLst/>
                        </a:rPr>
                        <a:t>2014</a:t>
                      </a:r>
                      <a:endParaRPr lang="en-US" sz="1200">
                        <a:effectLst/>
                        <a:latin typeface="Times New Roman"/>
                        <a:ea typeface="Times New Roman"/>
                      </a:endParaRPr>
                    </a:p>
                  </a:txBody>
                  <a:tcPr marL="68580" marR="68580" marT="0" marB="0"/>
                </a:tc>
              </a:tr>
              <a:tr h="1255808">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Lower Division</a:t>
                      </a:r>
                      <a:endParaRPr lang="en-US" sz="1200">
                        <a:effectLst/>
                      </a:endParaRPr>
                    </a:p>
                    <a:p>
                      <a:pPr marL="0" marR="0">
                        <a:spcBef>
                          <a:spcPts val="0"/>
                        </a:spcBef>
                        <a:spcAft>
                          <a:spcPts val="0"/>
                        </a:spcAft>
                      </a:pPr>
                      <a:r>
                        <a:rPr lang="en-US" sz="1200">
                          <a:effectLst/>
                        </a:rPr>
                        <a:t>101/110/221/226/240</a:t>
                      </a:r>
                    </a:p>
                    <a:p>
                      <a:pPr marL="0" marR="0">
                        <a:spcBef>
                          <a:spcPts val="0"/>
                        </a:spcBef>
                        <a:spcAft>
                          <a:spcPts val="0"/>
                        </a:spcAft>
                      </a:pPr>
                      <a:r>
                        <a:rPr lang="en-US" sz="14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NA</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141</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147</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158</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125</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164</a:t>
                      </a:r>
                      <a:endParaRPr lang="en-US" sz="1200">
                        <a:effectLst/>
                        <a:latin typeface="Times New Roman"/>
                        <a:ea typeface="Times New Roman"/>
                      </a:endParaRPr>
                    </a:p>
                  </a:txBody>
                  <a:tcPr marL="68580" marR="68580" marT="0" marB="0"/>
                </a:tc>
              </a:tr>
              <a:tr h="1217753">
                <a:tc>
                  <a:txBody>
                    <a:bodyPr/>
                    <a:lstStyle/>
                    <a:p>
                      <a:pPr marL="0" marR="0">
                        <a:spcBef>
                          <a:spcPts val="0"/>
                        </a:spcBef>
                        <a:spcAft>
                          <a:spcPts val="0"/>
                        </a:spcAft>
                      </a:pPr>
                      <a:r>
                        <a:rPr lang="en-US" sz="1400">
                          <a:effectLst/>
                        </a:rPr>
                        <a:t> </a:t>
                      </a:r>
                      <a:endParaRPr lang="en-US" sz="1200">
                        <a:effectLst/>
                      </a:endParaRPr>
                    </a:p>
                    <a:p>
                      <a:pPr marL="0" marR="0">
                        <a:spcBef>
                          <a:spcPts val="0"/>
                        </a:spcBef>
                        <a:spcAft>
                          <a:spcPts val="0"/>
                        </a:spcAft>
                      </a:pPr>
                      <a:r>
                        <a:rPr lang="en-US" sz="1400">
                          <a:effectLst/>
                        </a:rPr>
                        <a:t>Upper Division</a:t>
                      </a:r>
                      <a:endParaRPr lang="en-US" sz="1200">
                        <a:effectLst/>
                      </a:endParaRPr>
                    </a:p>
                    <a:p>
                      <a:pPr marL="0" marR="0">
                        <a:spcBef>
                          <a:spcPts val="0"/>
                        </a:spcBef>
                        <a:spcAft>
                          <a:spcPts val="0"/>
                        </a:spcAft>
                      </a:pPr>
                      <a:r>
                        <a:rPr lang="en-US" sz="1200">
                          <a:effectLst/>
                        </a:rPr>
                        <a:t>328/330/330/426/491/498</a:t>
                      </a:r>
                    </a:p>
                    <a:p>
                      <a:pPr marL="0" marR="0">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NA</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46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56</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  58</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  58</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 53</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676401" y="1491734"/>
            <a:ext cx="4953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BADM FALL SEMESTER UPPER/ LOWER DIVISION COURSE ENROLLMENTS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7492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pPr algn="ctr"/>
            <a:r>
              <a:rPr lang="en-US" sz="2400" b="1" dirty="0" smtClean="0"/>
              <a:t>Teaching Business: Initial Set of Objectives</a:t>
            </a:r>
            <a:endParaRPr lang="en-US" sz="2400" dirty="0"/>
          </a:p>
        </p:txBody>
      </p:sp>
      <p:sp>
        <p:nvSpPr>
          <p:cNvPr id="3" name="Content Placeholder 2"/>
          <p:cNvSpPr>
            <a:spLocks noGrp="1"/>
          </p:cNvSpPr>
          <p:nvPr>
            <p:ph idx="1"/>
          </p:nvPr>
        </p:nvSpPr>
        <p:spPr>
          <a:xfrm>
            <a:off x="1447800" y="990600"/>
            <a:ext cx="7467600" cy="5562600"/>
          </a:xfrm>
        </p:spPr>
        <p:txBody>
          <a:bodyPr>
            <a:normAutofit fontScale="25000" lnSpcReduction="20000"/>
          </a:bodyPr>
          <a:lstStyle/>
          <a:p>
            <a:pPr algn="ctr">
              <a:buNone/>
            </a:pPr>
            <a:r>
              <a:rPr lang="en-US" sz="4800" dirty="0" smtClean="0"/>
              <a:t> </a:t>
            </a:r>
            <a:r>
              <a:rPr lang="en-US" sz="5600" b="1" dirty="0" smtClean="0"/>
              <a:t>BADM Program Objectives: </a:t>
            </a:r>
          </a:p>
          <a:p>
            <a:r>
              <a:rPr lang="en-US" sz="4800" dirty="0" smtClean="0"/>
              <a:t>The program objectives are embedded across the curriculum beginning with six foundational courses to be completed by the end of the sophomore year and four required upper division courses as well as five electives. Three of these electives are to be selected from outside the BADM course offerings, thereby encouraging an interdisciplinary focus. The major is comprised of 45 credit hours and the minor 18 credit hours. At the conclusion of the program students will have mastered the following competencies. </a:t>
            </a:r>
          </a:p>
          <a:p>
            <a:r>
              <a:rPr lang="en-US" sz="4800" dirty="0" smtClean="0"/>
              <a:t>- Analyze and communicate understanding of foundational concepts of business, organization and management theories through survey of primary authors. </a:t>
            </a:r>
          </a:p>
          <a:p>
            <a:r>
              <a:rPr lang="en-US" sz="4800" dirty="0" smtClean="0"/>
              <a:t>- Develop critical thinking and communication skills (oral/written) to support analysis of complex institutional and behavioral models at both the macro and micro level. </a:t>
            </a:r>
          </a:p>
          <a:p>
            <a:r>
              <a:rPr lang="en-US" sz="4800" dirty="0" smtClean="0"/>
              <a:t>- Integrate analytical and empirical skills necessary to represent economic models and financial reasoning. </a:t>
            </a:r>
          </a:p>
          <a:p>
            <a:r>
              <a:rPr lang="en-US" sz="4800" dirty="0" smtClean="0"/>
              <a:t>- Develop and apply critical thinking and research methodologies in support of analytic reasoning. </a:t>
            </a:r>
          </a:p>
          <a:p>
            <a:r>
              <a:rPr lang="en-US" sz="4800" dirty="0" smtClean="0"/>
              <a:t>- Describe, discuss and analyze the implications of four core thematic issues for business organizations including globalization, whole systems thinking, socially responsible behavior, and diversity. </a:t>
            </a:r>
          </a:p>
          <a:p>
            <a:r>
              <a:rPr lang="en-US" sz="4800" dirty="0" smtClean="0"/>
              <a:t>- Identify and discuss the interplay of institutional dynamics (social /political and economic) and their consequences for business organizations (shareholders) and societal outcomes. (stakeholders) </a:t>
            </a:r>
          </a:p>
          <a:p>
            <a:r>
              <a:rPr lang="en-US" sz="4800" dirty="0" smtClean="0"/>
              <a:t>-Demonstrate knowledge of multidisciplinary approaches to social inquiry of institutions, organizations and human behavior relevant to business and entrepreneurial activities. </a:t>
            </a:r>
          </a:p>
          <a:p>
            <a:r>
              <a:rPr lang="en-US" sz="4800" dirty="0" smtClean="0"/>
              <a:t>- Demonstrate knowledge of multi-cultural contexts and competing ethical frameworks to </a:t>
            </a:r>
          </a:p>
          <a:p>
            <a:r>
              <a:rPr lang="en-US" sz="4800" dirty="0" smtClean="0"/>
              <a:t>analyze and evaluate management behavior in the global market place. </a:t>
            </a:r>
          </a:p>
          <a:p>
            <a:r>
              <a:rPr lang="en-US" sz="4800" dirty="0" smtClean="0"/>
              <a:t>- Define the role of business organizations and the responsibility/ accountability to support </a:t>
            </a:r>
          </a:p>
          <a:p>
            <a:r>
              <a:rPr lang="en-US" sz="4800" dirty="0" smtClean="0"/>
              <a:t>values of social justice. </a:t>
            </a:r>
          </a:p>
          <a:p>
            <a:r>
              <a:rPr lang="en-US" sz="4800" dirty="0" smtClean="0"/>
              <a:t>- Describe and discuss historical development of leadership models/ theories. </a:t>
            </a:r>
          </a:p>
          <a:p>
            <a:r>
              <a:rPr lang="en-US" sz="4800" dirty="0" smtClean="0"/>
              <a:t>-Enable students to develop self--reflection capabilities to assess their own preparedness for active leadership roles. </a:t>
            </a:r>
          </a:p>
          <a:p>
            <a:r>
              <a:rPr lang="en-US" sz="4800" dirty="0" smtClean="0"/>
              <a:t>This range of objectives is to support the development of a multidisciplinary focus that reflects the complexity of modern organizations. This curriculum is based on a strong liberal arts orientation that provides for the development of  analytic thinking and presentation of ideas. The focus is intentionally not geared to an operational focus. </a:t>
            </a:r>
            <a:endParaRPr lang="en-US" sz="4800" dirty="0"/>
          </a:p>
        </p:txBody>
      </p:sp>
    </p:spTree>
    <p:extLst>
      <p:ext uri="{BB962C8B-B14F-4D97-AF65-F5344CB8AC3E}">
        <p14:creationId xmlns:p14="http://schemas.microsoft.com/office/powerpoint/2010/main" val="251864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98080" cy="715962"/>
          </a:xfrm>
        </p:spPr>
        <p:txBody>
          <a:bodyPr>
            <a:normAutofit/>
          </a:bodyPr>
          <a:lstStyle/>
          <a:p>
            <a:pPr algn="ctr"/>
            <a:r>
              <a:rPr lang="en-US" sz="2400" b="1" i="1" dirty="0" smtClean="0"/>
              <a:t>Teaching Business: BADM Key Three Objectives</a:t>
            </a:r>
            <a:endParaRPr lang="en-US" sz="2400" dirty="0"/>
          </a:p>
        </p:txBody>
      </p:sp>
      <p:sp>
        <p:nvSpPr>
          <p:cNvPr id="3" name="Content Placeholder 2"/>
          <p:cNvSpPr>
            <a:spLocks noGrp="1"/>
          </p:cNvSpPr>
          <p:nvPr>
            <p:ph idx="1"/>
          </p:nvPr>
        </p:nvSpPr>
        <p:spPr>
          <a:xfrm>
            <a:off x="1435608" y="1295400"/>
            <a:ext cx="7498080" cy="4953000"/>
          </a:xfrm>
        </p:spPr>
        <p:txBody>
          <a:bodyPr>
            <a:normAutofit fontScale="62500" lnSpcReduction="20000"/>
          </a:bodyPr>
          <a:lstStyle/>
          <a:p>
            <a:pPr algn="ctr">
              <a:buNone/>
            </a:pPr>
            <a:endParaRPr lang="en-US" b="1" dirty="0" smtClean="0"/>
          </a:p>
          <a:p>
            <a:endParaRPr lang="en-US" sz="4200" b="1" dirty="0" smtClean="0"/>
          </a:p>
          <a:p>
            <a:r>
              <a:rPr lang="en-US" sz="4200" b="1" dirty="0" smtClean="0"/>
              <a:t>Systems as core concept</a:t>
            </a:r>
            <a:r>
              <a:rPr lang="en-US" sz="4200" dirty="0" smtClean="0"/>
              <a:t>: Identify and analyze the interplay of social /political/economic and environmental institutions and the consequences for business organizations (shareholders) and societal outcomes. (stakeholders) </a:t>
            </a:r>
          </a:p>
          <a:p>
            <a:endParaRPr lang="en-US" sz="4200" dirty="0"/>
          </a:p>
          <a:p>
            <a:r>
              <a:rPr lang="en-US" sz="4200" b="1" dirty="0"/>
              <a:t>Analysis: </a:t>
            </a:r>
            <a:r>
              <a:rPr lang="en-US" sz="4200" dirty="0"/>
              <a:t>Develop and apply analytic reasoning through </a:t>
            </a:r>
            <a:r>
              <a:rPr lang="en-US" sz="4200" dirty="0" smtClean="0"/>
              <a:t>research, discussion and </a:t>
            </a:r>
            <a:r>
              <a:rPr lang="en-US" sz="4200" dirty="0"/>
              <a:t>critical </a:t>
            </a:r>
            <a:r>
              <a:rPr lang="en-US" sz="4200" dirty="0" smtClean="0"/>
              <a:t>writing.</a:t>
            </a:r>
          </a:p>
          <a:p>
            <a:endParaRPr lang="en-US" sz="4200" dirty="0" smtClean="0"/>
          </a:p>
          <a:p>
            <a:r>
              <a:rPr lang="en-US" sz="4200" dirty="0" smtClean="0"/>
              <a:t>-</a:t>
            </a:r>
            <a:r>
              <a:rPr lang="en-US" sz="4200" b="1" dirty="0" smtClean="0"/>
              <a:t>Values: </a:t>
            </a:r>
            <a:r>
              <a:rPr lang="en-US" sz="4200" dirty="0" smtClean="0"/>
              <a:t>Demonstrate knowledge of social justice issues as a global citizen, professional and human.</a:t>
            </a:r>
          </a:p>
          <a:p>
            <a:pPr>
              <a:buNone/>
            </a:pPr>
            <a:endParaRPr lang="en-US" dirty="0"/>
          </a:p>
        </p:txBody>
      </p:sp>
    </p:spTree>
    <p:extLst>
      <p:ext uri="{BB962C8B-B14F-4D97-AF65-F5344CB8AC3E}">
        <p14:creationId xmlns:p14="http://schemas.microsoft.com/office/powerpoint/2010/main" val="406161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pPr algn="ctr"/>
            <a:r>
              <a:rPr lang="en-US" sz="2400" b="1" dirty="0"/>
              <a:t>Teaching </a:t>
            </a:r>
            <a:r>
              <a:rPr lang="en-US" sz="2400" b="1" dirty="0" smtClean="0"/>
              <a:t>Business: Developing the Process</a:t>
            </a:r>
            <a:endParaRPr lang="en-US" sz="2400" dirty="0"/>
          </a:p>
        </p:txBody>
      </p:sp>
      <p:sp>
        <p:nvSpPr>
          <p:cNvPr id="3" name="Content Placeholder 2"/>
          <p:cNvSpPr>
            <a:spLocks noGrp="1"/>
          </p:cNvSpPr>
          <p:nvPr>
            <p:ph idx="1"/>
          </p:nvPr>
        </p:nvSpPr>
        <p:spPr/>
        <p:txBody>
          <a:bodyPr>
            <a:normAutofit/>
          </a:bodyPr>
          <a:lstStyle/>
          <a:p>
            <a:r>
              <a:rPr lang="en-US" dirty="0" smtClean="0"/>
              <a:t>Define BADM major learning outcomes (2010)</a:t>
            </a:r>
          </a:p>
          <a:p>
            <a:r>
              <a:rPr lang="en-US" dirty="0" smtClean="0"/>
              <a:t>Develop curriculum and standard student assessment activities (2010)</a:t>
            </a:r>
          </a:p>
          <a:p>
            <a:r>
              <a:rPr lang="en-US" dirty="0" smtClean="0"/>
              <a:t>Develop and apply standard rubric across sections/ years (2012-15)</a:t>
            </a:r>
          </a:p>
          <a:p>
            <a:r>
              <a:rPr lang="en-US" dirty="0" smtClean="0"/>
              <a:t>Collect data on student scores</a:t>
            </a:r>
          </a:p>
          <a:p>
            <a:r>
              <a:rPr lang="en-US" dirty="0" smtClean="0"/>
              <a:t>Analyze data</a:t>
            </a:r>
            <a:endParaRPr lang="en-US" dirty="0"/>
          </a:p>
        </p:txBody>
      </p:sp>
    </p:spTree>
    <p:extLst>
      <p:ext uri="{BB962C8B-B14F-4D97-AF65-F5344CB8AC3E}">
        <p14:creationId xmlns:p14="http://schemas.microsoft.com/office/powerpoint/2010/main" val="410129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dirty="0"/>
              <a:t>Teaching </a:t>
            </a:r>
            <a:r>
              <a:rPr lang="en-US" sz="2400" b="1" dirty="0" smtClean="0"/>
              <a:t>Business: Standard Student Assessments</a:t>
            </a:r>
            <a:br>
              <a:rPr lang="en-US" sz="2400" b="1" dirty="0" smtClean="0"/>
            </a:br>
            <a:r>
              <a:rPr lang="en-US" sz="2400" b="1" dirty="0" smtClean="0"/>
              <a:t/>
            </a:r>
            <a:br>
              <a:rPr lang="en-US" sz="2400" b="1" dirty="0" smtClean="0"/>
            </a:br>
            <a:r>
              <a:rPr lang="en-US" sz="2400" b="1" dirty="0" smtClean="0"/>
              <a:t>Per semester activities across courses</a:t>
            </a:r>
            <a:endParaRPr lang="en-US" sz="2400" dirty="0"/>
          </a:p>
        </p:txBody>
      </p:sp>
      <p:sp>
        <p:nvSpPr>
          <p:cNvPr id="3" name="Content Placeholder 2"/>
          <p:cNvSpPr>
            <a:spLocks noGrp="1"/>
          </p:cNvSpPr>
          <p:nvPr>
            <p:ph idx="1"/>
          </p:nvPr>
        </p:nvSpPr>
        <p:spPr>
          <a:xfrm>
            <a:off x="1435608" y="1219200"/>
            <a:ext cx="7498080" cy="5029200"/>
          </a:xfrm>
        </p:spPr>
        <p:txBody>
          <a:bodyPr>
            <a:normAutofit/>
          </a:bodyPr>
          <a:lstStyle/>
          <a:p>
            <a:pPr>
              <a:buNone/>
            </a:pPr>
            <a:endParaRPr lang="en-US" sz="2800" dirty="0" smtClean="0"/>
          </a:p>
          <a:p>
            <a:r>
              <a:rPr lang="en-US" sz="2800" dirty="0" smtClean="0"/>
              <a:t>Writing Assignments: 4</a:t>
            </a:r>
          </a:p>
          <a:p>
            <a:r>
              <a:rPr lang="en-US" sz="2800" dirty="0" smtClean="0"/>
              <a:t>Homework: 12-14 (weekly)</a:t>
            </a:r>
          </a:p>
          <a:p>
            <a:r>
              <a:rPr lang="en-US" sz="2800" dirty="0" smtClean="0"/>
              <a:t>Quizzes: 4-5 (key term/ short answer)</a:t>
            </a:r>
          </a:p>
          <a:p>
            <a:r>
              <a:rPr lang="en-US" sz="2800" dirty="0" smtClean="0"/>
              <a:t>Exams: Midterm/Final</a:t>
            </a:r>
          </a:p>
        </p:txBody>
      </p:sp>
    </p:spTree>
    <p:extLst>
      <p:ext uri="{BB962C8B-B14F-4D97-AF65-F5344CB8AC3E}">
        <p14:creationId xmlns:p14="http://schemas.microsoft.com/office/powerpoint/2010/main" val="3196075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1060</TotalTime>
  <Words>1742</Words>
  <Application>Microsoft Office PowerPoint</Application>
  <PresentationFormat>On-screen Show (4:3)</PresentationFormat>
  <Paragraphs>291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  </vt:lpstr>
      <vt:lpstr>Teaching Business:  BADM Major Requirements</vt:lpstr>
      <vt:lpstr>Teaching Business:  BADM Major Requirements</vt:lpstr>
      <vt:lpstr>Teaching Business:  BADM Course Enrollments</vt:lpstr>
      <vt:lpstr>Teaching Business:  BADM Course Enrollments</vt:lpstr>
      <vt:lpstr>Teaching Business: Initial Set of Objectives</vt:lpstr>
      <vt:lpstr>Teaching Business: BADM Key Three Objectives</vt:lpstr>
      <vt:lpstr>Teaching Business: Developing the Process</vt:lpstr>
      <vt:lpstr>Teaching Business: Standard Student Assessments  Per semester activities across courses</vt:lpstr>
      <vt:lpstr>Teaching Business: BADM Standard Rubric </vt:lpstr>
      <vt:lpstr>Teaching Business in the Broad-Access Classroom</vt:lpstr>
      <vt:lpstr>Teaching Business  in the Broad-Access Classroom</vt:lpstr>
      <vt:lpstr>Teaching Business  in the Broad-Access Classroom</vt:lpstr>
      <vt:lpstr>Teaching Globalization Studies in the Broad-Access Classroom</vt:lpstr>
      <vt:lpstr>Teaching Business:  BADM Course Enrollments</vt:lpstr>
      <vt:lpstr>Teaching Business:  BADM Course Enrollments</vt:lpstr>
      <vt:lpstr>Teaching Business: Initial Set of Objectives</vt:lpstr>
      <vt:lpstr>Teaching Business: BADM Key Three Objectives</vt:lpstr>
      <vt:lpstr>Teaching Business: Developing the Process</vt:lpstr>
      <vt:lpstr>Teaching Business: Standard Student Assessments  Per semester activities across courses</vt:lpstr>
      <vt:lpstr>Teaching Business: BADM Standard Rubric </vt:lpstr>
      <vt:lpstr>Teaching Business in the Broad-Access Classroom</vt:lpstr>
      <vt:lpstr>Teaching Business  in the Broad-Access Classroom</vt:lpstr>
      <vt:lpstr>Teaching Business  in the Broad-Access Classroom</vt:lpstr>
      <vt:lpstr>Teaching Globalization Studies in the Broad-Access Classroom</vt:lpstr>
    </vt:vector>
  </TitlesOfParts>
  <Company>Trinity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Diana Watts</dc:creator>
  <cp:lastModifiedBy>toliverk</cp:lastModifiedBy>
  <cp:revision>32</cp:revision>
  <cp:lastPrinted>2015-02-18T18:28:10Z</cp:lastPrinted>
  <dcterms:created xsi:type="dcterms:W3CDTF">2012-03-31T17:49:47Z</dcterms:created>
  <dcterms:modified xsi:type="dcterms:W3CDTF">2015-05-27T17:45:39Z</dcterms:modified>
</cp:coreProperties>
</file>