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57" r:id="rId3"/>
    <p:sldId id="258" r:id="rId4"/>
    <p:sldId id="272" r:id="rId5"/>
    <p:sldId id="259" r:id="rId6"/>
    <p:sldId id="260" r:id="rId7"/>
    <p:sldId id="261" r:id="rId8"/>
    <p:sldId id="262" r:id="rId9"/>
    <p:sldId id="263" r:id="rId10"/>
    <p:sldId id="264" r:id="rId11"/>
    <p:sldId id="267" r:id="rId12"/>
    <p:sldId id="274" r:id="rId13"/>
    <p:sldId id="268" r:id="rId14"/>
    <p:sldId id="269" r:id="rId15"/>
    <p:sldId id="265" r:id="rId16"/>
    <p:sldId id="266" r:id="rId17"/>
    <p:sldId id="273" r:id="rId18"/>
    <p:sldId id="270" r:id="rId19"/>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23BDB1-C3EC-4FA2-984D-805CA290B2F6}" type="doc">
      <dgm:prSet loTypeId="urn:microsoft.com/office/officeart/2005/8/layout/pyramid1" loCatId="pyramid" qsTypeId="urn:microsoft.com/office/officeart/2005/8/quickstyle/simple1" qsCatId="simple" csTypeId="urn:microsoft.com/office/officeart/2005/8/colors/accent1_2" csCatId="accent1" phldr="1"/>
      <dgm:spPr/>
    </dgm:pt>
    <dgm:pt modelId="{D946D0F5-979A-4CA5-A342-43544E198BCE}">
      <dgm:prSet phldrT="[Text]" custT="1"/>
      <dgm:spPr>
        <a:solidFill>
          <a:schemeClr val="accent6">
            <a:lumMod val="75000"/>
          </a:schemeClr>
        </a:solidFill>
      </dgm:spPr>
      <dgm:t>
        <a:bodyPr/>
        <a:lstStyle/>
        <a:p>
          <a:endParaRPr lang="en-US" sz="1000" dirty="0" smtClean="0">
            <a:solidFill>
              <a:schemeClr val="bg1"/>
            </a:solidFill>
          </a:endParaRPr>
        </a:p>
        <a:p>
          <a:r>
            <a:rPr lang="en-US" sz="1100" b="1" dirty="0" smtClean="0">
              <a:solidFill>
                <a:schemeClr val="bg1"/>
              </a:solidFill>
            </a:rPr>
            <a:t>Buying </a:t>
          </a:r>
        </a:p>
        <a:p>
          <a:r>
            <a:rPr lang="en-US" sz="1100" b="1" dirty="0" smtClean="0">
              <a:solidFill>
                <a:schemeClr val="bg1"/>
              </a:solidFill>
            </a:rPr>
            <a:t>a paper </a:t>
          </a:r>
        </a:p>
        <a:p>
          <a:r>
            <a:rPr lang="en-US" sz="1100" b="1" dirty="0" smtClean="0">
              <a:solidFill>
                <a:schemeClr val="bg1"/>
              </a:solidFill>
            </a:rPr>
            <a:t>online </a:t>
          </a:r>
        </a:p>
        <a:p>
          <a:r>
            <a:rPr lang="en-US" sz="1100" b="1" dirty="0" smtClean="0">
              <a:solidFill>
                <a:schemeClr val="bg1"/>
              </a:solidFill>
            </a:rPr>
            <a:t>or downloading </a:t>
          </a:r>
        </a:p>
        <a:p>
          <a:r>
            <a:rPr lang="en-US" sz="1100" b="1" dirty="0" smtClean="0">
              <a:solidFill>
                <a:schemeClr val="bg1"/>
              </a:solidFill>
            </a:rPr>
            <a:t>all or most of a paper</a:t>
          </a:r>
        </a:p>
        <a:p>
          <a:r>
            <a:rPr lang="en-US" sz="1100" b="1" dirty="0" smtClean="0">
              <a:solidFill>
                <a:schemeClr val="bg1"/>
              </a:solidFill>
            </a:rPr>
            <a:t>or assignment from another source </a:t>
          </a:r>
        </a:p>
        <a:p>
          <a:r>
            <a:rPr lang="en-US" sz="1100" b="1" dirty="0" smtClean="0">
              <a:solidFill>
                <a:schemeClr val="bg1"/>
              </a:solidFill>
            </a:rPr>
            <a:t>or another student</a:t>
          </a:r>
          <a:endParaRPr lang="en-US" sz="1100" b="1" dirty="0">
            <a:solidFill>
              <a:schemeClr val="bg1"/>
            </a:solidFill>
          </a:endParaRPr>
        </a:p>
      </dgm:t>
    </dgm:pt>
    <dgm:pt modelId="{7AD64977-D88B-4108-8C02-2AC0F11DDBDD}" type="parTrans" cxnId="{9B861A6B-10AF-4A35-8CBE-07513F7E2C6E}">
      <dgm:prSet/>
      <dgm:spPr/>
      <dgm:t>
        <a:bodyPr/>
        <a:lstStyle/>
        <a:p>
          <a:endParaRPr lang="en-US"/>
        </a:p>
      </dgm:t>
    </dgm:pt>
    <dgm:pt modelId="{959CF11D-B617-4A59-94F7-AD5914F97948}" type="sibTrans" cxnId="{9B861A6B-10AF-4A35-8CBE-07513F7E2C6E}">
      <dgm:prSet/>
      <dgm:spPr/>
      <dgm:t>
        <a:bodyPr/>
        <a:lstStyle/>
        <a:p>
          <a:endParaRPr lang="en-US"/>
        </a:p>
      </dgm:t>
    </dgm:pt>
    <dgm:pt modelId="{97427A34-318D-4E4B-AAFF-A6C1F5FC827E}">
      <dgm:prSet phldrT="[Text]" custT="1"/>
      <dgm:spPr>
        <a:solidFill>
          <a:schemeClr val="accent4">
            <a:lumMod val="60000"/>
            <a:lumOff val="40000"/>
          </a:schemeClr>
        </a:solidFill>
      </dgm:spPr>
      <dgm:t>
        <a:bodyPr/>
        <a:lstStyle/>
        <a:p>
          <a:r>
            <a:rPr lang="en-US" sz="1400" b="1" dirty="0" smtClean="0">
              <a:solidFill>
                <a:schemeClr val="tx1">
                  <a:lumMod val="95000"/>
                  <a:lumOff val="5000"/>
                </a:schemeClr>
              </a:solidFill>
            </a:rPr>
            <a:t>Linking paragraphs gathered from</a:t>
          </a:r>
        </a:p>
        <a:p>
          <a:r>
            <a:rPr lang="en-US" sz="1400" b="1" dirty="0" smtClean="0">
              <a:solidFill>
                <a:schemeClr val="tx1">
                  <a:lumMod val="95000"/>
                  <a:lumOff val="5000"/>
                </a:schemeClr>
              </a:solidFill>
            </a:rPr>
            <a:t>many different places online with missing, fraudulent or incorrect citations, no quotation marks, no effort to identify the material as taken from another source, submitted in fulfillment of a requirement for writing a paper</a:t>
          </a:r>
          <a:endParaRPr lang="en-US" sz="1400" b="1" dirty="0">
            <a:solidFill>
              <a:schemeClr val="tx1">
                <a:lumMod val="95000"/>
                <a:lumOff val="5000"/>
              </a:schemeClr>
            </a:solidFill>
          </a:endParaRPr>
        </a:p>
      </dgm:t>
    </dgm:pt>
    <dgm:pt modelId="{66B93A36-4ED0-43E4-9ED2-723BC5CF48D0}" type="parTrans" cxnId="{EF4981ED-547D-4CEF-AC97-7157FCD4EC2B}">
      <dgm:prSet/>
      <dgm:spPr/>
      <dgm:t>
        <a:bodyPr/>
        <a:lstStyle/>
        <a:p>
          <a:endParaRPr lang="en-US"/>
        </a:p>
      </dgm:t>
    </dgm:pt>
    <dgm:pt modelId="{46CB44C7-D028-44AE-83C2-7CD56783612F}" type="sibTrans" cxnId="{EF4981ED-547D-4CEF-AC97-7157FCD4EC2B}">
      <dgm:prSet/>
      <dgm:spPr/>
      <dgm:t>
        <a:bodyPr/>
        <a:lstStyle/>
        <a:p>
          <a:endParaRPr lang="en-US"/>
        </a:p>
      </dgm:t>
    </dgm:pt>
    <dgm:pt modelId="{BE2131C0-5D17-49BB-ACD8-38C189DD812B}">
      <dgm:prSet phldrT="[Text]" custT="1"/>
      <dgm:spPr>
        <a:solidFill>
          <a:schemeClr val="accent5">
            <a:lumMod val="50000"/>
          </a:schemeClr>
        </a:solidFill>
      </dgm:spPr>
      <dgm:t>
        <a:bodyPr/>
        <a:lstStyle/>
        <a:p>
          <a:r>
            <a:rPr lang="en-US" sz="1400" b="1" dirty="0" smtClean="0">
              <a:solidFill>
                <a:schemeClr val="bg1"/>
              </a:solidFill>
            </a:rPr>
            <a:t>Sentences, words and phrases, graphs and charts, scattered paragraphs taken from other sources without attribution, or with flawed attribution, but also evidence that the student has attempted to write some of the material herself, and sometimes showing some general idea about citation, e.g., endnotes, URLs embedded in some places</a:t>
          </a:r>
          <a:endParaRPr lang="en-US" sz="1400" b="1" dirty="0">
            <a:solidFill>
              <a:schemeClr val="bg1"/>
            </a:solidFill>
          </a:endParaRPr>
        </a:p>
      </dgm:t>
    </dgm:pt>
    <dgm:pt modelId="{7D9817E3-F8F7-4FB2-9AB3-05C3586C5221}" type="parTrans" cxnId="{72FA8863-57EE-424E-AA47-5585EFB6C817}">
      <dgm:prSet/>
      <dgm:spPr/>
      <dgm:t>
        <a:bodyPr/>
        <a:lstStyle/>
        <a:p>
          <a:endParaRPr lang="en-US"/>
        </a:p>
      </dgm:t>
    </dgm:pt>
    <dgm:pt modelId="{8EF647E8-40DB-4D73-B84F-F512947ED4E4}" type="sibTrans" cxnId="{72FA8863-57EE-424E-AA47-5585EFB6C817}">
      <dgm:prSet/>
      <dgm:spPr/>
      <dgm:t>
        <a:bodyPr/>
        <a:lstStyle/>
        <a:p>
          <a:endParaRPr lang="en-US"/>
        </a:p>
      </dgm:t>
    </dgm:pt>
    <dgm:pt modelId="{1F0ABB62-D50B-471E-8F4B-21540E931F41}" type="pres">
      <dgm:prSet presAssocID="{B023BDB1-C3EC-4FA2-984D-805CA290B2F6}" presName="Name0" presStyleCnt="0">
        <dgm:presLayoutVars>
          <dgm:dir/>
          <dgm:animLvl val="lvl"/>
          <dgm:resizeHandles val="exact"/>
        </dgm:presLayoutVars>
      </dgm:prSet>
      <dgm:spPr/>
    </dgm:pt>
    <dgm:pt modelId="{EFB733AE-3C89-4E51-8654-55CBB0ABA450}" type="pres">
      <dgm:prSet presAssocID="{D946D0F5-979A-4CA5-A342-43544E198BCE}" presName="Name8" presStyleCnt="0"/>
      <dgm:spPr/>
    </dgm:pt>
    <dgm:pt modelId="{6532F1D3-C4D2-4A51-B3E7-B4402846EAF0}" type="pres">
      <dgm:prSet presAssocID="{D946D0F5-979A-4CA5-A342-43544E198BCE}" presName="level" presStyleLbl="node1" presStyleIdx="0" presStyleCnt="3">
        <dgm:presLayoutVars>
          <dgm:chMax val="1"/>
          <dgm:bulletEnabled val="1"/>
        </dgm:presLayoutVars>
      </dgm:prSet>
      <dgm:spPr/>
      <dgm:t>
        <a:bodyPr/>
        <a:lstStyle/>
        <a:p>
          <a:endParaRPr lang="en-US"/>
        </a:p>
      </dgm:t>
    </dgm:pt>
    <dgm:pt modelId="{1A2E3691-308D-47FB-8230-224A7405DE5E}" type="pres">
      <dgm:prSet presAssocID="{D946D0F5-979A-4CA5-A342-43544E198BCE}" presName="levelTx" presStyleLbl="revTx" presStyleIdx="0" presStyleCnt="0">
        <dgm:presLayoutVars>
          <dgm:chMax val="1"/>
          <dgm:bulletEnabled val="1"/>
        </dgm:presLayoutVars>
      </dgm:prSet>
      <dgm:spPr/>
      <dgm:t>
        <a:bodyPr/>
        <a:lstStyle/>
        <a:p>
          <a:endParaRPr lang="en-US"/>
        </a:p>
      </dgm:t>
    </dgm:pt>
    <dgm:pt modelId="{5D1A4039-3979-4301-A6E2-858CD99BAB19}" type="pres">
      <dgm:prSet presAssocID="{97427A34-318D-4E4B-AAFF-A6C1F5FC827E}" presName="Name8" presStyleCnt="0"/>
      <dgm:spPr/>
    </dgm:pt>
    <dgm:pt modelId="{7DE63754-6915-4DEC-A6D4-581AFEC9BB05}" type="pres">
      <dgm:prSet presAssocID="{97427A34-318D-4E4B-AAFF-A6C1F5FC827E}" presName="level" presStyleLbl="node1" presStyleIdx="1" presStyleCnt="3">
        <dgm:presLayoutVars>
          <dgm:chMax val="1"/>
          <dgm:bulletEnabled val="1"/>
        </dgm:presLayoutVars>
      </dgm:prSet>
      <dgm:spPr/>
      <dgm:t>
        <a:bodyPr/>
        <a:lstStyle/>
        <a:p>
          <a:endParaRPr lang="en-US"/>
        </a:p>
      </dgm:t>
    </dgm:pt>
    <dgm:pt modelId="{7B6E3167-5763-43F0-92A7-7665C7163DC1}" type="pres">
      <dgm:prSet presAssocID="{97427A34-318D-4E4B-AAFF-A6C1F5FC827E}" presName="levelTx" presStyleLbl="revTx" presStyleIdx="0" presStyleCnt="0">
        <dgm:presLayoutVars>
          <dgm:chMax val="1"/>
          <dgm:bulletEnabled val="1"/>
        </dgm:presLayoutVars>
      </dgm:prSet>
      <dgm:spPr/>
      <dgm:t>
        <a:bodyPr/>
        <a:lstStyle/>
        <a:p>
          <a:endParaRPr lang="en-US"/>
        </a:p>
      </dgm:t>
    </dgm:pt>
    <dgm:pt modelId="{5873B9BD-9AF3-4C50-8684-E0253D9B4CBA}" type="pres">
      <dgm:prSet presAssocID="{BE2131C0-5D17-49BB-ACD8-38C189DD812B}" presName="Name8" presStyleCnt="0"/>
      <dgm:spPr/>
    </dgm:pt>
    <dgm:pt modelId="{D2F62562-405E-4679-AC96-006A27EC896B}" type="pres">
      <dgm:prSet presAssocID="{BE2131C0-5D17-49BB-ACD8-38C189DD812B}" presName="level" presStyleLbl="node1" presStyleIdx="2" presStyleCnt="3">
        <dgm:presLayoutVars>
          <dgm:chMax val="1"/>
          <dgm:bulletEnabled val="1"/>
        </dgm:presLayoutVars>
      </dgm:prSet>
      <dgm:spPr/>
      <dgm:t>
        <a:bodyPr/>
        <a:lstStyle/>
        <a:p>
          <a:endParaRPr lang="en-US"/>
        </a:p>
      </dgm:t>
    </dgm:pt>
    <dgm:pt modelId="{972CEC4B-2074-44AD-8505-E91F76265948}" type="pres">
      <dgm:prSet presAssocID="{BE2131C0-5D17-49BB-ACD8-38C189DD812B}" presName="levelTx" presStyleLbl="revTx" presStyleIdx="0" presStyleCnt="0">
        <dgm:presLayoutVars>
          <dgm:chMax val="1"/>
          <dgm:bulletEnabled val="1"/>
        </dgm:presLayoutVars>
      </dgm:prSet>
      <dgm:spPr/>
      <dgm:t>
        <a:bodyPr/>
        <a:lstStyle/>
        <a:p>
          <a:endParaRPr lang="en-US"/>
        </a:p>
      </dgm:t>
    </dgm:pt>
  </dgm:ptLst>
  <dgm:cxnLst>
    <dgm:cxn modelId="{B5E8C765-EEB4-4523-9EE2-66D260861B6C}" type="presOf" srcId="{BE2131C0-5D17-49BB-ACD8-38C189DD812B}" destId="{D2F62562-405E-4679-AC96-006A27EC896B}" srcOrd="0" destOrd="0" presId="urn:microsoft.com/office/officeart/2005/8/layout/pyramid1"/>
    <dgm:cxn modelId="{72FA8863-57EE-424E-AA47-5585EFB6C817}" srcId="{B023BDB1-C3EC-4FA2-984D-805CA290B2F6}" destId="{BE2131C0-5D17-49BB-ACD8-38C189DD812B}" srcOrd="2" destOrd="0" parTransId="{7D9817E3-F8F7-4FB2-9AB3-05C3586C5221}" sibTransId="{8EF647E8-40DB-4D73-B84F-F512947ED4E4}"/>
    <dgm:cxn modelId="{1D06AD01-6614-4D31-89D2-D192EEE0CC25}" type="presOf" srcId="{B023BDB1-C3EC-4FA2-984D-805CA290B2F6}" destId="{1F0ABB62-D50B-471E-8F4B-21540E931F41}" srcOrd="0" destOrd="0" presId="urn:microsoft.com/office/officeart/2005/8/layout/pyramid1"/>
    <dgm:cxn modelId="{83C7771F-486A-4E9C-85D4-CD88B9709811}" type="presOf" srcId="{BE2131C0-5D17-49BB-ACD8-38C189DD812B}" destId="{972CEC4B-2074-44AD-8505-E91F76265948}" srcOrd="1" destOrd="0" presId="urn:microsoft.com/office/officeart/2005/8/layout/pyramid1"/>
    <dgm:cxn modelId="{467AE83A-FC14-429E-914D-8123C3A8DCB7}" type="presOf" srcId="{97427A34-318D-4E4B-AAFF-A6C1F5FC827E}" destId="{7DE63754-6915-4DEC-A6D4-581AFEC9BB05}" srcOrd="0" destOrd="0" presId="urn:microsoft.com/office/officeart/2005/8/layout/pyramid1"/>
    <dgm:cxn modelId="{DB43A438-7026-4B4B-9EFC-7E5C287E6DEE}" type="presOf" srcId="{D946D0F5-979A-4CA5-A342-43544E198BCE}" destId="{1A2E3691-308D-47FB-8230-224A7405DE5E}" srcOrd="1" destOrd="0" presId="urn:microsoft.com/office/officeart/2005/8/layout/pyramid1"/>
    <dgm:cxn modelId="{9B861A6B-10AF-4A35-8CBE-07513F7E2C6E}" srcId="{B023BDB1-C3EC-4FA2-984D-805CA290B2F6}" destId="{D946D0F5-979A-4CA5-A342-43544E198BCE}" srcOrd="0" destOrd="0" parTransId="{7AD64977-D88B-4108-8C02-2AC0F11DDBDD}" sibTransId="{959CF11D-B617-4A59-94F7-AD5914F97948}"/>
    <dgm:cxn modelId="{634B53AE-1A96-434F-A132-EEF494A9828B}" type="presOf" srcId="{97427A34-318D-4E4B-AAFF-A6C1F5FC827E}" destId="{7B6E3167-5763-43F0-92A7-7665C7163DC1}" srcOrd="1" destOrd="0" presId="urn:microsoft.com/office/officeart/2005/8/layout/pyramid1"/>
    <dgm:cxn modelId="{A85E8F2A-513C-4A59-9037-294FB659CA2C}" type="presOf" srcId="{D946D0F5-979A-4CA5-A342-43544E198BCE}" destId="{6532F1D3-C4D2-4A51-B3E7-B4402846EAF0}" srcOrd="0" destOrd="0" presId="urn:microsoft.com/office/officeart/2005/8/layout/pyramid1"/>
    <dgm:cxn modelId="{EF4981ED-547D-4CEF-AC97-7157FCD4EC2B}" srcId="{B023BDB1-C3EC-4FA2-984D-805CA290B2F6}" destId="{97427A34-318D-4E4B-AAFF-A6C1F5FC827E}" srcOrd="1" destOrd="0" parTransId="{66B93A36-4ED0-43E4-9ED2-723BC5CF48D0}" sibTransId="{46CB44C7-D028-44AE-83C2-7CD56783612F}"/>
    <dgm:cxn modelId="{19FE55DF-3B02-46B3-B744-F0BA0DB25D51}" type="presParOf" srcId="{1F0ABB62-D50B-471E-8F4B-21540E931F41}" destId="{EFB733AE-3C89-4E51-8654-55CBB0ABA450}" srcOrd="0" destOrd="0" presId="urn:microsoft.com/office/officeart/2005/8/layout/pyramid1"/>
    <dgm:cxn modelId="{92A6482C-562B-4DA3-BA3F-AC412D0080BE}" type="presParOf" srcId="{EFB733AE-3C89-4E51-8654-55CBB0ABA450}" destId="{6532F1D3-C4D2-4A51-B3E7-B4402846EAF0}" srcOrd="0" destOrd="0" presId="urn:microsoft.com/office/officeart/2005/8/layout/pyramid1"/>
    <dgm:cxn modelId="{71C8A248-C9B6-4685-9A0E-121DA8E7037C}" type="presParOf" srcId="{EFB733AE-3C89-4E51-8654-55CBB0ABA450}" destId="{1A2E3691-308D-47FB-8230-224A7405DE5E}" srcOrd="1" destOrd="0" presId="urn:microsoft.com/office/officeart/2005/8/layout/pyramid1"/>
    <dgm:cxn modelId="{774083B4-2F13-4CB4-B3F5-B33DE5A041A9}" type="presParOf" srcId="{1F0ABB62-D50B-471E-8F4B-21540E931F41}" destId="{5D1A4039-3979-4301-A6E2-858CD99BAB19}" srcOrd="1" destOrd="0" presId="urn:microsoft.com/office/officeart/2005/8/layout/pyramid1"/>
    <dgm:cxn modelId="{C7EA4488-A15E-4187-8291-9F9DA625625C}" type="presParOf" srcId="{5D1A4039-3979-4301-A6E2-858CD99BAB19}" destId="{7DE63754-6915-4DEC-A6D4-581AFEC9BB05}" srcOrd="0" destOrd="0" presId="urn:microsoft.com/office/officeart/2005/8/layout/pyramid1"/>
    <dgm:cxn modelId="{ABECA31C-E7BE-446B-8F4D-DD3DF8DB91B2}" type="presParOf" srcId="{5D1A4039-3979-4301-A6E2-858CD99BAB19}" destId="{7B6E3167-5763-43F0-92A7-7665C7163DC1}" srcOrd="1" destOrd="0" presId="urn:microsoft.com/office/officeart/2005/8/layout/pyramid1"/>
    <dgm:cxn modelId="{12AB9E84-6C94-4130-91EB-5997A0B746E6}" type="presParOf" srcId="{1F0ABB62-D50B-471E-8F4B-21540E931F41}" destId="{5873B9BD-9AF3-4C50-8684-E0253D9B4CBA}" srcOrd="2" destOrd="0" presId="urn:microsoft.com/office/officeart/2005/8/layout/pyramid1"/>
    <dgm:cxn modelId="{54CAF97D-A745-49E8-A738-795E6341C4C5}" type="presParOf" srcId="{5873B9BD-9AF3-4C50-8684-E0253D9B4CBA}" destId="{D2F62562-405E-4679-AC96-006A27EC896B}" srcOrd="0" destOrd="0" presId="urn:microsoft.com/office/officeart/2005/8/layout/pyramid1"/>
    <dgm:cxn modelId="{DE885AA7-CBA1-4E9E-B6EF-CF9C10FA86FA}" type="presParOf" srcId="{5873B9BD-9AF3-4C50-8684-E0253D9B4CBA}" destId="{972CEC4B-2074-44AD-8505-E91F76265948}"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23BDB1-C3EC-4FA2-984D-805CA290B2F6}" type="doc">
      <dgm:prSet loTypeId="urn:microsoft.com/office/officeart/2005/8/layout/pyramid1" loCatId="pyramid" qsTypeId="urn:microsoft.com/office/officeart/2005/8/quickstyle/simple1" qsCatId="simple" csTypeId="urn:microsoft.com/office/officeart/2005/8/colors/accent1_2" csCatId="accent1" phldr="1"/>
      <dgm:spPr/>
    </dgm:pt>
    <dgm:pt modelId="{D946D0F5-979A-4CA5-A342-43544E198BCE}">
      <dgm:prSet phldrT="[Text]" custT="1"/>
      <dgm:spPr>
        <a:solidFill>
          <a:schemeClr val="accent6">
            <a:lumMod val="75000"/>
          </a:schemeClr>
        </a:solidFill>
      </dgm:spPr>
      <dgm:t>
        <a:bodyPr/>
        <a:lstStyle/>
        <a:p>
          <a:endParaRPr lang="en-US" sz="1000" dirty="0" smtClean="0">
            <a:solidFill>
              <a:schemeClr val="bg1"/>
            </a:solidFill>
          </a:endParaRPr>
        </a:p>
        <a:p>
          <a:r>
            <a:rPr lang="en-US" sz="1100" b="1" dirty="0" smtClean="0">
              <a:solidFill>
                <a:schemeClr val="bg1"/>
              </a:solidFill>
            </a:rPr>
            <a:t>Buying </a:t>
          </a:r>
        </a:p>
        <a:p>
          <a:r>
            <a:rPr lang="en-US" sz="1100" b="1" dirty="0" smtClean="0">
              <a:solidFill>
                <a:schemeClr val="bg1"/>
              </a:solidFill>
            </a:rPr>
            <a:t>a paper </a:t>
          </a:r>
        </a:p>
        <a:p>
          <a:r>
            <a:rPr lang="en-US" sz="1100" b="1" dirty="0" smtClean="0">
              <a:solidFill>
                <a:schemeClr val="bg1"/>
              </a:solidFill>
            </a:rPr>
            <a:t>online </a:t>
          </a:r>
        </a:p>
        <a:p>
          <a:r>
            <a:rPr lang="en-US" sz="1100" b="1" dirty="0" smtClean="0">
              <a:solidFill>
                <a:schemeClr val="bg1"/>
              </a:solidFill>
            </a:rPr>
            <a:t>or downloading </a:t>
          </a:r>
        </a:p>
        <a:p>
          <a:r>
            <a:rPr lang="en-US" sz="1100" b="1" dirty="0" smtClean="0">
              <a:solidFill>
                <a:schemeClr val="bg1"/>
              </a:solidFill>
            </a:rPr>
            <a:t>all or most of a paper</a:t>
          </a:r>
        </a:p>
        <a:p>
          <a:r>
            <a:rPr lang="en-US" sz="1100" b="1" dirty="0" smtClean="0">
              <a:solidFill>
                <a:schemeClr val="bg1"/>
              </a:solidFill>
            </a:rPr>
            <a:t>or assignment from another source </a:t>
          </a:r>
        </a:p>
        <a:p>
          <a:r>
            <a:rPr lang="en-US" sz="1100" b="1" dirty="0" smtClean="0">
              <a:solidFill>
                <a:schemeClr val="bg1"/>
              </a:solidFill>
            </a:rPr>
            <a:t>or another student</a:t>
          </a:r>
          <a:endParaRPr lang="en-US" sz="1100" b="1" dirty="0">
            <a:solidFill>
              <a:schemeClr val="bg1"/>
            </a:solidFill>
          </a:endParaRPr>
        </a:p>
      </dgm:t>
    </dgm:pt>
    <dgm:pt modelId="{7AD64977-D88B-4108-8C02-2AC0F11DDBDD}" type="parTrans" cxnId="{9B861A6B-10AF-4A35-8CBE-07513F7E2C6E}">
      <dgm:prSet/>
      <dgm:spPr/>
      <dgm:t>
        <a:bodyPr/>
        <a:lstStyle/>
        <a:p>
          <a:endParaRPr lang="en-US"/>
        </a:p>
      </dgm:t>
    </dgm:pt>
    <dgm:pt modelId="{959CF11D-B617-4A59-94F7-AD5914F97948}" type="sibTrans" cxnId="{9B861A6B-10AF-4A35-8CBE-07513F7E2C6E}">
      <dgm:prSet/>
      <dgm:spPr/>
      <dgm:t>
        <a:bodyPr/>
        <a:lstStyle/>
        <a:p>
          <a:endParaRPr lang="en-US"/>
        </a:p>
      </dgm:t>
    </dgm:pt>
    <dgm:pt modelId="{97427A34-318D-4E4B-AAFF-A6C1F5FC827E}">
      <dgm:prSet phldrT="[Text]" custT="1"/>
      <dgm:spPr>
        <a:solidFill>
          <a:schemeClr val="accent4">
            <a:lumMod val="60000"/>
            <a:lumOff val="40000"/>
          </a:schemeClr>
        </a:solidFill>
      </dgm:spPr>
      <dgm:t>
        <a:bodyPr/>
        <a:lstStyle/>
        <a:p>
          <a:r>
            <a:rPr lang="en-US" sz="1400" b="1" dirty="0" smtClean="0">
              <a:solidFill>
                <a:schemeClr val="tx1">
                  <a:lumMod val="95000"/>
                  <a:lumOff val="5000"/>
                </a:schemeClr>
              </a:solidFill>
            </a:rPr>
            <a:t>Linking paragraphs gathered from</a:t>
          </a:r>
        </a:p>
        <a:p>
          <a:r>
            <a:rPr lang="en-US" sz="1400" b="1" dirty="0" smtClean="0">
              <a:solidFill>
                <a:schemeClr val="tx1">
                  <a:lumMod val="95000"/>
                  <a:lumOff val="5000"/>
                </a:schemeClr>
              </a:solidFill>
            </a:rPr>
            <a:t>many different places online with missing, fraudulent or incorrect citations, no quotation marks, no effort to identify the material as taken from another source, submitted in fulfillment of a requirement for writing a paper</a:t>
          </a:r>
          <a:endParaRPr lang="en-US" sz="1400" b="1" dirty="0">
            <a:solidFill>
              <a:schemeClr val="tx1">
                <a:lumMod val="95000"/>
                <a:lumOff val="5000"/>
              </a:schemeClr>
            </a:solidFill>
          </a:endParaRPr>
        </a:p>
      </dgm:t>
    </dgm:pt>
    <dgm:pt modelId="{66B93A36-4ED0-43E4-9ED2-723BC5CF48D0}" type="parTrans" cxnId="{EF4981ED-547D-4CEF-AC97-7157FCD4EC2B}">
      <dgm:prSet/>
      <dgm:spPr/>
      <dgm:t>
        <a:bodyPr/>
        <a:lstStyle/>
        <a:p>
          <a:endParaRPr lang="en-US"/>
        </a:p>
      </dgm:t>
    </dgm:pt>
    <dgm:pt modelId="{46CB44C7-D028-44AE-83C2-7CD56783612F}" type="sibTrans" cxnId="{EF4981ED-547D-4CEF-AC97-7157FCD4EC2B}">
      <dgm:prSet/>
      <dgm:spPr/>
      <dgm:t>
        <a:bodyPr/>
        <a:lstStyle/>
        <a:p>
          <a:endParaRPr lang="en-US"/>
        </a:p>
      </dgm:t>
    </dgm:pt>
    <dgm:pt modelId="{BE2131C0-5D17-49BB-ACD8-38C189DD812B}">
      <dgm:prSet phldrT="[Text]" custT="1"/>
      <dgm:spPr>
        <a:solidFill>
          <a:schemeClr val="accent5">
            <a:lumMod val="50000"/>
          </a:schemeClr>
        </a:solidFill>
      </dgm:spPr>
      <dgm:t>
        <a:bodyPr/>
        <a:lstStyle/>
        <a:p>
          <a:r>
            <a:rPr lang="en-US" sz="1400" b="1" dirty="0" smtClean="0">
              <a:solidFill>
                <a:schemeClr val="bg1"/>
              </a:solidFill>
            </a:rPr>
            <a:t>Sentences, words and phrases, graphs and charts, scattered paragraphs taken from other sources without attribution, or with flawed attribution, but also evidence that the student has attempted to write some of the material herself, and sometimes showing some general idea about citation, e.g., endnotes, URLs embedded in some places</a:t>
          </a:r>
          <a:endParaRPr lang="en-US" sz="1400" b="1" dirty="0">
            <a:solidFill>
              <a:schemeClr val="bg1"/>
            </a:solidFill>
          </a:endParaRPr>
        </a:p>
      </dgm:t>
    </dgm:pt>
    <dgm:pt modelId="{7D9817E3-F8F7-4FB2-9AB3-05C3586C5221}" type="parTrans" cxnId="{72FA8863-57EE-424E-AA47-5585EFB6C817}">
      <dgm:prSet/>
      <dgm:spPr/>
      <dgm:t>
        <a:bodyPr/>
        <a:lstStyle/>
        <a:p>
          <a:endParaRPr lang="en-US"/>
        </a:p>
      </dgm:t>
    </dgm:pt>
    <dgm:pt modelId="{8EF647E8-40DB-4D73-B84F-F512947ED4E4}" type="sibTrans" cxnId="{72FA8863-57EE-424E-AA47-5585EFB6C817}">
      <dgm:prSet/>
      <dgm:spPr/>
      <dgm:t>
        <a:bodyPr/>
        <a:lstStyle/>
        <a:p>
          <a:endParaRPr lang="en-US"/>
        </a:p>
      </dgm:t>
    </dgm:pt>
    <dgm:pt modelId="{1F0ABB62-D50B-471E-8F4B-21540E931F41}" type="pres">
      <dgm:prSet presAssocID="{B023BDB1-C3EC-4FA2-984D-805CA290B2F6}" presName="Name0" presStyleCnt="0">
        <dgm:presLayoutVars>
          <dgm:dir/>
          <dgm:animLvl val="lvl"/>
          <dgm:resizeHandles val="exact"/>
        </dgm:presLayoutVars>
      </dgm:prSet>
      <dgm:spPr/>
    </dgm:pt>
    <dgm:pt modelId="{EFB733AE-3C89-4E51-8654-55CBB0ABA450}" type="pres">
      <dgm:prSet presAssocID="{D946D0F5-979A-4CA5-A342-43544E198BCE}" presName="Name8" presStyleCnt="0"/>
      <dgm:spPr/>
    </dgm:pt>
    <dgm:pt modelId="{6532F1D3-C4D2-4A51-B3E7-B4402846EAF0}" type="pres">
      <dgm:prSet presAssocID="{D946D0F5-979A-4CA5-A342-43544E198BCE}" presName="level" presStyleLbl="node1" presStyleIdx="0" presStyleCnt="3">
        <dgm:presLayoutVars>
          <dgm:chMax val="1"/>
          <dgm:bulletEnabled val="1"/>
        </dgm:presLayoutVars>
      </dgm:prSet>
      <dgm:spPr/>
      <dgm:t>
        <a:bodyPr/>
        <a:lstStyle/>
        <a:p>
          <a:endParaRPr lang="en-US"/>
        </a:p>
      </dgm:t>
    </dgm:pt>
    <dgm:pt modelId="{1A2E3691-308D-47FB-8230-224A7405DE5E}" type="pres">
      <dgm:prSet presAssocID="{D946D0F5-979A-4CA5-A342-43544E198BCE}" presName="levelTx" presStyleLbl="revTx" presStyleIdx="0" presStyleCnt="0">
        <dgm:presLayoutVars>
          <dgm:chMax val="1"/>
          <dgm:bulletEnabled val="1"/>
        </dgm:presLayoutVars>
      </dgm:prSet>
      <dgm:spPr/>
      <dgm:t>
        <a:bodyPr/>
        <a:lstStyle/>
        <a:p>
          <a:endParaRPr lang="en-US"/>
        </a:p>
      </dgm:t>
    </dgm:pt>
    <dgm:pt modelId="{5D1A4039-3979-4301-A6E2-858CD99BAB19}" type="pres">
      <dgm:prSet presAssocID="{97427A34-318D-4E4B-AAFF-A6C1F5FC827E}" presName="Name8" presStyleCnt="0"/>
      <dgm:spPr/>
    </dgm:pt>
    <dgm:pt modelId="{7DE63754-6915-4DEC-A6D4-581AFEC9BB05}" type="pres">
      <dgm:prSet presAssocID="{97427A34-318D-4E4B-AAFF-A6C1F5FC827E}" presName="level" presStyleLbl="node1" presStyleIdx="1" presStyleCnt="3">
        <dgm:presLayoutVars>
          <dgm:chMax val="1"/>
          <dgm:bulletEnabled val="1"/>
        </dgm:presLayoutVars>
      </dgm:prSet>
      <dgm:spPr/>
      <dgm:t>
        <a:bodyPr/>
        <a:lstStyle/>
        <a:p>
          <a:endParaRPr lang="en-US"/>
        </a:p>
      </dgm:t>
    </dgm:pt>
    <dgm:pt modelId="{7B6E3167-5763-43F0-92A7-7665C7163DC1}" type="pres">
      <dgm:prSet presAssocID="{97427A34-318D-4E4B-AAFF-A6C1F5FC827E}" presName="levelTx" presStyleLbl="revTx" presStyleIdx="0" presStyleCnt="0">
        <dgm:presLayoutVars>
          <dgm:chMax val="1"/>
          <dgm:bulletEnabled val="1"/>
        </dgm:presLayoutVars>
      </dgm:prSet>
      <dgm:spPr/>
      <dgm:t>
        <a:bodyPr/>
        <a:lstStyle/>
        <a:p>
          <a:endParaRPr lang="en-US"/>
        </a:p>
      </dgm:t>
    </dgm:pt>
    <dgm:pt modelId="{5873B9BD-9AF3-4C50-8684-E0253D9B4CBA}" type="pres">
      <dgm:prSet presAssocID="{BE2131C0-5D17-49BB-ACD8-38C189DD812B}" presName="Name8" presStyleCnt="0"/>
      <dgm:spPr/>
    </dgm:pt>
    <dgm:pt modelId="{D2F62562-405E-4679-AC96-006A27EC896B}" type="pres">
      <dgm:prSet presAssocID="{BE2131C0-5D17-49BB-ACD8-38C189DD812B}" presName="level" presStyleLbl="node1" presStyleIdx="2" presStyleCnt="3" custLinFactNeighborX="-870" custLinFactNeighborY="16912">
        <dgm:presLayoutVars>
          <dgm:chMax val="1"/>
          <dgm:bulletEnabled val="1"/>
        </dgm:presLayoutVars>
      </dgm:prSet>
      <dgm:spPr/>
      <dgm:t>
        <a:bodyPr/>
        <a:lstStyle/>
        <a:p>
          <a:endParaRPr lang="en-US"/>
        </a:p>
      </dgm:t>
    </dgm:pt>
    <dgm:pt modelId="{972CEC4B-2074-44AD-8505-E91F76265948}" type="pres">
      <dgm:prSet presAssocID="{BE2131C0-5D17-49BB-ACD8-38C189DD812B}" presName="levelTx" presStyleLbl="revTx" presStyleIdx="0" presStyleCnt="0">
        <dgm:presLayoutVars>
          <dgm:chMax val="1"/>
          <dgm:bulletEnabled val="1"/>
        </dgm:presLayoutVars>
      </dgm:prSet>
      <dgm:spPr/>
      <dgm:t>
        <a:bodyPr/>
        <a:lstStyle/>
        <a:p>
          <a:endParaRPr lang="en-US"/>
        </a:p>
      </dgm:t>
    </dgm:pt>
  </dgm:ptLst>
  <dgm:cxnLst>
    <dgm:cxn modelId="{72FA8863-57EE-424E-AA47-5585EFB6C817}" srcId="{B023BDB1-C3EC-4FA2-984D-805CA290B2F6}" destId="{BE2131C0-5D17-49BB-ACD8-38C189DD812B}" srcOrd="2" destOrd="0" parTransId="{7D9817E3-F8F7-4FB2-9AB3-05C3586C5221}" sibTransId="{8EF647E8-40DB-4D73-B84F-F512947ED4E4}"/>
    <dgm:cxn modelId="{255C6BA9-014F-46E3-8F7C-E1AC97B1BE65}" type="presOf" srcId="{BE2131C0-5D17-49BB-ACD8-38C189DD812B}" destId="{D2F62562-405E-4679-AC96-006A27EC896B}" srcOrd="0" destOrd="0" presId="urn:microsoft.com/office/officeart/2005/8/layout/pyramid1"/>
    <dgm:cxn modelId="{34720077-7148-4DB1-8BB5-8D08FF1E52F5}" type="presOf" srcId="{B023BDB1-C3EC-4FA2-984D-805CA290B2F6}" destId="{1F0ABB62-D50B-471E-8F4B-21540E931F41}" srcOrd="0" destOrd="0" presId="urn:microsoft.com/office/officeart/2005/8/layout/pyramid1"/>
    <dgm:cxn modelId="{4BF64358-D3BB-412E-81F8-3212F20CD50A}" type="presOf" srcId="{D946D0F5-979A-4CA5-A342-43544E198BCE}" destId="{6532F1D3-C4D2-4A51-B3E7-B4402846EAF0}" srcOrd="0" destOrd="0" presId="urn:microsoft.com/office/officeart/2005/8/layout/pyramid1"/>
    <dgm:cxn modelId="{C900F9A3-FF70-40E2-9700-0ED097092C91}" type="presOf" srcId="{BE2131C0-5D17-49BB-ACD8-38C189DD812B}" destId="{972CEC4B-2074-44AD-8505-E91F76265948}" srcOrd="1" destOrd="0" presId="urn:microsoft.com/office/officeart/2005/8/layout/pyramid1"/>
    <dgm:cxn modelId="{9B861A6B-10AF-4A35-8CBE-07513F7E2C6E}" srcId="{B023BDB1-C3EC-4FA2-984D-805CA290B2F6}" destId="{D946D0F5-979A-4CA5-A342-43544E198BCE}" srcOrd="0" destOrd="0" parTransId="{7AD64977-D88B-4108-8C02-2AC0F11DDBDD}" sibTransId="{959CF11D-B617-4A59-94F7-AD5914F97948}"/>
    <dgm:cxn modelId="{12C1D137-EDCD-44E8-9FD1-24FB9E7175DD}" type="presOf" srcId="{97427A34-318D-4E4B-AAFF-A6C1F5FC827E}" destId="{7B6E3167-5763-43F0-92A7-7665C7163DC1}" srcOrd="1" destOrd="0" presId="urn:microsoft.com/office/officeart/2005/8/layout/pyramid1"/>
    <dgm:cxn modelId="{EF4981ED-547D-4CEF-AC97-7157FCD4EC2B}" srcId="{B023BDB1-C3EC-4FA2-984D-805CA290B2F6}" destId="{97427A34-318D-4E4B-AAFF-A6C1F5FC827E}" srcOrd="1" destOrd="0" parTransId="{66B93A36-4ED0-43E4-9ED2-723BC5CF48D0}" sibTransId="{46CB44C7-D028-44AE-83C2-7CD56783612F}"/>
    <dgm:cxn modelId="{A1499C31-7316-4BCD-A846-77A538B7580A}" type="presOf" srcId="{97427A34-318D-4E4B-AAFF-A6C1F5FC827E}" destId="{7DE63754-6915-4DEC-A6D4-581AFEC9BB05}" srcOrd="0" destOrd="0" presId="urn:microsoft.com/office/officeart/2005/8/layout/pyramid1"/>
    <dgm:cxn modelId="{9637542B-E535-4714-AA48-DECFEFAAF0C3}" type="presOf" srcId="{D946D0F5-979A-4CA5-A342-43544E198BCE}" destId="{1A2E3691-308D-47FB-8230-224A7405DE5E}" srcOrd="1" destOrd="0" presId="urn:microsoft.com/office/officeart/2005/8/layout/pyramid1"/>
    <dgm:cxn modelId="{0C8C81EC-D412-484F-A8DF-1D8BC0CC53A8}" type="presParOf" srcId="{1F0ABB62-D50B-471E-8F4B-21540E931F41}" destId="{EFB733AE-3C89-4E51-8654-55CBB0ABA450}" srcOrd="0" destOrd="0" presId="urn:microsoft.com/office/officeart/2005/8/layout/pyramid1"/>
    <dgm:cxn modelId="{E7841546-6582-4A5F-9FB7-221D79A466A3}" type="presParOf" srcId="{EFB733AE-3C89-4E51-8654-55CBB0ABA450}" destId="{6532F1D3-C4D2-4A51-B3E7-B4402846EAF0}" srcOrd="0" destOrd="0" presId="urn:microsoft.com/office/officeart/2005/8/layout/pyramid1"/>
    <dgm:cxn modelId="{545AE5E4-38B1-4DD7-9D73-C2FD77466776}" type="presParOf" srcId="{EFB733AE-3C89-4E51-8654-55CBB0ABA450}" destId="{1A2E3691-308D-47FB-8230-224A7405DE5E}" srcOrd="1" destOrd="0" presId="urn:microsoft.com/office/officeart/2005/8/layout/pyramid1"/>
    <dgm:cxn modelId="{238F371B-CFE4-40C4-982B-00C1F63182E2}" type="presParOf" srcId="{1F0ABB62-D50B-471E-8F4B-21540E931F41}" destId="{5D1A4039-3979-4301-A6E2-858CD99BAB19}" srcOrd="1" destOrd="0" presId="urn:microsoft.com/office/officeart/2005/8/layout/pyramid1"/>
    <dgm:cxn modelId="{D6FE6080-1115-4034-937F-EB4BED5A9F3C}" type="presParOf" srcId="{5D1A4039-3979-4301-A6E2-858CD99BAB19}" destId="{7DE63754-6915-4DEC-A6D4-581AFEC9BB05}" srcOrd="0" destOrd="0" presId="urn:microsoft.com/office/officeart/2005/8/layout/pyramid1"/>
    <dgm:cxn modelId="{8869780C-5F59-460E-BD37-AF9472DBB3E8}" type="presParOf" srcId="{5D1A4039-3979-4301-A6E2-858CD99BAB19}" destId="{7B6E3167-5763-43F0-92A7-7665C7163DC1}" srcOrd="1" destOrd="0" presId="urn:microsoft.com/office/officeart/2005/8/layout/pyramid1"/>
    <dgm:cxn modelId="{448FAF0D-13B2-443F-97C2-C0D1F85ACEDA}" type="presParOf" srcId="{1F0ABB62-D50B-471E-8F4B-21540E931F41}" destId="{5873B9BD-9AF3-4C50-8684-E0253D9B4CBA}" srcOrd="2" destOrd="0" presId="urn:microsoft.com/office/officeart/2005/8/layout/pyramid1"/>
    <dgm:cxn modelId="{45111C1C-A284-4353-B6A7-257D2624D5A9}" type="presParOf" srcId="{5873B9BD-9AF3-4C50-8684-E0253D9B4CBA}" destId="{D2F62562-405E-4679-AC96-006A27EC896B}" srcOrd="0" destOrd="0" presId="urn:microsoft.com/office/officeart/2005/8/layout/pyramid1"/>
    <dgm:cxn modelId="{8922CC5C-C772-40C2-83F9-BA44B69B2818}" type="presParOf" srcId="{5873B9BD-9AF3-4C50-8684-E0253D9B4CBA}" destId="{972CEC4B-2074-44AD-8505-E91F76265948}"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32F1D3-C4D2-4A51-B3E7-B4402846EAF0}">
      <dsp:nvSpPr>
        <dsp:cNvPr id="0" name=""/>
        <dsp:cNvSpPr/>
      </dsp:nvSpPr>
      <dsp:spPr>
        <a:xfrm>
          <a:off x="2921000" y="0"/>
          <a:ext cx="2921000" cy="1727200"/>
        </a:xfrm>
        <a:prstGeom prst="trapezoid">
          <a:avLst>
            <a:gd name="adj" fmla="val 84559"/>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en-US" sz="1000" kern="1200" dirty="0" smtClean="0">
            <a:solidFill>
              <a:schemeClr val="bg1"/>
            </a:solidFill>
          </a:endParaRPr>
        </a:p>
        <a:p>
          <a:pPr lvl="0" algn="ctr" defTabSz="444500">
            <a:lnSpc>
              <a:spcPct val="90000"/>
            </a:lnSpc>
            <a:spcBef>
              <a:spcPct val="0"/>
            </a:spcBef>
            <a:spcAft>
              <a:spcPct val="35000"/>
            </a:spcAft>
          </a:pPr>
          <a:r>
            <a:rPr lang="en-US" sz="1100" b="1" kern="1200" dirty="0" smtClean="0">
              <a:solidFill>
                <a:schemeClr val="bg1"/>
              </a:solidFill>
            </a:rPr>
            <a:t>Buying </a:t>
          </a:r>
        </a:p>
        <a:p>
          <a:pPr lvl="0" algn="ctr" defTabSz="444500">
            <a:lnSpc>
              <a:spcPct val="90000"/>
            </a:lnSpc>
            <a:spcBef>
              <a:spcPct val="0"/>
            </a:spcBef>
            <a:spcAft>
              <a:spcPct val="35000"/>
            </a:spcAft>
          </a:pPr>
          <a:r>
            <a:rPr lang="en-US" sz="1100" b="1" kern="1200" dirty="0" smtClean="0">
              <a:solidFill>
                <a:schemeClr val="bg1"/>
              </a:solidFill>
            </a:rPr>
            <a:t>a paper </a:t>
          </a:r>
        </a:p>
        <a:p>
          <a:pPr lvl="0" algn="ctr" defTabSz="444500">
            <a:lnSpc>
              <a:spcPct val="90000"/>
            </a:lnSpc>
            <a:spcBef>
              <a:spcPct val="0"/>
            </a:spcBef>
            <a:spcAft>
              <a:spcPct val="35000"/>
            </a:spcAft>
          </a:pPr>
          <a:r>
            <a:rPr lang="en-US" sz="1100" b="1" kern="1200" dirty="0" smtClean="0">
              <a:solidFill>
                <a:schemeClr val="bg1"/>
              </a:solidFill>
            </a:rPr>
            <a:t>online </a:t>
          </a:r>
        </a:p>
        <a:p>
          <a:pPr lvl="0" algn="ctr" defTabSz="444500">
            <a:lnSpc>
              <a:spcPct val="90000"/>
            </a:lnSpc>
            <a:spcBef>
              <a:spcPct val="0"/>
            </a:spcBef>
            <a:spcAft>
              <a:spcPct val="35000"/>
            </a:spcAft>
          </a:pPr>
          <a:r>
            <a:rPr lang="en-US" sz="1100" b="1" kern="1200" dirty="0" smtClean="0">
              <a:solidFill>
                <a:schemeClr val="bg1"/>
              </a:solidFill>
            </a:rPr>
            <a:t>or downloading </a:t>
          </a:r>
        </a:p>
        <a:p>
          <a:pPr lvl="0" algn="ctr" defTabSz="444500">
            <a:lnSpc>
              <a:spcPct val="90000"/>
            </a:lnSpc>
            <a:spcBef>
              <a:spcPct val="0"/>
            </a:spcBef>
            <a:spcAft>
              <a:spcPct val="35000"/>
            </a:spcAft>
          </a:pPr>
          <a:r>
            <a:rPr lang="en-US" sz="1100" b="1" kern="1200" dirty="0" smtClean="0">
              <a:solidFill>
                <a:schemeClr val="bg1"/>
              </a:solidFill>
            </a:rPr>
            <a:t>all or most of a paper</a:t>
          </a:r>
        </a:p>
        <a:p>
          <a:pPr lvl="0" algn="ctr" defTabSz="444500">
            <a:lnSpc>
              <a:spcPct val="90000"/>
            </a:lnSpc>
            <a:spcBef>
              <a:spcPct val="0"/>
            </a:spcBef>
            <a:spcAft>
              <a:spcPct val="35000"/>
            </a:spcAft>
          </a:pPr>
          <a:r>
            <a:rPr lang="en-US" sz="1100" b="1" kern="1200" dirty="0" smtClean="0">
              <a:solidFill>
                <a:schemeClr val="bg1"/>
              </a:solidFill>
            </a:rPr>
            <a:t>or assignment from another source </a:t>
          </a:r>
        </a:p>
        <a:p>
          <a:pPr lvl="0" algn="ctr" defTabSz="444500">
            <a:lnSpc>
              <a:spcPct val="90000"/>
            </a:lnSpc>
            <a:spcBef>
              <a:spcPct val="0"/>
            </a:spcBef>
            <a:spcAft>
              <a:spcPct val="35000"/>
            </a:spcAft>
          </a:pPr>
          <a:r>
            <a:rPr lang="en-US" sz="1100" b="1" kern="1200" dirty="0" smtClean="0">
              <a:solidFill>
                <a:schemeClr val="bg1"/>
              </a:solidFill>
            </a:rPr>
            <a:t>or another student</a:t>
          </a:r>
          <a:endParaRPr lang="en-US" sz="1100" b="1" kern="1200" dirty="0">
            <a:solidFill>
              <a:schemeClr val="bg1"/>
            </a:solidFill>
          </a:endParaRPr>
        </a:p>
      </dsp:txBody>
      <dsp:txXfrm>
        <a:off x="2921000" y="0"/>
        <a:ext cx="2921000" cy="1727200"/>
      </dsp:txXfrm>
    </dsp:sp>
    <dsp:sp modelId="{7DE63754-6915-4DEC-A6D4-581AFEC9BB05}">
      <dsp:nvSpPr>
        <dsp:cNvPr id="0" name=""/>
        <dsp:cNvSpPr/>
      </dsp:nvSpPr>
      <dsp:spPr>
        <a:xfrm>
          <a:off x="1460499" y="1727200"/>
          <a:ext cx="5842000" cy="1727200"/>
        </a:xfrm>
        <a:prstGeom prst="trapezoid">
          <a:avLst>
            <a:gd name="adj" fmla="val 84559"/>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lumMod val="95000"/>
                  <a:lumOff val="5000"/>
                </a:schemeClr>
              </a:solidFill>
            </a:rPr>
            <a:t>Linking paragraphs gathered from</a:t>
          </a:r>
        </a:p>
        <a:p>
          <a:pPr lvl="0" algn="ctr" defTabSz="622300">
            <a:lnSpc>
              <a:spcPct val="90000"/>
            </a:lnSpc>
            <a:spcBef>
              <a:spcPct val="0"/>
            </a:spcBef>
            <a:spcAft>
              <a:spcPct val="35000"/>
            </a:spcAft>
          </a:pPr>
          <a:r>
            <a:rPr lang="en-US" sz="1400" b="1" kern="1200" dirty="0" smtClean="0">
              <a:solidFill>
                <a:schemeClr val="tx1">
                  <a:lumMod val="95000"/>
                  <a:lumOff val="5000"/>
                </a:schemeClr>
              </a:solidFill>
            </a:rPr>
            <a:t>many different places online with missing, fraudulent or incorrect citations, no quotation marks, no effort to identify the material as taken from another source, submitted in fulfillment of a requirement for writing a paper</a:t>
          </a:r>
          <a:endParaRPr lang="en-US" sz="1400" b="1" kern="1200" dirty="0">
            <a:solidFill>
              <a:schemeClr val="tx1">
                <a:lumMod val="95000"/>
                <a:lumOff val="5000"/>
              </a:schemeClr>
            </a:solidFill>
          </a:endParaRPr>
        </a:p>
      </dsp:txBody>
      <dsp:txXfrm>
        <a:off x="2482849" y="1727200"/>
        <a:ext cx="3797300" cy="1727200"/>
      </dsp:txXfrm>
    </dsp:sp>
    <dsp:sp modelId="{D2F62562-405E-4679-AC96-006A27EC896B}">
      <dsp:nvSpPr>
        <dsp:cNvPr id="0" name=""/>
        <dsp:cNvSpPr/>
      </dsp:nvSpPr>
      <dsp:spPr>
        <a:xfrm>
          <a:off x="0" y="3454400"/>
          <a:ext cx="8763000" cy="1727200"/>
        </a:xfrm>
        <a:prstGeom prst="trapezoid">
          <a:avLst>
            <a:gd name="adj" fmla="val 84559"/>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rPr>
            <a:t>Sentences, words and phrases, graphs and charts, scattered paragraphs taken from other sources without attribution, or with flawed attribution, but also evidence that the student has attempted to write some of the material herself, and sometimes showing some general idea about citation, e.g., endnotes, URLs embedded in some places</a:t>
          </a:r>
          <a:endParaRPr lang="en-US" sz="1400" b="1" kern="1200" dirty="0">
            <a:solidFill>
              <a:schemeClr val="bg1"/>
            </a:solidFill>
          </a:endParaRPr>
        </a:p>
      </dsp:txBody>
      <dsp:txXfrm>
        <a:off x="1533524" y="3454400"/>
        <a:ext cx="5695950" cy="1727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32F1D3-C4D2-4A51-B3E7-B4402846EAF0}">
      <dsp:nvSpPr>
        <dsp:cNvPr id="0" name=""/>
        <dsp:cNvSpPr/>
      </dsp:nvSpPr>
      <dsp:spPr>
        <a:xfrm>
          <a:off x="2921000" y="0"/>
          <a:ext cx="2921000" cy="1727200"/>
        </a:xfrm>
        <a:prstGeom prst="trapezoid">
          <a:avLst>
            <a:gd name="adj" fmla="val 84559"/>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en-US" sz="1000" kern="1200" dirty="0" smtClean="0">
            <a:solidFill>
              <a:schemeClr val="bg1"/>
            </a:solidFill>
          </a:endParaRPr>
        </a:p>
        <a:p>
          <a:pPr lvl="0" algn="ctr" defTabSz="444500">
            <a:lnSpc>
              <a:spcPct val="90000"/>
            </a:lnSpc>
            <a:spcBef>
              <a:spcPct val="0"/>
            </a:spcBef>
            <a:spcAft>
              <a:spcPct val="35000"/>
            </a:spcAft>
          </a:pPr>
          <a:r>
            <a:rPr lang="en-US" sz="1100" b="1" kern="1200" dirty="0" smtClean="0">
              <a:solidFill>
                <a:schemeClr val="bg1"/>
              </a:solidFill>
            </a:rPr>
            <a:t>Buying </a:t>
          </a:r>
        </a:p>
        <a:p>
          <a:pPr lvl="0" algn="ctr" defTabSz="444500">
            <a:lnSpc>
              <a:spcPct val="90000"/>
            </a:lnSpc>
            <a:spcBef>
              <a:spcPct val="0"/>
            </a:spcBef>
            <a:spcAft>
              <a:spcPct val="35000"/>
            </a:spcAft>
          </a:pPr>
          <a:r>
            <a:rPr lang="en-US" sz="1100" b="1" kern="1200" dirty="0" smtClean="0">
              <a:solidFill>
                <a:schemeClr val="bg1"/>
              </a:solidFill>
            </a:rPr>
            <a:t>a paper </a:t>
          </a:r>
        </a:p>
        <a:p>
          <a:pPr lvl="0" algn="ctr" defTabSz="444500">
            <a:lnSpc>
              <a:spcPct val="90000"/>
            </a:lnSpc>
            <a:spcBef>
              <a:spcPct val="0"/>
            </a:spcBef>
            <a:spcAft>
              <a:spcPct val="35000"/>
            </a:spcAft>
          </a:pPr>
          <a:r>
            <a:rPr lang="en-US" sz="1100" b="1" kern="1200" dirty="0" smtClean="0">
              <a:solidFill>
                <a:schemeClr val="bg1"/>
              </a:solidFill>
            </a:rPr>
            <a:t>online </a:t>
          </a:r>
        </a:p>
        <a:p>
          <a:pPr lvl="0" algn="ctr" defTabSz="444500">
            <a:lnSpc>
              <a:spcPct val="90000"/>
            </a:lnSpc>
            <a:spcBef>
              <a:spcPct val="0"/>
            </a:spcBef>
            <a:spcAft>
              <a:spcPct val="35000"/>
            </a:spcAft>
          </a:pPr>
          <a:r>
            <a:rPr lang="en-US" sz="1100" b="1" kern="1200" dirty="0" smtClean="0">
              <a:solidFill>
                <a:schemeClr val="bg1"/>
              </a:solidFill>
            </a:rPr>
            <a:t>or downloading </a:t>
          </a:r>
        </a:p>
        <a:p>
          <a:pPr lvl="0" algn="ctr" defTabSz="444500">
            <a:lnSpc>
              <a:spcPct val="90000"/>
            </a:lnSpc>
            <a:spcBef>
              <a:spcPct val="0"/>
            </a:spcBef>
            <a:spcAft>
              <a:spcPct val="35000"/>
            </a:spcAft>
          </a:pPr>
          <a:r>
            <a:rPr lang="en-US" sz="1100" b="1" kern="1200" dirty="0" smtClean="0">
              <a:solidFill>
                <a:schemeClr val="bg1"/>
              </a:solidFill>
            </a:rPr>
            <a:t>all or most of a paper</a:t>
          </a:r>
        </a:p>
        <a:p>
          <a:pPr lvl="0" algn="ctr" defTabSz="444500">
            <a:lnSpc>
              <a:spcPct val="90000"/>
            </a:lnSpc>
            <a:spcBef>
              <a:spcPct val="0"/>
            </a:spcBef>
            <a:spcAft>
              <a:spcPct val="35000"/>
            </a:spcAft>
          </a:pPr>
          <a:r>
            <a:rPr lang="en-US" sz="1100" b="1" kern="1200" dirty="0" smtClean="0">
              <a:solidFill>
                <a:schemeClr val="bg1"/>
              </a:solidFill>
            </a:rPr>
            <a:t>or assignment from another source </a:t>
          </a:r>
        </a:p>
        <a:p>
          <a:pPr lvl="0" algn="ctr" defTabSz="444500">
            <a:lnSpc>
              <a:spcPct val="90000"/>
            </a:lnSpc>
            <a:spcBef>
              <a:spcPct val="0"/>
            </a:spcBef>
            <a:spcAft>
              <a:spcPct val="35000"/>
            </a:spcAft>
          </a:pPr>
          <a:r>
            <a:rPr lang="en-US" sz="1100" b="1" kern="1200" dirty="0" smtClean="0">
              <a:solidFill>
                <a:schemeClr val="bg1"/>
              </a:solidFill>
            </a:rPr>
            <a:t>or another student</a:t>
          </a:r>
          <a:endParaRPr lang="en-US" sz="1100" b="1" kern="1200" dirty="0">
            <a:solidFill>
              <a:schemeClr val="bg1"/>
            </a:solidFill>
          </a:endParaRPr>
        </a:p>
      </dsp:txBody>
      <dsp:txXfrm>
        <a:off x="2921000" y="0"/>
        <a:ext cx="2921000" cy="1727200"/>
      </dsp:txXfrm>
    </dsp:sp>
    <dsp:sp modelId="{7DE63754-6915-4DEC-A6D4-581AFEC9BB05}">
      <dsp:nvSpPr>
        <dsp:cNvPr id="0" name=""/>
        <dsp:cNvSpPr/>
      </dsp:nvSpPr>
      <dsp:spPr>
        <a:xfrm>
          <a:off x="1460499" y="1727200"/>
          <a:ext cx="5842000" cy="1727200"/>
        </a:xfrm>
        <a:prstGeom prst="trapezoid">
          <a:avLst>
            <a:gd name="adj" fmla="val 84559"/>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lumMod val="95000"/>
                  <a:lumOff val="5000"/>
                </a:schemeClr>
              </a:solidFill>
            </a:rPr>
            <a:t>Linking paragraphs gathered from</a:t>
          </a:r>
        </a:p>
        <a:p>
          <a:pPr lvl="0" algn="ctr" defTabSz="622300">
            <a:lnSpc>
              <a:spcPct val="90000"/>
            </a:lnSpc>
            <a:spcBef>
              <a:spcPct val="0"/>
            </a:spcBef>
            <a:spcAft>
              <a:spcPct val="35000"/>
            </a:spcAft>
          </a:pPr>
          <a:r>
            <a:rPr lang="en-US" sz="1400" b="1" kern="1200" dirty="0" smtClean="0">
              <a:solidFill>
                <a:schemeClr val="tx1">
                  <a:lumMod val="95000"/>
                  <a:lumOff val="5000"/>
                </a:schemeClr>
              </a:solidFill>
            </a:rPr>
            <a:t>many different places online with missing, fraudulent or incorrect citations, no quotation marks, no effort to identify the material as taken from another source, submitted in fulfillment of a requirement for writing a paper</a:t>
          </a:r>
          <a:endParaRPr lang="en-US" sz="1400" b="1" kern="1200" dirty="0">
            <a:solidFill>
              <a:schemeClr val="tx1">
                <a:lumMod val="95000"/>
                <a:lumOff val="5000"/>
              </a:schemeClr>
            </a:solidFill>
          </a:endParaRPr>
        </a:p>
      </dsp:txBody>
      <dsp:txXfrm>
        <a:off x="2482849" y="1727200"/>
        <a:ext cx="3797300" cy="1727200"/>
      </dsp:txXfrm>
    </dsp:sp>
    <dsp:sp modelId="{D2F62562-405E-4679-AC96-006A27EC896B}">
      <dsp:nvSpPr>
        <dsp:cNvPr id="0" name=""/>
        <dsp:cNvSpPr/>
      </dsp:nvSpPr>
      <dsp:spPr>
        <a:xfrm>
          <a:off x="0" y="3454400"/>
          <a:ext cx="8763000" cy="1727200"/>
        </a:xfrm>
        <a:prstGeom prst="trapezoid">
          <a:avLst>
            <a:gd name="adj" fmla="val 84559"/>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rPr>
            <a:t>Sentences, words and phrases, graphs and charts, scattered paragraphs taken from other sources without attribution, or with flawed attribution, but also evidence that the student has attempted to write some of the material herself, and sometimes showing some general idea about citation, e.g., endnotes, URLs embedded in some places</a:t>
          </a:r>
          <a:endParaRPr lang="en-US" sz="1400" b="1" kern="1200" dirty="0">
            <a:solidFill>
              <a:schemeClr val="bg1"/>
            </a:solidFill>
          </a:endParaRPr>
        </a:p>
      </dsp:txBody>
      <dsp:txXfrm>
        <a:off x="1533524" y="3454400"/>
        <a:ext cx="5695950" cy="17272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0A07A9CD-391C-42E0-84A0-E9133324F5EF}" type="datetimeFigureOut">
              <a:rPr lang="en-US" smtClean="0"/>
              <a:t>1/11/2013</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11EF2E89-81BC-4398-B8AA-7619C884266E}" type="slidenum">
              <a:rPr lang="en-US" smtClean="0"/>
              <a:t>‹#›</a:t>
            </a:fld>
            <a:endParaRPr lang="en-US" dirty="0"/>
          </a:p>
        </p:txBody>
      </p:sp>
    </p:spTree>
    <p:extLst>
      <p:ext uri="{BB962C8B-B14F-4D97-AF65-F5344CB8AC3E}">
        <p14:creationId xmlns:p14="http://schemas.microsoft.com/office/powerpoint/2010/main" val="158619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84" charset="0"/>
              </a:defRPr>
            </a:lvl1pPr>
            <a:lvl2pPr marL="742950" indent="-285750">
              <a:defRPr>
                <a:solidFill>
                  <a:schemeClr val="tx1"/>
                </a:solidFill>
                <a:latin typeface="Calibri" pitchFamily="-84" charset="0"/>
              </a:defRPr>
            </a:lvl2pPr>
            <a:lvl3pPr marL="1143000" indent="-228600">
              <a:defRPr>
                <a:solidFill>
                  <a:schemeClr val="tx1"/>
                </a:solidFill>
                <a:latin typeface="Calibri" pitchFamily="-84" charset="0"/>
              </a:defRPr>
            </a:lvl3pPr>
            <a:lvl4pPr marL="1600200" indent="-228600">
              <a:defRPr>
                <a:solidFill>
                  <a:schemeClr val="tx1"/>
                </a:solidFill>
                <a:latin typeface="Calibri" pitchFamily="-84" charset="0"/>
              </a:defRPr>
            </a:lvl4pPr>
            <a:lvl5pPr marL="2057400" indent="-228600">
              <a:defRPr>
                <a:solidFill>
                  <a:schemeClr val="tx1"/>
                </a:solidFill>
                <a:latin typeface="Calibri" pitchFamily="-84" charset="0"/>
              </a:defRPr>
            </a:lvl5pPr>
            <a:lvl6pPr marL="2514600" indent="-228600" defTabSz="457200" fontAlgn="base">
              <a:spcBef>
                <a:spcPct val="0"/>
              </a:spcBef>
              <a:spcAft>
                <a:spcPct val="0"/>
              </a:spcAft>
              <a:defRPr>
                <a:solidFill>
                  <a:schemeClr val="tx1"/>
                </a:solidFill>
                <a:latin typeface="Calibri" pitchFamily="-84" charset="0"/>
              </a:defRPr>
            </a:lvl6pPr>
            <a:lvl7pPr marL="2971800" indent="-228600" defTabSz="457200" fontAlgn="base">
              <a:spcBef>
                <a:spcPct val="0"/>
              </a:spcBef>
              <a:spcAft>
                <a:spcPct val="0"/>
              </a:spcAft>
              <a:defRPr>
                <a:solidFill>
                  <a:schemeClr val="tx1"/>
                </a:solidFill>
                <a:latin typeface="Calibri" pitchFamily="-84" charset="0"/>
              </a:defRPr>
            </a:lvl7pPr>
            <a:lvl8pPr marL="3429000" indent="-228600" defTabSz="457200" fontAlgn="base">
              <a:spcBef>
                <a:spcPct val="0"/>
              </a:spcBef>
              <a:spcAft>
                <a:spcPct val="0"/>
              </a:spcAft>
              <a:defRPr>
                <a:solidFill>
                  <a:schemeClr val="tx1"/>
                </a:solidFill>
                <a:latin typeface="Calibri" pitchFamily="-84" charset="0"/>
              </a:defRPr>
            </a:lvl8pPr>
            <a:lvl9pPr marL="3886200" indent="-228600" defTabSz="457200" fontAlgn="base">
              <a:spcBef>
                <a:spcPct val="0"/>
              </a:spcBef>
              <a:spcAft>
                <a:spcPct val="0"/>
              </a:spcAft>
              <a:defRPr>
                <a:solidFill>
                  <a:schemeClr val="tx1"/>
                </a:solidFill>
                <a:latin typeface="Calibri" pitchFamily="-84" charset="0"/>
              </a:defRPr>
            </a:lvl9pPr>
          </a:lstStyle>
          <a:p>
            <a:pPr fontAlgn="base">
              <a:spcBef>
                <a:spcPct val="0"/>
              </a:spcBef>
              <a:spcAft>
                <a:spcPct val="0"/>
              </a:spcAft>
            </a:pPr>
            <a:fld id="{E8157DBE-F0EB-40F7-B22A-DB052B1C110E}" type="slidenum">
              <a:rPr lang="en-US">
                <a:solidFill>
                  <a:srgbClr val="000000"/>
                </a:solidFill>
                <a:latin typeface="Arial" charset="0"/>
              </a:rPr>
              <a:pPr fontAlgn="base">
                <a:spcBef>
                  <a:spcPct val="0"/>
                </a:spcBef>
                <a:spcAft>
                  <a:spcPct val="0"/>
                </a:spcAft>
              </a:pPr>
              <a:t>4</a:t>
            </a:fld>
            <a:endParaRPr lang="en-US" dirty="0">
              <a:solidFill>
                <a:srgbClr val="000000"/>
              </a:solidFill>
              <a:latin typeface="Arial" charset="0"/>
            </a:endParaRPr>
          </a:p>
        </p:txBody>
      </p:sp>
      <p:sp>
        <p:nvSpPr>
          <p:cNvPr id="215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D38F29-45F3-4B6C-8D6C-F3986A64833D}" type="datetime1">
              <a:rPr lang="en-US" smtClean="0"/>
              <a:t>1/11/2013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529867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3FDAB-E2F6-423C-A0BC-BA44F541807E}" type="datetime1">
              <a:rPr lang="en-US" smtClean="0"/>
              <a:t>1/11/2013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1300599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B796B-3BB6-4B04-812A-AE35C5353B5E}" type="datetime1">
              <a:rPr lang="en-US" smtClean="0"/>
              <a:t>1/11/2013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1406879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dirty="0">
                <a:solidFill>
                  <a:srgbClr val="000000"/>
                </a:solidFill>
              </a:defRPr>
            </a:lvl1pPr>
          </a:lstStyle>
          <a:p>
            <a:pPr>
              <a:defRPr/>
            </a:pPr>
            <a:fld id="{1E49685F-FA2B-473E-9ACD-35B68EE273F3}" type="datetime1">
              <a:rPr lang="en-US" smtClean="0"/>
              <a:t>1/11/2013</a:t>
            </a:fld>
            <a:endParaRPr lang="en-US" dirty="0"/>
          </a:p>
        </p:txBody>
      </p:sp>
      <p:sp>
        <p:nvSpPr>
          <p:cNvPr id="6" name="Rectangle 5"/>
          <p:cNvSpPr>
            <a:spLocks noGrp="1" noChangeArrowheads="1"/>
          </p:cNvSpPr>
          <p:nvPr>
            <p:ph type="ftr" sz="quarter" idx="11"/>
          </p:nvPr>
        </p:nvSpPr>
        <p:spPr/>
        <p:txBody>
          <a:bodyPr/>
          <a:lstStyle>
            <a:lvl1pPr>
              <a:defRPr dirty="0">
                <a:solidFill>
                  <a:srgbClr val="000000"/>
                </a:solidFill>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solidFill>
                  <a:srgbClr val="000000"/>
                </a:solidFill>
              </a:defRPr>
            </a:lvl1pPr>
          </a:lstStyle>
          <a:p>
            <a:pPr>
              <a:defRPr/>
            </a:pPr>
            <a:fld id="{9874849E-F546-45E1-BBEF-6D359EC67054}" type="slidenum">
              <a:rPr lang="en-US"/>
              <a:pPr>
                <a:defRPr/>
              </a:pPr>
              <a:t>‹#›</a:t>
            </a:fld>
            <a:endParaRPr lang="en-US" dirty="0"/>
          </a:p>
        </p:txBody>
      </p:sp>
    </p:spTree>
    <p:extLst>
      <p:ext uri="{BB962C8B-B14F-4D97-AF65-F5344CB8AC3E}">
        <p14:creationId xmlns:p14="http://schemas.microsoft.com/office/powerpoint/2010/main" val="48601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7E0F9C-4F91-4A86-89EF-7713AB2D54C3}" type="datetime1">
              <a:rPr lang="en-US" smtClean="0"/>
              <a:t>1/11/2013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1882907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54F345-2176-4F46-B9BE-9C0609CC0EA0}" type="datetime1">
              <a:rPr lang="en-US" smtClean="0"/>
              <a:t>1/11/2013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189330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87C6F4-35C8-483F-BC6F-F5FBDD1031CE}" type="datetime1">
              <a:rPr lang="en-US" smtClean="0"/>
              <a:t>1/11/2013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254555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8A19D9-CAA9-4A8C-9455-36D08C4FFAAA}" type="datetime1">
              <a:rPr lang="en-US" smtClean="0"/>
              <a:t>1/11/2013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4140209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349CF3-9489-4C0D-8622-DF02C6AFCFC0}" type="datetime1">
              <a:rPr lang="en-US" smtClean="0"/>
              <a:t>1/11/2013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3308623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3C95B-6F31-491A-AD3E-4E8EB6D8FEAC}" type="datetime1">
              <a:rPr lang="en-US" smtClean="0"/>
              <a:t>1/11/2013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49701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8F4D51-AE3B-49BA-819E-AFFB2962CEE3}" type="datetime1">
              <a:rPr lang="en-US" smtClean="0"/>
              <a:t>1/11/2013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2044500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156729-ABF8-4903-9AF0-19A9F60233DC}" type="datetime1">
              <a:rPr lang="en-US" smtClean="0"/>
              <a:t>1/11/2013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31B468-4F6A-4D34-A3DB-A378A2D65169}" type="slidenum">
              <a:rPr lang="en-US" smtClean="0"/>
              <a:t>‹#›</a:t>
            </a:fld>
            <a:endParaRPr lang="en-US" dirty="0"/>
          </a:p>
        </p:txBody>
      </p:sp>
    </p:spTree>
    <p:extLst>
      <p:ext uri="{BB962C8B-B14F-4D97-AF65-F5344CB8AC3E}">
        <p14:creationId xmlns:p14="http://schemas.microsoft.com/office/powerpoint/2010/main" val="279983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A14EB-6AF0-4555-8957-369DD417ECD3}" type="datetime1">
              <a:rPr lang="en-US" smtClean="0"/>
              <a:t>1/11/2013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1B468-4F6A-4D34-A3DB-A378A2D65169}" type="slidenum">
              <a:rPr lang="en-US" smtClean="0"/>
              <a:t>‹#›</a:t>
            </a:fld>
            <a:endParaRPr lang="en-US" dirty="0"/>
          </a:p>
        </p:txBody>
      </p:sp>
    </p:spTree>
    <p:extLst>
      <p:ext uri="{BB962C8B-B14F-4D97-AF65-F5344CB8AC3E}">
        <p14:creationId xmlns:p14="http://schemas.microsoft.com/office/powerpoint/2010/main" val="3097880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286000"/>
            <a:ext cx="7772400" cy="1470025"/>
          </a:xfrm>
          <a:ln/>
        </p:spPr>
        <p:style>
          <a:lnRef idx="0">
            <a:schemeClr val="accent4"/>
          </a:lnRef>
          <a:fillRef idx="3">
            <a:schemeClr val="accent4"/>
          </a:fillRef>
          <a:effectRef idx="3">
            <a:schemeClr val="accent4"/>
          </a:effectRef>
          <a:fontRef idx="minor">
            <a:schemeClr val="lt1"/>
          </a:fontRef>
        </p:style>
        <p:txBody>
          <a:bodyPr>
            <a:normAutofit/>
          </a:bodyPr>
          <a:lstStyle/>
          <a:p>
            <a:r>
              <a:rPr lang="en-US" sz="3600" dirty="0" smtClean="0">
                <a:ln w="18415" cmpd="sng">
                  <a:solidFill>
                    <a:srgbClr val="FFFFFF"/>
                  </a:solidFill>
                  <a:prstDash val="solid"/>
                </a:ln>
                <a:solidFill>
                  <a:srgbClr val="FFFF00"/>
                </a:solidFill>
                <a:effectLst>
                  <a:outerShdw blurRad="63500" dir="3600000" algn="tl" rotWithShape="0">
                    <a:srgbClr val="000000">
                      <a:alpha val="70000"/>
                    </a:srgbClr>
                  </a:outerShdw>
                </a:effectLst>
              </a:rPr>
              <a:t>Spring 2013 Writing Project:</a:t>
            </a:r>
            <a:br>
              <a:rPr lang="en-US" sz="3600" dirty="0" smtClean="0">
                <a:ln w="18415" cmpd="sng">
                  <a:solidFill>
                    <a:srgbClr val="FFFFFF"/>
                  </a:solidFill>
                  <a:prstDash val="solid"/>
                </a:ln>
                <a:solidFill>
                  <a:srgbClr val="FFFF00"/>
                </a:solidFill>
                <a:effectLst>
                  <a:outerShdw blurRad="63500" dir="3600000" algn="tl" rotWithShape="0">
                    <a:srgbClr val="000000">
                      <a:alpha val="70000"/>
                    </a:srgbClr>
                  </a:outerShdw>
                </a:effectLst>
              </a:rPr>
            </a:br>
            <a:r>
              <a:rPr lang="en-US" sz="3600" dirty="0" smtClean="0">
                <a:ln w="18415" cmpd="sng">
                  <a:solidFill>
                    <a:srgbClr val="FFFFFF"/>
                  </a:solidFill>
                  <a:prstDash val="solid"/>
                </a:ln>
                <a:solidFill>
                  <a:srgbClr val="FFFF00"/>
                </a:solidFill>
                <a:effectLst>
                  <a:outerShdw blurRad="63500" dir="3600000" algn="tl" rotWithShape="0">
                    <a:srgbClr val="000000">
                      <a:alpha val="70000"/>
                    </a:srgbClr>
                  </a:outerShdw>
                </a:effectLst>
              </a:rPr>
              <a:t>Plagiarism:  Pedagogy v. Policing</a:t>
            </a:r>
            <a:endParaRPr lang="en-US" sz="3600" dirty="0">
              <a:ln w="18415" cmpd="sng">
                <a:solidFill>
                  <a:srgbClr val="FFFFFF"/>
                </a:solidFill>
                <a:prstDash val="solid"/>
              </a:ln>
              <a:solidFill>
                <a:srgbClr val="FFFF00"/>
              </a:solidFill>
              <a:effectLst>
                <a:outerShdw blurRad="63500" dir="3600000" algn="tl" rotWithShape="0">
                  <a:srgbClr val="000000">
                    <a:alpha val="70000"/>
                  </a:srgbClr>
                </a:outerShdw>
              </a:effectLst>
            </a:endParaRPr>
          </a:p>
        </p:txBody>
      </p:sp>
      <p:sp>
        <p:nvSpPr>
          <p:cNvPr id="3" name="Subtitle 2"/>
          <p:cNvSpPr>
            <a:spLocks noGrp="1"/>
          </p:cNvSpPr>
          <p:nvPr>
            <p:ph type="subTitle" idx="1"/>
          </p:nvPr>
        </p:nvSpPr>
        <p:spPr>
          <a:xfrm>
            <a:off x="1447800" y="4495800"/>
            <a:ext cx="6400800" cy="1752600"/>
          </a:xfrm>
          <a:ln>
            <a:noFill/>
          </a:ln>
        </p:spPr>
        <p:txBody>
          <a:bodyPr>
            <a:norm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endParaRPr lang="en-US" sz="2000" b="1" dirty="0" smtClean="0">
              <a:ln>
                <a:prstDash val="solid"/>
              </a:ln>
              <a:solidFill>
                <a:schemeClr val="bg1"/>
              </a:solidFill>
              <a:effectLst>
                <a:outerShdw blurRad="88000" dist="50800" dir="5040000" algn="tl">
                  <a:schemeClr val="accent4">
                    <a:tint val="80000"/>
                    <a:satMod val="250000"/>
                    <a:alpha val="45000"/>
                  </a:schemeClr>
                </a:outerShdw>
              </a:effectLst>
            </a:endParaRPr>
          </a:p>
          <a:p>
            <a:endParaRPr lang="en-US" sz="2000" b="1" dirty="0">
              <a:ln>
                <a:prstDash val="solid"/>
              </a:ln>
              <a:solidFill>
                <a:schemeClr val="bg1"/>
              </a:solidFill>
              <a:effectLst>
                <a:outerShdw blurRad="88000" dist="50800" dir="5040000" algn="tl">
                  <a:schemeClr val="accent4">
                    <a:tint val="80000"/>
                    <a:satMod val="250000"/>
                    <a:alpha val="45000"/>
                  </a:schemeClr>
                </a:outerShdw>
              </a:effectLst>
            </a:endParaRPr>
          </a:p>
          <a:p>
            <a:r>
              <a:rPr lang="en-US" sz="2000" b="1" dirty="0" smtClean="0">
                <a:ln>
                  <a:prstDash val="solid"/>
                </a:ln>
                <a:solidFill>
                  <a:schemeClr val="bg1"/>
                </a:solidFill>
                <a:effectLst>
                  <a:outerShdw blurRad="88000" dist="50800" dir="5040000" algn="tl">
                    <a:schemeClr val="accent4">
                      <a:tint val="80000"/>
                      <a:satMod val="250000"/>
                      <a:alpha val="45000"/>
                    </a:schemeClr>
                  </a:outerShdw>
                </a:effectLst>
              </a:rPr>
              <a:t>President’s </a:t>
            </a:r>
            <a:r>
              <a:rPr lang="en-US" sz="2000" b="1" dirty="0" smtClean="0">
                <a:ln>
                  <a:prstDash val="solid"/>
                </a:ln>
                <a:solidFill>
                  <a:schemeClr val="bg1"/>
                </a:solidFill>
                <a:effectLst>
                  <a:outerShdw blurRad="88000" dist="50800" dir="5040000" algn="tl">
                    <a:schemeClr val="accent4">
                      <a:tint val="80000"/>
                      <a:satMod val="250000"/>
                      <a:alpha val="45000"/>
                    </a:schemeClr>
                  </a:outerShdw>
                </a:effectLst>
              </a:rPr>
              <a:t>Remarks to the Faculty</a:t>
            </a:r>
          </a:p>
          <a:p>
            <a:r>
              <a:rPr lang="en-US" sz="2000" b="1" dirty="0" smtClean="0">
                <a:ln>
                  <a:prstDash val="solid"/>
                </a:ln>
                <a:solidFill>
                  <a:schemeClr val="bg1"/>
                </a:solidFill>
                <a:effectLst>
                  <a:outerShdw blurRad="88000" dist="50800" dir="5040000" algn="tl">
                    <a:schemeClr val="accent4">
                      <a:tint val="80000"/>
                      <a:satMod val="250000"/>
                      <a:alpha val="45000"/>
                    </a:schemeClr>
                  </a:outerShdw>
                </a:effectLst>
              </a:rPr>
              <a:t>January 11, 2013</a:t>
            </a:r>
            <a:endParaRPr lang="en-US" sz="2000" b="1" dirty="0">
              <a:ln>
                <a:prstDash val="solid"/>
              </a:ln>
              <a:solidFill>
                <a:schemeClr val="bg1"/>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2868876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1">
            <a:schemeClr val="accent3"/>
          </a:lnRef>
          <a:fillRef idx="2">
            <a:schemeClr val="accent3"/>
          </a:fillRef>
          <a:effectRef idx="1">
            <a:schemeClr val="accent3"/>
          </a:effectRef>
          <a:fontRef idx="minor">
            <a:schemeClr val="dk1"/>
          </a:fontRef>
        </p:style>
        <p:txBody>
          <a:bodyPr/>
          <a:lstStyle/>
          <a:p>
            <a:r>
              <a:rPr lang="en-US" dirty="0" smtClean="0"/>
              <a:t>Pedagogy:  Level 2</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b="1" dirty="0" smtClean="0">
                <a:solidFill>
                  <a:srgbClr val="FFFFCC"/>
                </a:solidFill>
              </a:rPr>
              <a:t>Pyramid Level 2: more substantial evidence of plagiarism due to sloppiness, carelessness, “internet blindness,” prior learning problems, language barriers remaining unaddressed</a:t>
            </a:r>
          </a:p>
          <a:p>
            <a:pPr lvl="1"/>
            <a:r>
              <a:rPr lang="en-US" b="1" dirty="0" smtClean="0">
                <a:solidFill>
                  <a:schemeClr val="bg1"/>
                </a:solidFill>
              </a:rPr>
              <a:t>WHO</a:t>
            </a:r>
            <a:r>
              <a:rPr lang="en-US" b="1" dirty="0" smtClean="0">
                <a:solidFill>
                  <a:schemeClr val="bg1"/>
                </a:solidFill>
              </a:rPr>
              <a:t>?  Undergraduates</a:t>
            </a:r>
          </a:p>
          <a:p>
            <a:pPr lvl="1"/>
            <a:r>
              <a:rPr lang="en-US" b="1" dirty="0" smtClean="0">
                <a:solidFill>
                  <a:schemeClr val="bg1"/>
                </a:solidFill>
              </a:rPr>
              <a:t>WHAT?  Detailed analysis of writing problems with specific course repeats or workshop requirements</a:t>
            </a:r>
          </a:p>
          <a:p>
            <a:pPr lvl="1"/>
            <a:r>
              <a:rPr lang="en-US" b="1" dirty="0" smtClean="0">
                <a:solidFill>
                  <a:schemeClr val="bg1"/>
                </a:solidFill>
              </a:rPr>
              <a:t>HOW?  Consistent practice across curriculum requiring drafts and revisions with close advising on writing; student failure to correct the problems will still result in plagiarism case review</a:t>
            </a:r>
            <a:endParaRPr lang="en-US" b="1" dirty="0">
              <a:solidFill>
                <a:schemeClr val="bg1"/>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10</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04800"/>
            <a:ext cx="1755775" cy="1042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595514"/>
            <a:ext cx="798512" cy="461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3270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3">
            <a:schemeClr val="lt1"/>
          </a:lnRef>
          <a:fillRef idx="1">
            <a:schemeClr val="accent4"/>
          </a:fillRef>
          <a:effectRef idx="1">
            <a:schemeClr val="accent4"/>
          </a:effectRef>
          <a:fontRef idx="minor">
            <a:schemeClr val="lt1"/>
          </a:fontRef>
        </p:style>
        <p:txBody>
          <a:bodyPr/>
          <a:lstStyle/>
          <a:p>
            <a:r>
              <a:rPr lang="en-US" dirty="0" smtClean="0"/>
              <a:t>Pedagogy Pitfalls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solidFill>
                  <a:schemeClr val="bg1"/>
                </a:solidFill>
              </a:rPr>
              <a:t>Beyond analyzing writing problems and developing more specific responses to them, faculty must also analyze and address problems in the design of assignments.  Too many assignments lend themselves to rote copying of other texts, i.e., asking students to recite factual narratives rather than synthesizing knowledge.</a:t>
            </a:r>
          </a:p>
          <a:p>
            <a:endParaRPr lang="en-US" b="1" dirty="0">
              <a:solidFill>
                <a:schemeClr val="bg1"/>
              </a:solidFill>
            </a:endParaRPr>
          </a:p>
          <a:p>
            <a:r>
              <a:rPr lang="en-US" b="1" dirty="0" smtClean="0">
                <a:solidFill>
                  <a:schemeClr val="bg1"/>
                </a:solidFill>
              </a:rPr>
              <a:t>Assignments that do not ask the student to create and express new ideas lend themselves to plagiarism.</a:t>
            </a:r>
          </a:p>
        </p:txBody>
      </p:sp>
      <p:sp>
        <p:nvSpPr>
          <p:cNvPr id="4" name="Slide Number Placeholder 3"/>
          <p:cNvSpPr>
            <a:spLocks noGrp="1"/>
          </p:cNvSpPr>
          <p:nvPr>
            <p:ph type="sldNum" sz="quarter" idx="12"/>
          </p:nvPr>
        </p:nvSpPr>
        <p:spPr/>
        <p:txBody>
          <a:bodyPr/>
          <a:lstStyle/>
          <a:p>
            <a:fld id="{E731B468-4F6A-4D34-A3DB-A378A2D65169}" type="slidenum">
              <a:rPr lang="en-US" smtClean="0"/>
              <a:t>11</a:t>
            </a:fld>
            <a:endParaRPr lang="en-US" dirty="0"/>
          </a:p>
        </p:txBody>
      </p:sp>
    </p:spTree>
    <p:extLst>
      <p:ext uri="{BB962C8B-B14F-4D97-AF65-F5344CB8AC3E}">
        <p14:creationId xmlns:p14="http://schemas.microsoft.com/office/powerpoint/2010/main" val="1808978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3">
            <a:schemeClr val="lt1"/>
          </a:lnRef>
          <a:fillRef idx="1">
            <a:schemeClr val="accent4"/>
          </a:fillRef>
          <a:effectRef idx="1">
            <a:schemeClr val="accent4"/>
          </a:effectRef>
          <a:fontRef idx="minor">
            <a:schemeClr val="lt1"/>
          </a:fontRef>
        </p:style>
        <p:txBody>
          <a:bodyPr/>
          <a:lstStyle/>
          <a:p>
            <a:r>
              <a:rPr lang="en-US" dirty="0" smtClean="0"/>
              <a:t>Pedagogy Pitfalls (continued…)</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solidFill>
                  <a:schemeClr val="bg1"/>
                </a:solidFill>
              </a:rPr>
              <a:t>Telling students “don’t bother with APA style it’s only a draft</a:t>
            </a:r>
            <a:r>
              <a:rPr lang="en-US" b="1" dirty="0" smtClean="0">
                <a:solidFill>
                  <a:schemeClr val="bg1"/>
                </a:solidFill>
              </a:rPr>
              <a:t>”</a:t>
            </a:r>
          </a:p>
          <a:p>
            <a:pPr marL="0" indent="0">
              <a:buNone/>
            </a:pPr>
            <a:endParaRPr lang="en-US" b="1" dirty="0" smtClean="0">
              <a:solidFill>
                <a:schemeClr val="bg1"/>
              </a:solidFill>
            </a:endParaRPr>
          </a:p>
          <a:p>
            <a:r>
              <a:rPr lang="en-US" b="1" dirty="0" smtClean="0">
                <a:solidFill>
                  <a:schemeClr val="bg1"/>
                </a:solidFill>
              </a:rPr>
              <a:t>Stating or implying that first drafts or informal writing don’t need citations of any </a:t>
            </a:r>
            <a:r>
              <a:rPr lang="en-US" b="1" dirty="0" smtClean="0">
                <a:solidFill>
                  <a:schemeClr val="bg1"/>
                </a:solidFill>
              </a:rPr>
              <a:t>kind</a:t>
            </a:r>
          </a:p>
          <a:p>
            <a:pPr marL="0" indent="0">
              <a:buNone/>
            </a:pPr>
            <a:endParaRPr lang="en-US" b="1" dirty="0" smtClean="0">
              <a:solidFill>
                <a:schemeClr val="bg1"/>
              </a:solidFill>
            </a:endParaRPr>
          </a:p>
          <a:p>
            <a:r>
              <a:rPr lang="en-US" b="1" dirty="0" smtClean="0">
                <a:solidFill>
                  <a:schemeClr val="bg1"/>
                </a:solidFill>
              </a:rPr>
              <a:t>Inconsistent messaging about correcting errors, revising and resubmitting </a:t>
            </a:r>
            <a:endParaRPr lang="en-US" b="1" dirty="0" smtClean="0">
              <a:solidFill>
                <a:schemeClr val="bg1"/>
              </a:solidFill>
            </a:endParaRPr>
          </a:p>
          <a:p>
            <a:pPr marL="0" indent="0">
              <a:buNone/>
            </a:pPr>
            <a:endParaRPr lang="en-US" b="1" dirty="0" smtClean="0">
              <a:solidFill>
                <a:schemeClr val="bg1"/>
              </a:solidFill>
            </a:endParaRPr>
          </a:p>
          <a:p>
            <a:r>
              <a:rPr lang="en-US" b="1" dirty="0" smtClean="0">
                <a:solidFill>
                  <a:schemeClr val="bg1"/>
                </a:solidFill>
              </a:rPr>
              <a:t>Taking assignments directly from prepackaged workbooks</a:t>
            </a:r>
          </a:p>
        </p:txBody>
      </p:sp>
      <p:sp>
        <p:nvSpPr>
          <p:cNvPr id="4" name="Slide Number Placeholder 3"/>
          <p:cNvSpPr>
            <a:spLocks noGrp="1"/>
          </p:cNvSpPr>
          <p:nvPr>
            <p:ph type="sldNum" sz="quarter" idx="12"/>
          </p:nvPr>
        </p:nvSpPr>
        <p:spPr/>
        <p:txBody>
          <a:bodyPr/>
          <a:lstStyle/>
          <a:p>
            <a:fld id="{E731B468-4F6A-4D34-A3DB-A378A2D65169}" type="slidenum">
              <a:rPr lang="en-US" smtClean="0"/>
              <a:t>12</a:t>
            </a:fld>
            <a:endParaRPr lang="en-US" dirty="0"/>
          </a:p>
        </p:txBody>
      </p:sp>
    </p:spTree>
    <p:extLst>
      <p:ext uri="{BB962C8B-B14F-4D97-AF65-F5344CB8AC3E}">
        <p14:creationId xmlns:p14="http://schemas.microsoft.com/office/powerpoint/2010/main" val="2400850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n-US" dirty="0" smtClean="0"/>
              <a:t>Pedagogy DARE…</a:t>
            </a:r>
            <a:endParaRPr lang="en-US" dirty="0"/>
          </a:p>
        </p:txBody>
      </p:sp>
      <p:sp>
        <p:nvSpPr>
          <p:cNvPr id="3" name="Content Placeholder 2"/>
          <p:cNvSpPr>
            <a:spLocks noGrp="1"/>
          </p:cNvSpPr>
          <p:nvPr>
            <p:ph idx="1"/>
          </p:nvPr>
        </p:nvSpPr>
        <p:spPr/>
        <p:txBody>
          <a:bodyPr>
            <a:scene3d>
              <a:camera prst="orthographicFront"/>
              <a:lightRig rig="glow" dir="tl">
                <a:rot lat="0" lon="0" rev="5400000"/>
              </a:lightRig>
            </a:scene3d>
            <a:sp3d contourW="12700">
              <a:bevelT w="25400" h="25400"/>
              <a:contourClr>
                <a:schemeClr val="accent6">
                  <a:shade val="73000"/>
                </a:schemeClr>
              </a:contourClr>
            </a:sp3d>
          </a:bodyPr>
          <a:lstStyle/>
          <a:p>
            <a:pPr marL="0" indent="0" algn="ctr">
              <a:buNone/>
            </a:pPr>
            <a:endPar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marL="0" indent="0" algn="ctr">
              <a:buNone/>
            </a:pPr>
            <a:r>
              <a:rPr lang="en-US" sz="72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BAN WIKIPEDIA! </a:t>
            </a:r>
            <a:endParaRPr lang="en-US" sz="7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0800" y="3810000"/>
            <a:ext cx="3962400" cy="222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quot;No&quot; Symbol 4"/>
          <p:cNvSpPr/>
          <p:nvPr/>
        </p:nvSpPr>
        <p:spPr>
          <a:xfrm>
            <a:off x="3581400" y="3429000"/>
            <a:ext cx="3733800" cy="3200400"/>
          </a:xfrm>
          <a:prstGeom prst="noSmoking">
            <a:avLst>
              <a:gd name="adj" fmla="val 1355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13</a:t>
            </a:fld>
            <a:endParaRPr lang="en-US" dirty="0"/>
          </a:p>
        </p:txBody>
      </p:sp>
    </p:spTree>
    <p:extLst>
      <p:ext uri="{BB962C8B-B14F-4D97-AF65-F5344CB8AC3E}">
        <p14:creationId xmlns:p14="http://schemas.microsoft.com/office/powerpoint/2010/main" val="328177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FFFFCC"/>
            </a:solidFill>
          </a:ln>
        </p:spPr>
        <p:style>
          <a:lnRef idx="1">
            <a:schemeClr val="accent4"/>
          </a:lnRef>
          <a:fillRef idx="2">
            <a:schemeClr val="accent4"/>
          </a:fillRef>
          <a:effectRef idx="1">
            <a:schemeClr val="accent4"/>
          </a:effectRef>
          <a:fontRef idx="minor">
            <a:schemeClr val="dk1"/>
          </a:fontRef>
        </p:style>
        <p:txBody>
          <a:bodyPr/>
          <a:lstStyle/>
          <a:p>
            <a:r>
              <a:rPr lang="en-US" dirty="0" smtClean="0"/>
              <a:t>Pedagogy:  Graduate Students</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b="1" dirty="0" smtClean="0">
                <a:solidFill>
                  <a:schemeClr val="bg1"/>
                </a:solidFill>
              </a:rPr>
              <a:t>We expect graduate students to have higher levels of proficiency in writing, but practice tells us this is not always true.  Graduate students must develop improved writing competencies.  Graduate students must also accept our methodology and not simply demand a commercial transaction to get a degree.  Graduate degrees should mean higher-level proficiencies in research and writing.  </a:t>
            </a:r>
            <a:endParaRPr lang="en-US" b="1" dirty="0" smtClean="0">
              <a:solidFill>
                <a:schemeClr val="bg1"/>
              </a:solidFill>
            </a:endParaRPr>
          </a:p>
          <a:p>
            <a:pPr marL="0" indent="0">
              <a:buNone/>
            </a:pPr>
            <a:endParaRPr lang="en-US" b="1" dirty="0" smtClean="0">
              <a:solidFill>
                <a:schemeClr val="bg1"/>
              </a:solidFill>
            </a:endParaRPr>
          </a:p>
          <a:p>
            <a:r>
              <a:rPr lang="en-US" b="1" dirty="0" smtClean="0">
                <a:solidFill>
                  <a:srgbClr val="FFFFCC"/>
                </a:solidFill>
              </a:rPr>
              <a:t>We propose creation of a Graduate Writing Committee bridging all units to develop a comprehensive Trinity response to the graduate writing issues, including evaluation of master’s theses and other summative assessment projects.</a:t>
            </a:r>
            <a:endParaRPr lang="en-US" b="1" dirty="0">
              <a:solidFill>
                <a:srgbClr val="FFFFCC"/>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14</a:t>
            </a:fld>
            <a:endParaRPr lang="en-US" dirty="0"/>
          </a:p>
        </p:txBody>
      </p:sp>
    </p:spTree>
    <p:extLst>
      <p:ext uri="{BB962C8B-B14F-4D97-AF65-F5344CB8AC3E}">
        <p14:creationId xmlns:p14="http://schemas.microsoft.com/office/powerpoint/2010/main" val="647472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n-US" dirty="0" smtClean="0"/>
              <a:t>Policing Plagiarism</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n-US" b="1" dirty="0" smtClean="0">
                <a:solidFill>
                  <a:schemeClr val="bg1"/>
                </a:solidFill>
              </a:rPr>
              <a:t>Trinity’s plagiarism policy is clear in its definition of plagiarism and specification of the consequences.</a:t>
            </a:r>
          </a:p>
          <a:p>
            <a:pPr marL="0" indent="0">
              <a:buNone/>
            </a:pPr>
            <a:endParaRPr lang="en-US" b="1" dirty="0" smtClean="0">
              <a:solidFill>
                <a:schemeClr val="bg1"/>
              </a:solidFill>
            </a:endParaRPr>
          </a:p>
          <a:p>
            <a:r>
              <a:rPr lang="en-US" b="1" dirty="0" smtClean="0">
                <a:solidFill>
                  <a:srgbClr val="FFFFCC"/>
                </a:solidFill>
              </a:rPr>
              <a:t>This discussion will not change the ultimate outcomes for students who plagiarize, it simply allows more emphasis on a pedagogical solution for obvious writing problems before applying the policy</a:t>
            </a:r>
          </a:p>
          <a:p>
            <a:endParaRPr lang="en-US" b="1" dirty="0" smtClean="0">
              <a:solidFill>
                <a:schemeClr val="bg1"/>
              </a:solidFill>
            </a:endParaRPr>
          </a:p>
          <a:p>
            <a:r>
              <a:rPr lang="en-US" b="1" dirty="0" smtClean="0">
                <a:solidFill>
                  <a:schemeClr val="bg1"/>
                </a:solidFill>
              </a:rPr>
              <a:t>While effective pedagogy should be the first line of defense against plagiarism, at some point pedagogy must give way to policing</a:t>
            </a:r>
          </a:p>
          <a:p>
            <a:pPr marL="0" indent="0">
              <a:buNone/>
            </a:pPr>
            <a:endParaRPr lang="en-US" b="1" dirty="0" smtClean="0">
              <a:solidFill>
                <a:schemeClr val="bg1"/>
              </a:solidFill>
            </a:endParaRPr>
          </a:p>
          <a:p>
            <a:r>
              <a:rPr lang="en-US" b="1" dirty="0" smtClean="0">
                <a:solidFill>
                  <a:schemeClr val="bg1"/>
                </a:solidFill>
              </a:rPr>
              <a:t>What is that point?</a:t>
            </a:r>
            <a:endParaRPr lang="en-US" b="1" dirty="0">
              <a:solidFill>
                <a:schemeClr val="bg1"/>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15</a:t>
            </a:fld>
            <a:endParaRPr lang="en-US" dirty="0"/>
          </a:p>
        </p:txBody>
      </p:sp>
    </p:spTree>
    <p:extLst>
      <p:ext uri="{BB962C8B-B14F-4D97-AF65-F5344CB8AC3E}">
        <p14:creationId xmlns:p14="http://schemas.microsoft.com/office/powerpoint/2010/main" val="1320089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n-US" dirty="0" smtClean="0"/>
              <a:t>Policing Plagiarism</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r>
              <a:rPr lang="en-US" b="1" dirty="0" smtClean="0">
                <a:solidFill>
                  <a:srgbClr val="FFFFCC"/>
                </a:solidFill>
              </a:rPr>
              <a:t>Level 1 offenses:  wholesale downloading of papers or taking papers from other students.  NO EXCUSES!  Personal crises are terrible, yes, but do not excuse this kind of plagiarism at any level.</a:t>
            </a:r>
          </a:p>
          <a:p>
            <a:pPr marL="0" indent="0">
              <a:buNone/>
            </a:pPr>
            <a:endParaRPr lang="en-US" b="1" dirty="0" smtClean="0">
              <a:solidFill>
                <a:schemeClr val="bg1"/>
              </a:solidFill>
            </a:endParaRPr>
          </a:p>
          <a:p>
            <a:r>
              <a:rPr lang="en-US" b="1" dirty="0" smtClean="0">
                <a:solidFill>
                  <a:schemeClr val="bg1"/>
                </a:solidFill>
              </a:rPr>
              <a:t>Level 2 and 3 offenses at the undergraduate level:  “revise and resubmit” may be used if consistently applied, for one resubmission round, but following that, the plagiarism enforcement process ensues and the penalties apply</a:t>
            </a:r>
          </a:p>
          <a:p>
            <a:pPr marL="0" indent="0">
              <a:buNone/>
            </a:pPr>
            <a:endParaRPr lang="en-US" b="1" dirty="0" smtClean="0">
              <a:solidFill>
                <a:schemeClr val="bg1"/>
              </a:solidFill>
            </a:endParaRPr>
          </a:p>
          <a:p>
            <a:r>
              <a:rPr lang="en-US" b="1" dirty="0" smtClean="0">
                <a:solidFill>
                  <a:srgbClr val="FFFFCC"/>
                </a:solidFill>
              </a:rPr>
              <a:t>For graduate students:  the policy stands</a:t>
            </a:r>
          </a:p>
        </p:txBody>
      </p:sp>
      <p:sp>
        <p:nvSpPr>
          <p:cNvPr id="4" name="Slide Number Placeholder 3"/>
          <p:cNvSpPr>
            <a:spLocks noGrp="1"/>
          </p:cNvSpPr>
          <p:nvPr>
            <p:ph type="sldNum" sz="quarter" idx="12"/>
          </p:nvPr>
        </p:nvSpPr>
        <p:spPr/>
        <p:txBody>
          <a:bodyPr/>
          <a:lstStyle/>
          <a:p>
            <a:fld id="{E731B468-4F6A-4D34-A3DB-A378A2D65169}" type="slidenum">
              <a:rPr lang="en-US" smtClean="0"/>
              <a:t>16</a:t>
            </a:fld>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2971800"/>
            <a:ext cx="762000" cy="452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a:stCxn id="3074" idx="0"/>
          </p:cNvCxnSpPr>
          <p:nvPr/>
        </p:nvCxnSpPr>
        <p:spPr>
          <a:xfrm flipV="1">
            <a:off x="533400" y="1981200"/>
            <a:ext cx="228600" cy="990600"/>
          </a:xfrm>
          <a:prstGeom prst="straightConnector1">
            <a:avLst/>
          </a:prstGeom>
          <a:ln w="57150">
            <a:solidFill>
              <a:srgbClr val="FFFF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762000" y="3198127"/>
            <a:ext cx="609600" cy="459473"/>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233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Faculty Responsibility </a:t>
            </a:r>
            <a:br>
              <a:rPr lang="en-US" dirty="0" smtClean="0"/>
            </a:br>
            <a:r>
              <a:rPr lang="en-US" dirty="0" smtClean="0"/>
              <a:t>and the Plagiarism Policy</a:t>
            </a:r>
            <a:endParaRPr lang="en-US" dirty="0"/>
          </a:p>
        </p:txBody>
      </p:sp>
      <p:sp>
        <p:nvSpPr>
          <p:cNvPr id="3" name="Content Placeholder 2"/>
          <p:cNvSpPr>
            <a:spLocks noGrp="1"/>
          </p:cNvSpPr>
          <p:nvPr>
            <p:ph idx="1"/>
          </p:nvPr>
        </p:nvSpPr>
        <p:spPr>
          <a:xfrm>
            <a:off x="457200" y="1600200"/>
            <a:ext cx="8229600" cy="5105400"/>
          </a:xfrm>
        </p:spPr>
        <p:txBody>
          <a:bodyPr>
            <a:normAutofit fontScale="70000" lnSpcReduction="20000"/>
          </a:bodyPr>
          <a:lstStyle/>
          <a:p>
            <a:r>
              <a:rPr lang="en-US" b="1" dirty="0" smtClean="0">
                <a:solidFill>
                  <a:schemeClr val="bg1"/>
                </a:solidFill>
              </a:rPr>
              <a:t>Discussion today intended to frame a rational solution to the obvious need to do a better job teaching students how to write well and to avoid plagiarism; our goal is to have better writing and fewer plagiarism cases</a:t>
            </a:r>
          </a:p>
          <a:p>
            <a:pPr marL="0" indent="0">
              <a:buNone/>
            </a:pPr>
            <a:endParaRPr lang="en-US" b="1" dirty="0" smtClean="0">
              <a:solidFill>
                <a:schemeClr val="bg1"/>
              </a:solidFill>
            </a:endParaRPr>
          </a:p>
          <a:p>
            <a:r>
              <a:rPr lang="en-US" b="1" dirty="0" smtClean="0">
                <a:solidFill>
                  <a:srgbClr val="FFFFCC"/>
                </a:solidFill>
              </a:rPr>
              <a:t>Faculty do not have the option to ignore the plagiarism policy.  Nor can faculty pick and choose to whom to apply the policy.  Consistent application of the policy across the institution is imperative to avoid claims of discrimination.</a:t>
            </a:r>
          </a:p>
          <a:p>
            <a:pPr marL="0" indent="0">
              <a:buNone/>
            </a:pPr>
            <a:endParaRPr lang="en-US" b="1" dirty="0" smtClean="0">
              <a:solidFill>
                <a:schemeClr val="bg1"/>
              </a:solidFill>
            </a:endParaRPr>
          </a:p>
          <a:p>
            <a:r>
              <a:rPr lang="en-US" b="1" dirty="0" smtClean="0">
                <a:solidFill>
                  <a:schemeClr val="bg1"/>
                </a:solidFill>
              </a:rPr>
              <a:t>The penalties prescribed in the policy will not change.  Dismissal for seniors and graduate students is a penalty based on the clear obligation we have to protect the integrity of Trinity degrees.  We cannot award degrees to individuals who have not demonstrated their own learning.  Faculty must be at the forefront of promoting the ethical ideal of learning with honor and integrity at Trinity.</a:t>
            </a:r>
            <a:endParaRPr lang="en-US" b="1" dirty="0">
              <a:solidFill>
                <a:schemeClr val="bg1"/>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17</a:t>
            </a:fld>
            <a:endParaRPr lang="en-US" dirty="0"/>
          </a:p>
        </p:txBody>
      </p:sp>
    </p:spTree>
    <p:extLst>
      <p:ext uri="{BB962C8B-B14F-4D97-AF65-F5344CB8AC3E}">
        <p14:creationId xmlns:p14="http://schemas.microsoft.com/office/powerpoint/2010/main" val="8855465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FFFF00"/>
            </a:solidFill>
          </a:ln>
        </p:spPr>
        <p:style>
          <a:lnRef idx="1">
            <a:schemeClr val="accent4"/>
          </a:lnRef>
          <a:fillRef idx="2">
            <a:schemeClr val="accent4"/>
          </a:fillRef>
          <a:effectRef idx="1">
            <a:schemeClr val="accent4"/>
          </a:effectRef>
          <a:fontRef idx="minor">
            <a:schemeClr val="dk1"/>
          </a:fontRef>
        </p:style>
        <p:txBody>
          <a:bodyPr/>
          <a:lstStyle/>
          <a:p>
            <a:r>
              <a:rPr lang="en-US" dirty="0" smtClean="0"/>
              <a:t>The Spring 2013 Writing Project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solidFill>
                  <a:schemeClr val="bg1"/>
                </a:solidFill>
              </a:rPr>
              <a:t>Much work has already ensued in the WID Project</a:t>
            </a:r>
          </a:p>
          <a:p>
            <a:pPr marL="0" indent="0">
              <a:buNone/>
            </a:pPr>
            <a:endParaRPr lang="en-US" b="1" dirty="0" smtClean="0">
              <a:solidFill>
                <a:schemeClr val="bg1"/>
              </a:solidFill>
            </a:endParaRPr>
          </a:p>
          <a:p>
            <a:r>
              <a:rPr lang="en-US" b="1" dirty="0" smtClean="0">
                <a:solidFill>
                  <a:srgbClr val="FFFFCC"/>
                </a:solidFill>
              </a:rPr>
              <a:t>Faculty understand the </a:t>
            </a:r>
            <a:r>
              <a:rPr lang="en-US" b="1" dirty="0" smtClean="0">
                <a:solidFill>
                  <a:srgbClr val="FFFFCC"/>
                </a:solidFill>
              </a:rPr>
              <a:t>responsibility to address writing issues as well as ethical issues in every course in every discipline</a:t>
            </a:r>
          </a:p>
          <a:p>
            <a:pPr marL="0" indent="0">
              <a:buNone/>
            </a:pPr>
            <a:endParaRPr lang="en-US" b="1" dirty="0" smtClean="0">
              <a:solidFill>
                <a:schemeClr val="bg1"/>
              </a:solidFill>
            </a:endParaRPr>
          </a:p>
          <a:p>
            <a:r>
              <a:rPr lang="en-US" b="1" dirty="0" smtClean="0">
                <a:solidFill>
                  <a:schemeClr val="bg1"/>
                </a:solidFill>
              </a:rPr>
              <a:t>Faculty </a:t>
            </a:r>
            <a:r>
              <a:rPr lang="en-US" b="1" dirty="0" smtClean="0">
                <a:solidFill>
                  <a:schemeClr val="bg1"/>
                </a:solidFill>
              </a:rPr>
              <a:t>will i</a:t>
            </a:r>
            <a:r>
              <a:rPr lang="en-US" b="1" dirty="0" smtClean="0">
                <a:solidFill>
                  <a:schemeClr val="bg1"/>
                </a:solidFill>
              </a:rPr>
              <a:t>dentify </a:t>
            </a:r>
            <a:r>
              <a:rPr lang="en-US" b="1" dirty="0" smtClean="0">
                <a:solidFill>
                  <a:schemeClr val="bg1"/>
                </a:solidFill>
              </a:rPr>
              <a:t>what kinds of support will facilitate improving teaching in writing and also in ethical education</a:t>
            </a:r>
          </a:p>
          <a:p>
            <a:pPr marL="0" indent="0">
              <a:buNone/>
            </a:pPr>
            <a:endParaRPr lang="en-US" b="1" dirty="0" smtClean="0">
              <a:solidFill>
                <a:schemeClr val="bg1"/>
              </a:solidFill>
            </a:endParaRPr>
          </a:p>
          <a:p>
            <a:r>
              <a:rPr lang="en-US" b="1" dirty="0" smtClean="0">
                <a:solidFill>
                  <a:srgbClr val="FFFFCC"/>
                </a:solidFill>
              </a:rPr>
              <a:t>Our goal is to reduce the number of plagiarism cases while increasing the writing proficiency of our students and graduates</a:t>
            </a:r>
          </a:p>
        </p:txBody>
      </p:sp>
      <p:sp>
        <p:nvSpPr>
          <p:cNvPr id="4" name="Slide Number Placeholder 3"/>
          <p:cNvSpPr>
            <a:spLocks noGrp="1"/>
          </p:cNvSpPr>
          <p:nvPr>
            <p:ph type="sldNum" sz="quarter" idx="12"/>
          </p:nvPr>
        </p:nvSpPr>
        <p:spPr/>
        <p:txBody>
          <a:bodyPr/>
          <a:lstStyle/>
          <a:p>
            <a:fld id="{E731B468-4F6A-4D34-A3DB-A378A2D65169}" type="slidenum">
              <a:rPr lang="en-US" smtClean="0"/>
              <a:t>18</a:t>
            </a:fld>
            <a:endParaRPr lang="en-US" dirty="0"/>
          </a:p>
        </p:txBody>
      </p:sp>
    </p:spTree>
    <p:extLst>
      <p:ext uri="{BB962C8B-B14F-4D97-AF65-F5344CB8AC3E}">
        <p14:creationId xmlns:p14="http://schemas.microsoft.com/office/powerpoint/2010/main" val="4257495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ln>
            <a:solidFill>
              <a:srgbClr val="FFFF00"/>
            </a:solidFill>
          </a:ln>
        </p:spPr>
        <p:style>
          <a:lnRef idx="1">
            <a:schemeClr val="accent4"/>
          </a:lnRef>
          <a:fillRef idx="3">
            <a:schemeClr val="accent4"/>
          </a:fillRef>
          <a:effectRef idx="2">
            <a:schemeClr val="accent4"/>
          </a:effectRef>
          <a:fontRef idx="minor">
            <a:schemeClr val="lt1"/>
          </a:fontRef>
        </p:style>
        <p:txBody>
          <a:bodyPr>
            <a:normAutofit fontScale="90000"/>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Mission and Essential Purposes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219200"/>
            <a:ext cx="8229600" cy="5334000"/>
          </a:xfrm>
        </p:spPr>
        <p:txBody>
          <a:bodyPr>
            <a:normAutofit fontScale="62500" lnSpcReduction="20000"/>
          </a:bodyPr>
          <a:lstStyle/>
          <a:p>
            <a:r>
              <a:rPr lang="en-US" b="1" dirty="0" smtClean="0">
                <a:solidFill>
                  <a:srgbClr val="FFFFCC"/>
                </a:solidFill>
              </a:rPr>
              <a:t>Honor and integrity are essential values in the foundation of student intellectual , personal and spiritual development at Trinity.  The Honor System embodies Trinity’s mission commitment to developing every student’s ethical framework for lifelong choices.</a:t>
            </a:r>
          </a:p>
          <a:p>
            <a:endParaRPr lang="en-US" b="1" dirty="0">
              <a:solidFill>
                <a:schemeClr val="bg1"/>
              </a:solidFill>
            </a:endParaRPr>
          </a:p>
          <a:p>
            <a:r>
              <a:rPr lang="en-US" b="1" dirty="0" smtClean="0">
                <a:solidFill>
                  <a:schemeClr val="bg1"/>
                </a:solidFill>
              </a:rPr>
              <a:t>Every Trinity graduate must be able to demonstrate competency if not proficiency in writing at the collegiate level:  this is a longstanding hallmark of a Trinity education</a:t>
            </a:r>
          </a:p>
          <a:p>
            <a:pPr marL="0" indent="0">
              <a:buNone/>
            </a:pPr>
            <a:endParaRPr lang="en-US" b="1" dirty="0" smtClean="0">
              <a:solidFill>
                <a:schemeClr val="bg1"/>
              </a:solidFill>
            </a:endParaRPr>
          </a:p>
          <a:p>
            <a:r>
              <a:rPr lang="en-US" b="1" dirty="0" smtClean="0">
                <a:solidFill>
                  <a:srgbClr val="FFFFCC"/>
                </a:solidFill>
              </a:rPr>
              <a:t>Graduate students must be able to demonstrate competency if not proficiency at the graduate school level</a:t>
            </a:r>
          </a:p>
          <a:p>
            <a:pPr marL="0" indent="0">
              <a:buNone/>
            </a:pPr>
            <a:endParaRPr lang="en-US" b="1" dirty="0" smtClean="0">
              <a:solidFill>
                <a:schemeClr val="bg1"/>
              </a:solidFill>
            </a:endParaRPr>
          </a:p>
          <a:p>
            <a:r>
              <a:rPr lang="en-US" b="1" dirty="0" smtClean="0">
                <a:solidFill>
                  <a:schemeClr val="bg1"/>
                </a:solidFill>
              </a:rPr>
              <a:t>Diplomas represent actual learning, not the ability to organize surrogates for learning</a:t>
            </a:r>
          </a:p>
          <a:p>
            <a:pPr marL="0" indent="0">
              <a:buNone/>
            </a:pPr>
            <a:endParaRPr lang="en-US" b="1" dirty="0" smtClean="0">
              <a:solidFill>
                <a:schemeClr val="bg1"/>
              </a:solidFill>
            </a:endParaRPr>
          </a:p>
          <a:p>
            <a:r>
              <a:rPr lang="en-US" b="1" dirty="0" smtClean="0">
                <a:solidFill>
                  <a:srgbClr val="FFFFCC"/>
                </a:solidFill>
              </a:rPr>
              <a:t>Stewardship of the value and integrity of the Trinity degree is our most important corporate obligation, not just to the institution but to all of our graduates, their employers and the public trust</a:t>
            </a:r>
            <a:endParaRPr lang="en-US" b="1" dirty="0">
              <a:solidFill>
                <a:srgbClr val="FFFFCC"/>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2</a:t>
            </a:fld>
            <a:endParaRPr lang="en-US" dirty="0"/>
          </a:p>
        </p:txBody>
      </p:sp>
    </p:spTree>
    <p:extLst>
      <p:ext uri="{BB962C8B-B14F-4D97-AF65-F5344CB8AC3E}">
        <p14:creationId xmlns:p14="http://schemas.microsoft.com/office/powerpoint/2010/main" val="71054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ln>
            <a:solidFill>
              <a:srgbClr val="FFFF00"/>
            </a:solidFill>
          </a:ln>
        </p:spPr>
        <p:style>
          <a:lnRef idx="0">
            <a:schemeClr val="accent4"/>
          </a:lnRef>
          <a:fillRef idx="3">
            <a:schemeClr val="accent4"/>
          </a:fillRef>
          <a:effectRef idx="3">
            <a:schemeClr val="accent4"/>
          </a:effectRef>
          <a:fontRef idx="minor">
            <a:schemeClr val="lt1"/>
          </a:fontRef>
        </p:style>
        <p:txBody>
          <a:bodyPr>
            <a:normAutofit fontScale="90000"/>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Plagiarism Agonistes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143000"/>
            <a:ext cx="8229600" cy="5486400"/>
          </a:xfrm>
        </p:spPr>
        <p:txBody>
          <a:bodyPr>
            <a:normAutofit fontScale="62500" lnSpcReduction="20000"/>
          </a:bodyPr>
          <a:lstStyle/>
          <a:p>
            <a:r>
              <a:rPr lang="en-US" b="1" dirty="0" smtClean="0">
                <a:solidFill>
                  <a:srgbClr val="FFFFCC"/>
                </a:solidFill>
              </a:rPr>
              <a:t>The topic of plagiarism afflicts us, conflicts us, harries us daily across many levels of work at Trinity</a:t>
            </a:r>
          </a:p>
          <a:p>
            <a:endParaRPr lang="en-US" b="1" dirty="0">
              <a:solidFill>
                <a:schemeClr val="bg1"/>
              </a:solidFill>
            </a:endParaRPr>
          </a:p>
          <a:p>
            <a:r>
              <a:rPr lang="en-US" b="1" dirty="0" smtClean="0">
                <a:solidFill>
                  <a:schemeClr val="bg1"/>
                </a:solidFill>
              </a:rPr>
              <a:t>Plagiarism is evidence of a breach of ethical expectations, a choice to cut corners or cheat to get a better grade; even “unintentional” plagiarism reflects a failure to follow instructions, to internalize our teaching about writing, to exercise respectful care about academic work products;</a:t>
            </a:r>
          </a:p>
          <a:p>
            <a:pPr marL="0" indent="0">
              <a:buNone/>
            </a:pPr>
            <a:endParaRPr lang="en-US" b="1" dirty="0" smtClean="0">
              <a:solidFill>
                <a:srgbClr val="FFFFCC"/>
              </a:solidFill>
            </a:endParaRPr>
          </a:p>
          <a:p>
            <a:r>
              <a:rPr lang="en-US" b="1" dirty="0" smtClean="0">
                <a:solidFill>
                  <a:srgbClr val="FFFFCC"/>
                </a:solidFill>
              </a:rPr>
              <a:t>A student who plagiarizes has not demonstrated the mastery of content or the competency in writing that is essential to earning the degree</a:t>
            </a:r>
          </a:p>
          <a:p>
            <a:pPr marL="0" indent="0">
              <a:buNone/>
            </a:pPr>
            <a:endParaRPr lang="en-US" b="1" dirty="0" smtClean="0">
              <a:solidFill>
                <a:schemeClr val="bg1"/>
              </a:solidFill>
            </a:endParaRPr>
          </a:p>
          <a:p>
            <a:r>
              <a:rPr lang="en-US" b="1" dirty="0" smtClean="0">
                <a:solidFill>
                  <a:schemeClr val="bg1"/>
                </a:solidFill>
              </a:rPr>
              <a:t>We hate expelling students, but…… Awarding a degree to a student who has plagiarized erodes the integrity of the Trinity degree and its value for other students, and makes it less reliable for employers and the public trust</a:t>
            </a:r>
          </a:p>
          <a:p>
            <a:pPr marL="0" indent="0">
              <a:buNone/>
            </a:pPr>
            <a:endParaRPr lang="en-US" b="1" dirty="0" smtClean="0">
              <a:solidFill>
                <a:schemeClr val="bg1"/>
              </a:solidFill>
            </a:endParaRPr>
          </a:p>
          <a:p>
            <a:r>
              <a:rPr lang="en-US" b="1" dirty="0" smtClean="0">
                <a:solidFill>
                  <a:srgbClr val="FFFF00"/>
                </a:solidFill>
              </a:rPr>
              <a:t>Failing to address plagiarism consistently, clearly and rigorously fails our stewardship obligation to Trinity</a:t>
            </a:r>
            <a:endParaRPr lang="en-US" b="1" dirty="0">
              <a:solidFill>
                <a:srgbClr val="FFFF00"/>
              </a:solidFill>
            </a:endParaRPr>
          </a:p>
        </p:txBody>
      </p:sp>
      <p:sp>
        <p:nvSpPr>
          <p:cNvPr id="4" name="Slide Number Placeholder 3"/>
          <p:cNvSpPr>
            <a:spLocks noGrp="1"/>
          </p:cNvSpPr>
          <p:nvPr>
            <p:ph type="sldNum" sz="quarter" idx="12"/>
          </p:nvPr>
        </p:nvSpPr>
        <p:spPr/>
        <p:txBody>
          <a:bodyPr/>
          <a:lstStyle/>
          <a:p>
            <a:fld id="{E731B468-4F6A-4D34-A3DB-A378A2D65169}" type="slidenum">
              <a:rPr lang="en-US" smtClean="0"/>
              <a:t>3</a:t>
            </a:fld>
            <a:endParaRPr lang="en-US" dirty="0"/>
          </a:p>
        </p:txBody>
      </p:sp>
    </p:spTree>
    <p:extLst>
      <p:ext uri="{BB962C8B-B14F-4D97-AF65-F5344CB8AC3E}">
        <p14:creationId xmlns:p14="http://schemas.microsoft.com/office/powerpoint/2010/main" val="368637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07975"/>
            <a:ext cx="8229600" cy="1143000"/>
          </a:xfrm>
        </p:spPr>
        <p:txBody>
          <a:bodyPr>
            <a:normAutofit fontScale="90000"/>
          </a:bodyPr>
          <a:lstStyle/>
          <a:p>
            <a:r>
              <a:rPr lang="en-US" sz="3200" b="1" dirty="0" smtClean="0">
                <a:solidFill>
                  <a:srgbClr val="FFFFCC"/>
                </a:solidFill>
              </a:rPr>
              <a:t>Dimensions of the Problem:  </a:t>
            </a:r>
            <a:br>
              <a:rPr lang="en-US" sz="3200" b="1" dirty="0" smtClean="0">
                <a:solidFill>
                  <a:srgbClr val="FFFFCC"/>
                </a:solidFill>
              </a:rPr>
            </a:br>
            <a:r>
              <a:rPr lang="en-US" sz="3200" b="1" dirty="0" smtClean="0">
                <a:solidFill>
                  <a:srgbClr val="FFFFCC"/>
                </a:solidFill>
              </a:rPr>
              <a:t>Cheating and Plagiarism Cases 2010-2012</a:t>
            </a:r>
            <a:br>
              <a:rPr lang="en-US" sz="3200" b="1" dirty="0" smtClean="0">
                <a:solidFill>
                  <a:srgbClr val="FFFFCC"/>
                </a:solidFill>
              </a:rPr>
            </a:br>
            <a:r>
              <a:rPr lang="en-US" sz="1600" b="1" dirty="0" smtClean="0">
                <a:solidFill>
                  <a:srgbClr val="FFFFCC"/>
                </a:solidFill>
              </a:rPr>
              <a:t>(This Slide Is Totally Borrowed from Provost Broaddus’ Slide Deck for the Senior Staff Retreat!!!)</a:t>
            </a:r>
            <a:endParaRPr lang="en-US" sz="3200" b="1" dirty="0" smtClean="0">
              <a:solidFill>
                <a:srgbClr val="FFFFCC"/>
              </a:solidFill>
            </a:endParaRPr>
          </a:p>
        </p:txBody>
      </p:sp>
      <p:graphicFrame>
        <p:nvGraphicFramePr>
          <p:cNvPr id="5" name="Content Placeholder 4"/>
          <p:cNvGraphicFramePr>
            <a:graphicFrameLocks noGrp="1"/>
          </p:cNvGraphicFramePr>
          <p:nvPr>
            <p:ph sz="half" idx="1"/>
          </p:nvPr>
        </p:nvGraphicFramePr>
        <p:xfrm>
          <a:off x="457200" y="1600200"/>
          <a:ext cx="8229600" cy="1482724"/>
        </p:xfrm>
        <a:graphic>
          <a:graphicData uri="http://schemas.openxmlformats.org/drawingml/2006/table">
            <a:tbl>
              <a:tblPr firstRow="1" bandRow="1">
                <a:tableStyleId>{5C22544A-7EE6-4342-B048-85BDC9FD1C3A}</a:tableStyleId>
              </a:tblPr>
              <a:tblGrid>
                <a:gridCol w="2057400"/>
                <a:gridCol w="2057400"/>
                <a:gridCol w="2057400"/>
                <a:gridCol w="2057400"/>
              </a:tblGrid>
              <a:tr h="370681">
                <a:tc>
                  <a:txBody>
                    <a:bodyPr/>
                    <a:lstStyle/>
                    <a:p>
                      <a:endParaRPr lang="en-US" sz="1800" dirty="0"/>
                    </a:p>
                  </a:txBody>
                  <a:tcPr marT="45700" marB="45700"/>
                </a:tc>
                <a:tc>
                  <a:txBody>
                    <a:bodyPr/>
                    <a:lstStyle/>
                    <a:p>
                      <a:r>
                        <a:rPr lang="en-US" sz="1800" dirty="0" smtClean="0"/>
                        <a:t>Fall 2010</a:t>
                      </a:r>
                      <a:endParaRPr lang="en-US" sz="1800" dirty="0"/>
                    </a:p>
                  </a:txBody>
                  <a:tcPr marT="45700" marB="45700"/>
                </a:tc>
                <a:tc>
                  <a:txBody>
                    <a:bodyPr/>
                    <a:lstStyle/>
                    <a:p>
                      <a:r>
                        <a:rPr lang="en-US" sz="1800" dirty="0" smtClean="0"/>
                        <a:t>Fall 2011</a:t>
                      </a:r>
                      <a:endParaRPr lang="en-US" sz="1800" dirty="0"/>
                    </a:p>
                  </a:txBody>
                  <a:tcPr marT="45700" marB="45700"/>
                </a:tc>
                <a:tc>
                  <a:txBody>
                    <a:bodyPr/>
                    <a:lstStyle/>
                    <a:p>
                      <a:r>
                        <a:rPr lang="en-US" sz="1800" dirty="0" smtClean="0"/>
                        <a:t>Fall 2012</a:t>
                      </a:r>
                      <a:endParaRPr lang="en-US" sz="1800" dirty="0"/>
                    </a:p>
                  </a:txBody>
                  <a:tcPr marT="45700" marB="45700"/>
                </a:tc>
              </a:tr>
              <a:tr h="370681">
                <a:tc>
                  <a:txBody>
                    <a:bodyPr/>
                    <a:lstStyle/>
                    <a:p>
                      <a:r>
                        <a:rPr lang="en-US" sz="1800" dirty="0" smtClean="0"/>
                        <a:t>Total # of Cases</a:t>
                      </a:r>
                      <a:endParaRPr lang="en-US" sz="1800" dirty="0"/>
                    </a:p>
                  </a:txBody>
                  <a:tcPr marT="45700" marB="45700"/>
                </a:tc>
                <a:tc>
                  <a:txBody>
                    <a:bodyPr/>
                    <a:lstStyle/>
                    <a:p>
                      <a:r>
                        <a:rPr lang="en-US" sz="1800" dirty="0" smtClean="0"/>
                        <a:t>30</a:t>
                      </a:r>
                      <a:endParaRPr lang="en-US" sz="1800" dirty="0"/>
                    </a:p>
                  </a:txBody>
                  <a:tcPr marT="45700" marB="45700"/>
                </a:tc>
                <a:tc>
                  <a:txBody>
                    <a:bodyPr/>
                    <a:lstStyle/>
                    <a:p>
                      <a:r>
                        <a:rPr lang="en-US" sz="1800" dirty="0" smtClean="0"/>
                        <a:t>39</a:t>
                      </a:r>
                      <a:endParaRPr lang="en-US" sz="1800" dirty="0"/>
                    </a:p>
                  </a:txBody>
                  <a:tcPr marT="45700" marB="45700"/>
                </a:tc>
                <a:tc>
                  <a:txBody>
                    <a:bodyPr/>
                    <a:lstStyle/>
                    <a:p>
                      <a:r>
                        <a:rPr lang="en-US" sz="1800" dirty="0" smtClean="0"/>
                        <a:t>75</a:t>
                      </a:r>
                      <a:endParaRPr lang="en-US" sz="1800" dirty="0"/>
                    </a:p>
                  </a:txBody>
                  <a:tcPr marT="45700" marB="45700"/>
                </a:tc>
              </a:tr>
              <a:tr h="370681">
                <a:tc>
                  <a:txBody>
                    <a:bodyPr/>
                    <a:lstStyle/>
                    <a:p>
                      <a:r>
                        <a:rPr lang="en-US" sz="1800" dirty="0" smtClean="0"/>
                        <a:t>Cheating</a:t>
                      </a:r>
                      <a:endParaRPr lang="en-US" sz="1800" dirty="0"/>
                    </a:p>
                  </a:txBody>
                  <a:tcPr marT="45700" marB="45700"/>
                </a:tc>
                <a:tc>
                  <a:txBody>
                    <a:bodyPr/>
                    <a:lstStyle/>
                    <a:p>
                      <a:r>
                        <a:rPr lang="en-US" sz="1800" dirty="0" smtClean="0"/>
                        <a:t>9</a:t>
                      </a:r>
                      <a:endParaRPr lang="en-US" sz="1800" dirty="0"/>
                    </a:p>
                  </a:txBody>
                  <a:tcPr marT="45700" marB="45700"/>
                </a:tc>
                <a:tc>
                  <a:txBody>
                    <a:bodyPr/>
                    <a:lstStyle/>
                    <a:p>
                      <a:r>
                        <a:rPr lang="en-US" sz="1800" dirty="0" smtClean="0"/>
                        <a:t>1</a:t>
                      </a:r>
                      <a:endParaRPr lang="en-US" sz="1800" dirty="0"/>
                    </a:p>
                  </a:txBody>
                  <a:tcPr marT="45700" marB="45700"/>
                </a:tc>
                <a:tc>
                  <a:txBody>
                    <a:bodyPr/>
                    <a:lstStyle/>
                    <a:p>
                      <a:r>
                        <a:rPr lang="en-US" sz="1800" dirty="0" smtClean="0"/>
                        <a:t>12</a:t>
                      </a:r>
                      <a:endParaRPr lang="en-US" sz="1800" dirty="0"/>
                    </a:p>
                  </a:txBody>
                  <a:tcPr marT="45700" marB="45700"/>
                </a:tc>
              </a:tr>
              <a:tr h="370681">
                <a:tc>
                  <a:txBody>
                    <a:bodyPr/>
                    <a:lstStyle/>
                    <a:p>
                      <a:r>
                        <a:rPr lang="en-US" sz="1800" dirty="0" smtClean="0"/>
                        <a:t>Plagiarism</a:t>
                      </a:r>
                      <a:endParaRPr lang="en-US" sz="1800" dirty="0"/>
                    </a:p>
                  </a:txBody>
                  <a:tcPr marT="45700" marB="45700"/>
                </a:tc>
                <a:tc>
                  <a:txBody>
                    <a:bodyPr/>
                    <a:lstStyle/>
                    <a:p>
                      <a:r>
                        <a:rPr lang="en-US" sz="1800" dirty="0" smtClean="0"/>
                        <a:t>31</a:t>
                      </a:r>
                      <a:endParaRPr lang="en-US" sz="1800" dirty="0"/>
                    </a:p>
                  </a:txBody>
                  <a:tcPr marT="45700" marB="45700"/>
                </a:tc>
                <a:tc>
                  <a:txBody>
                    <a:bodyPr/>
                    <a:lstStyle/>
                    <a:p>
                      <a:r>
                        <a:rPr lang="en-US" sz="1800" dirty="0" smtClean="0"/>
                        <a:t>38</a:t>
                      </a:r>
                      <a:endParaRPr lang="en-US" sz="1800" dirty="0"/>
                    </a:p>
                  </a:txBody>
                  <a:tcPr marT="45700" marB="45700"/>
                </a:tc>
                <a:tc>
                  <a:txBody>
                    <a:bodyPr/>
                    <a:lstStyle/>
                    <a:p>
                      <a:r>
                        <a:rPr lang="en-US" sz="1800" dirty="0" smtClean="0"/>
                        <a:t>63</a:t>
                      </a:r>
                      <a:endParaRPr lang="en-US" sz="1800" dirty="0"/>
                    </a:p>
                  </a:txBody>
                  <a:tcPr marT="45700" marB="45700"/>
                </a:tc>
              </a:tr>
            </a:tbl>
          </a:graphicData>
        </a:graphic>
      </p:graphicFrame>
      <p:sp>
        <p:nvSpPr>
          <p:cNvPr id="6148" name="Rectangle 5"/>
          <p:cNvSpPr>
            <a:spLocks noGrp="1" noChangeArrowheads="1"/>
          </p:cNvSpPr>
          <p:nvPr>
            <p:ph type="body" sz="half" idx="2"/>
          </p:nvPr>
        </p:nvSpPr>
        <p:spPr/>
        <p:txBody>
          <a:bodyPr rtlCol="0">
            <a:normAutofit fontScale="62500" lnSpcReduction="20000"/>
          </a:bodyPr>
          <a:lstStyle/>
          <a:p>
            <a:pPr fontAlgn="auto">
              <a:spcAft>
                <a:spcPts val="0"/>
              </a:spcAft>
              <a:buFont typeface="Arial"/>
              <a:buNone/>
              <a:defRPr/>
            </a:pPr>
            <a:r>
              <a:rPr lang="en-US" sz="2800" dirty="0" smtClean="0">
                <a:solidFill>
                  <a:schemeClr val="bg1"/>
                </a:solidFill>
              </a:rPr>
              <a:t>Key Findings (*as noted by Sarah Wilson, Fall 2012)</a:t>
            </a:r>
          </a:p>
          <a:p>
            <a:pPr fontAlgn="auto">
              <a:spcAft>
                <a:spcPts val="0"/>
              </a:spcAft>
              <a:buFont typeface="Arial"/>
              <a:buChar char="•"/>
              <a:defRPr/>
            </a:pPr>
            <a:r>
              <a:rPr lang="en-US" sz="2800" dirty="0" smtClean="0">
                <a:solidFill>
                  <a:schemeClr val="bg1"/>
                </a:solidFill>
              </a:rPr>
              <a:t>The number of reported cases is increasing.*</a:t>
            </a:r>
          </a:p>
          <a:p>
            <a:pPr fontAlgn="auto">
              <a:spcAft>
                <a:spcPts val="0"/>
              </a:spcAft>
              <a:buFont typeface="Arial"/>
              <a:buChar char="•"/>
              <a:defRPr/>
            </a:pPr>
            <a:r>
              <a:rPr lang="en-US" sz="2800" dirty="0" smtClean="0">
                <a:solidFill>
                  <a:schemeClr val="bg1"/>
                </a:solidFill>
              </a:rPr>
              <a:t>Anecdotal evidence (conversations with faculty) indicates that many faculty are embracing the new policy and centralized procedures*</a:t>
            </a:r>
          </a:p>
          <a:p>
            <a:pPr fontAlgn="auto">
              <a:spcAft>
                <a:spcPts val="0"/>
              </a:spcAft>
              <a:buFont typeface="Arial"/>
              <a:buChar char="•"/>
              <a:defRPr/>
            </a:pPr>
            <a:r>
              <a:rPr lang="en-US" sz="2800" dirty="0" smtClean="0">
                <a:solidFill>
                  <a:schemeClr val="bg1"/>
                </a:solidFill>
              </a:rPr>
              <a:t>Many students (both undergraduate and graduate) expressed surprise at the ‘rules’ for citation and standards for conventional research.*</a:t>
            </a:r>
          </a:p>
          <a:p>
            <a:pPr fontAlgn="auto">
              <a:spcAft>
                <a:spcPts val="0"/>
              </a:spcAft>
              <a:buFont typeface="Arial"/>
              <a:buChar char="•"/>
              <a:defRPr/>
            </a:pPr>
            <a:r>
              <a:rPr lang="en-US" sz="2800" dirty="0" smtClean="0">
                <a:solidFill>
                  <a:schemeClr val="bg1"/>
                </a:solidFill>
              </a:rPr>
              <a:t>The paucity of reported cases in some areas/collegiate units may be cause for concern.</a:t>
            </a:r>
          </a:p>
        </p:txBody>
      </p:sp>
      <p:sp>
        <p:nvSpPr>
          <p:cNvPr id="2" name="Slide Number Placeholder 1"/>
          <p:cNvSpPr>
            <a:spLocks noGrp="1"/>
          </p:cNvSpPr>
          <p:nvPr>
            <p:ph type="sldNum" sz="quarter" idx="12"/>
          </p:nvPr>
        </p:nvSpPr>
        <p:spPr/>
        <p:txBody>
          <a:bodyPr/>
          <a:lstStyle/>
          <a:p>
            <a:pPr>
              <a:defRPr/>
            </a:pPr>
            <a:fld id="{9874849E-F546-45E1-BBEF-6D359EC67054}"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ln/>
        </p:spPr>
        <p:style>
          <a:lnRef idx="1">
            <a:schemeClr val="accent4"/>
          </a:lnRef>
          <a:fillRef idx="2">
            <a:schemeClr val="accent4"/>
          </a:fillRef>
          <a:effectRef idx="1">
            <a:schemeClr val="accent4"/>
          </a:effectRef>
          <a:fontRef idx="minor">
            <a:schemeClr val="dk1"/>
          </a:fontRef>
        </p:style>
        <p:txBody>
          <a:bodyPr/>
          <a:lstStyle/>
          <a:p>
            <a:r>
              <a:rPr lang="en-US" dirty="0" smtClean="0"/>
              <a:t>Plagiarism Deconstructed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9290799"/>
              </p:ext>
            </p:extLst>
          </p:nvPr>
        </p:nvGraphicFramePr>
        <p:xfrm>
          <a:off x="152400" y="1295400"/>
          <a:ext cx="87630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Notched Right Arrow 4"/>
          <p:cNvSpPr/>
          <p:nvPr/>
        </p:nvSpPr>
        <p:spPr>
          <a:xfrm>
            <a:off x="2282536" y="1676400"/>
            <a:ext cx="1295400"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1</a:t>
            </a:r>
            <a:endParaRPr lang="en-US" sz="1200" b="1" dirty="0">
              <a:solidFill>
                <a:schemeClr val="tx1"/>
              </a:solidFill>
            </a:endParaRPr>
          </a:p>
        </p:txBody>
      </p:sp>
      <p:sp>
        <p:nvSpPr>
          <p:cNvPr id="6" name="Notched Right Arrow 5"/>
          <p:cNvSpPr/>
          <p:nvPr/>
        </p:nvSpPr>
        <p:spPr>
          <a:xfrm>
            <a:off x="834736" y="3248891"/>
            <a:ext cx="1447800"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2</a:t>
            </a:r>
            <a:endParaRPr lang="en-US" sz="1200" b="1" dirty="0">
              <a:solidFill>
                <a:schemeClr val="tx1"/>
              </a:solidFill>
            </a:endParaRPr>
          </a:p>
        </p:txBody>
      </p:sp>
      <p:sp>
        <p:nvSpPr>
          <p:cNvPr id="7" name="Notched Right Arrow 6"/>
          <p:cNvSpPr/>
          <p:nvPr/>
        </p:nvSpPr>
        <p:spPr>
          <a:xfrm>
            <a:off x="76200" y="5029200"/>
            <a:ext cx="1447800"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3</a:t>
            </a:r>
            <a:endParaRPr lang="en-US" sz="1200" b="1" dirty="0">
              <a:solidFill>
                <a:schemeClr val="tx1"/>
              </a:solidFill>
            </a:endParaRPr>
          </a:p>
        </p:txBody>
      </p:sp>
      <p:sp>
        <p:nvSpPr>
          <p:cNvPr id="3" name="Slide Number Placeholder 2"/>
          <p:cNvSpPr>
            <a:spLocks noGrp="1"/>
          </p:cNvSpPr>
          <p:nvPr>
            <p:ph type="sldNum" sz="quarter" idx="12"/>
          </p:nvPr>
        </p:nvSpPr>
        <p:spPr/>
        <p:txBody>
          <a:bodyPr/>
          <a:lstStyle/>
          <a:p>
            <a:fld id="{E731B468-4F6A-4D34-A3DB-A378A2D65169}" type="slidenum">
              <a:rPr lang="en-US" smtClean="0"/>
              <a:t>5</a:t>
            </a:fld>
            <a:endParaRPr lang="en-US" dirty="0"/>
          </a:p>
        </p:txBody>
      </p:sp>
    </p:spTree>
    <p:extLst>
      <p:ext uri="{BB962C8B-B14F-4D97-AF65-F5344CB8AC3E}">
        <p14:creationId xmlns:p14="http://schemas.microsoft.com/office/powerpoint/2010/main" val="276438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6532F1D3-C4D2-4A51-B3E7-B4402846EAF0}"/>
                                            </p:graphicEl>
                                          </p:spTgt>
                                        </p:tgtEl>
                                        <p:attrNameLst>
                                          <p:attrName>style.visibility</p:attrName>
                                        </p:attrNameLst>
                                      </p:cBhvr>
                                      <p:to>
                                        <p:strVal val="visible"/>
                                      </p:to>
                                    </p:set>
                                    <p:anim calcmode="lin" valueType="num">
                                      <p:cBhvr additive="base">
                                        <p:cTn id="7" dur="500" fill="hold"/>
                                        <p:tgtEl>
                                          <p:spTgt spid="4">
                                            <p:graphicEl>
                                              <a:dgm id="{6532F1D3-C4D2-4A51-B3E7-B4402846EAF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6532F1D3-C4D2-4A51-B3E7-B4402846EAF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7DE63754-6915-4DEC-A6D4-581AFEC9BB05}"/>
                                            </p:graphicEl>
                                          </p:spTgt>
                                        </p:tgtEl>
                                        <p:attrNameLst>
                                          <p:attrName>style.visibility</p:attrName>
                                        </p:attrNameLst>
                                      </p:cBhvr>
                                      <p:to>
                                        <p:strVal val="visible"/>
                                      </p:to>
                                    </p:set>
                                    <p:anim calcmode="lin" valueType="num">
                                      <p:cBhvr additive="base">
                                        <p:cTn id="19" dur="500" fill="hold"/>
                                        <p:tgtEl>
                                          <p:spTgt spid="4">
                                            <p:graphicEl>
                                              <a:dgm id="{7DE63754-6915-4DEC-A6D4-581AFEC9BB05}"/>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7DE63754-6915-4DEC-A6D4-581AFEC9BB05}"/>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graphicEl>
                                              <a:dgm id="{D2F62562-405E-4679-AC96-006A27EC896B}"/>
                                            </p:graphicEl>
                                          </p:spTgt>
                                        </p:tgtEl>
                                        <p:attrNameLst>
                                          <p:attrName>style.visibility</p:attrName>
                                        </p:attrNameLst>
                                      </p:cBhvr>
                                      <p:to>
                                        <p:strVal val="visible"/>
                                      </p:to>
                                    </p:set>
                                    <p:anim calcmode="lin" valueType="num">
                                      <p:cBhvr additive="base">
                                        <p:cTn id="30" dur="500" fill="hold"/>
                                        <p:tgtEl>
                                          <p:spTgt spid="4">
                                            <p:graphicEl>
                                              <a:dgm id="{D2F62562-405E-4679-AC96-006A27EC896B}"/>
                                            </p:graphic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graphicEl>
                                              <a:dgm id="{D2F62562-405E-4679-AC96-006A27EC896B}"/>
                                            </p:graphic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down)">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ln/>
        </p:spPr>
        <p:style>
          <a:lnRef idx="1">
            <a:schemeClr val="accent4"/>
          </a:lnRef>
          <a:fillRef idx="2">
            <a:schemeClr val="accent4"/>
          </a:fillRef>
          <a:effectRef idx="1">
            <a:schemeClr val="accent4"/>
          </a:effectRef>
          <a:fontRef idx="minor">
            <a:schemeClr val="dk1"/>
          </a:fontRef>
        </p:style>
        <p:txBody>
          <a:bodyPr>
            <a:noAutofit/>
          </a:bodyPr>
          <a:lstStyle/>
          <a:p>
            <a:r>
              <a:rPr lang="en-US" sz="2800" dirty="0" smtClean="0"/>
              <a:t>Plagiarism Deconstructed:</a:t>
            </a:r>
            <a:br>
              <a:rPr lang="en-US" sz="2800" dirty="0" smtClean="0"/>
            </a:br>
            <a:r>
              <a:rPr lang="en-US" sz="2800" dirty="0" smtClean="0"/>
              <a:t>Why Do Students Plagiarize?</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1868469"/>
              </p:ext>
            </p:extLst>
          </p:nvPr>
        </p:nvGraphicFramePr>
        <p:xfrm>
          <a:off x="228600" y="1371600"/>
          <a:ext cx="87630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Pentagon 2"/>
          <p:cNvSpPr/>
          <p:nvPr/>
        </p:nvSpPr>
        <p:spPr>
          <a:xfrm rot="16200000">
            <a:off x="-471055" y="2369126"/>
            <a:ext cx="3221182" cy="1600200"/>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nchorCtr="0"/>
          <a:lstStyle/>
          <a:p>
            <a:pPr algn="ctr"/>
            <a:r>
              <a:rPr lang="en-US" sz="1200" dirty="0" smtClean="0">
                <a:solidFill>
                  <a:schemeClr val="tx1">
                    <a:lumMod val="95000"/>
                    <a:lumOff val="5000"/>
                  </a:schemeClr>
                </a:solidFill>
              </a:rPr>
              <a:t>Clear Intent</a:t>
            </a:r>
          </a:p>
          <a:p>
            <a:pPr algn="ctr"/>
            <a:r>
              <a:rPr lang="en-US" sz="1200" dirty="0" smtClean="0">
                <a:solidFill>
                  <a:schemeClr val="tx1">
                    <a:lumMod val="95000"/>
                    <a:lumOff val="5000"/>
                  </a:schemeClr>
                </a:solidFill>
              </a:rPr>
              <a:t> to Cheat</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Panic  to Complete</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Personal Crisis</a:t>
            </a:r>
          </a:p>
          <a:p>
            <a:pPr algn="ctr"/>
            <a:endParaRPr lang="en-US" sz="1200" dirty="0">
              <a:solidFill>
                <a:schemeClr val="tx1">
                  <a:lumMod val="95000"/>
                  <a:lumOff val="5000"/>
                </a:schemeClr>
              </a:solidFill>
            </a:endParaRPr>
          </a:p>
          <a:p>
            <a:pPr algn="ctr"/>
            <a:endParaRPr lang="en-US" sz="1200" dirty="0" smtClean="0">
              <a:solidFill>
                <a:schemeClr val="tx1">
                  <a:lumMod val="95000"/>
                  <a:lumOff val="5000"/>
                </a:schemeClr>
              </a:solidFill>
            </a:endParaRPr>
          </a:p>
          <a:p>
            <a:pPr algn="ctr"/>
            <a:r>
              <a:rPr lang="en-US" sz="1200" dirty="0" smtClean="0">
                <a:solidFill>
                  <a:schemeClr val="tx1">
                    <a:lumMod val="95000"/>
                    <a:lumOff val="5000"/>
                  </a:schemeClr>
                </a:solidFill>
              </a:rPr>
              <a:t>Sloppy Academic Habits</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Carelessness</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Cluelessness</a:t>
            </a:r>
          </a:p>
        </p:txBody>
      </p:sp>
      <p:sp>
        <p:nvSpPr>
          <p:cNvPr id="5" name="Pentagon 4"/>
          <p:cNvSpPr/>
          <p:nvPr/>
        </p:nvSpPr>
        <p:spPr>
          <a:xfrm rot="5400000">
            <a:off x="6172200" y="2777835"/>
            <a:ext cx="4038600" cy="1600200"/>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chorCtr="0"/>
          <a:lstStyle/>
          <a:p>
            <a:pPr algn="ctr"/>
            <a:r>
              <a:rPr lang="en-US" sz="1200" dirty="0" smtClean="0">
                <a:solidFill>
                  <a:schemeClr val="tx1">
                    <a:lumMod val="95000"/>
                    <a:lumOff val="5000"/>
                  </a:schemeClr>
                </a:solidFill>
              </a:rPr>
              <a:t>Internet Blindness:  belief that assembling ideas of others is not a problem</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Lack of Understanding</a:t>
            </a:r>
          </a:p>
          <a:p>
            <a:pPr algn="ctr"/>
            <a:r>
              <a:rPr lang="en-US" sz="1200" dirty="0" smtClean="0">
                <a:solidFill>
                  <a:schemeClr val="tx1">
                    <a:lumMod val="95000"/>
                    <a:lumOff val="5000"/>
                  </a:schemeClr>
                </a:solidFill>
              </a:rPr>
              <a:t>About Citations</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Belief that this is good writing  (it always worked before!)</a:t>
            </a:r>
          </a:p>
          <a:p>
            <a:pPr algn="ctr"/>
            <a:endParaRPr lang="en-US" sz="1200" dirty="0">
              <a:solidFill>
                <a:schemeClr val="tx1">
                  <a:lumMod val="95000"/>
                  <a:lumOff val="5000"/>
                </a:schemeClr>
              </a:solidFill>
            </a:endParaRPr>
          </a:p>
          <a:p>
            <a:pPr algn="ctr"/>
            <a:r>
              <a:rPr lang="en-US" sz="1200" dirty="0" smtClean="0">
                <a:solidFill>
                  <a:schemeClr val="tx1">
                    <a:lumMod val="95000"/>
                    <a:lumOff val="5000"/>
                  </a:schemeClr>
                </a:solidFill>
              </a:rPr>
              <a:t>Language Barriers</a:t>
            </a:r>
          </a:p>
        </p:txBody>
      </p:sp>
      <p:sp>
        <p:nvSpPr>
          <p:cNvPr id="6" name="Notched Right Arrow 5"/>
          <p:cNvSpPr/>
          <p:nvPr/>
        </p:nvSpPr>
        <p:spPr>
          <a:xfrm>
            <a:off x="2687782" y="1447800"/>
            <a:ext cx="1295400"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1</a:t>
            </a:r>
            <a:endParaRPr lang="en-US" sz="1200" b="1" dirty="0">
              <a:solidFill>
                <a:schemeClr val="tx1"/>
              </a:solidFill>
            </a:endParaRPr>
          </a:p>
        </p:txBody>
      </p:sp>
      <p:sp>
        <p:nvSpPr>
          <p:cNvPr id="8" name="Notched Right Arrow 7"/>
          <p:cNvSpPr/>
          <p:nvPr/>
        </p:nvSpPr>
        <p:spPr>
          <a:xfrm>
            <a:off x="304800" y="5029200"/>
            <a:ext cx="1447800"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3</a:t>
            </a:r>
            <a:endParaRPr lang="en-US" sz="1200" b="1" dirty="0">
              <a:solidFill>
                <a:schemeClr val="tx1"/>
              </a:solidFill>
            </a:endParaRPr>
          </a:p>
        </p:txBody>
      </p:sp>
      <p:sp>
        <p:nvSpPr>
          <p:cNvPr id="9" name="Slide Number Placeholder 8"/>
          <p:cNvSpPr>
            <a:spLocks noGrp="1"/>
          </p:cNvSpPr>
          <p:nvPr>
            <p:ph type="sldNum" sz="quarter" idx="12"/>
          </p:nvPr>
        </p:nvSpPr>
        <p:spPr/>
        <p:txBody>
          <a:bodyPr/>
          <a:lstStyle/>
          <a:p>
            <a:fld id="{E731B468-4F6A-4D34-A3DB-A378A2D65169}" type="slidenum">
              <a:rPr lang="en-US" smtClean="0"/>
              <a:t>6</a:t>
            </a:fld>
            <a:endParaRPr lang="en-US" dirty="0"/>
          </a:p>
        </p:txBody>
      </p:sp>
      <p:sp>
        <p:nvSpPr>
          <p:cNvPr id="7" name="Notched Right Arrow 6"/>
          <p:cNvSpPr/>
          <p:nvPr/>
        </p:nvSpPr>
        <p:spPr>
          <a:xfrm>
            <a:off x="2064327" y="2971800"/>
            <a:ext cx="1070264" cy="838200"/>
          </a:xfrm>
          <a:prstGeom prst="notched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Level 2</a:t>
            </a:r>
            <a:endParaRPr lang="en-US" sz="1200" b="1" dirty="0">
              <a:solidFill>
                <a:schemeClr val="tx1"/>
              </a:solidFill>
            </a:endParaRPr>
          </a:p>
        </p:txBody>
      </p:sp>
    </p:spTree>
    <p:extLst>
      <p:ext uri="{BB962C8B-B14F-4D97-AF65-F5344CB8AC3E}">
        <p14:creationId xmlns:p14="http://schemas.microsoft.com/office/powerpoint/2010/main" val="1621677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a:lstStyle/>
          <a:p>
            <a:r>
              <a:rPr lang="en-US" dirty="0" smtClean="0"/>
              <a:t>Plagiarism Agonistes Revisited</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r>
              <a:rPr lang="en-US" b="1" dirty="0" smtClean="0">
                <a:solidFill>
                  <a:srgbClr val="FFFFCC"/>
                </a:solidFill>
              </a:rPr>
              <a:t>When is plagiarism an ethical failure on the student’s part</a:t>
            </a:r>
            <a:r>
              <a:rPr lang="en-US" b="1" dirty="0" smtClean="0">
                <a:solidFill>
                  <a:srgbClr val="FFFFCC"/>
                </a:solidFill>
              </a:rPr>
              <a:t>?</a:t>
            </a:r>
          </a:p>
          <a:p>
            <a:pPr marL="0" indent="0">
              <a:buNone/>
            </a:pPr>
            <a:endParaRPr lang="en-US" b="1" dirty="0" smtClean="0">
              <a:solidFill>
                <a:srgbClr val="FFFFCC"/>
              </a:solidFill>
            </a:endParaRPr>
          </a:p>
          <a:p>
            <a:r>
              <a:rPr lang="en-US" b="1" dirty="0" smtClean="0">
                <a:solidFill>
                  <a:schemeClr val="bg1"/>
                </a:solidFill>
              </a:rPr>
              <a:t>When is plagiarism a failure to learn after effective teaching for good writing</a:t>
            </a:r>
            <a:r>
              <a:rPr lang="en-US" b="1" dirty="0" smtClean="0">
                <a:solidFill>
                  <a:schemeClr val="bg1"/>
                </a:solidFill>
              </a:rPr>
              <a:t>?</a:t>
            </a:r>
          </a:p>
          <a:p>
            <a:pPr marL="0" indent="0">
              <a:buNone/>
            </a:pPr>
            <a:endParaRPr lang="en-US" b="1" dirty="0" smtClean="0">
              <a:solidFill>
                <a:schemeClr val="bg1"/>
              </a:solidFill>
            </a:endParaRPr>
          </a:p>
          <a:p>
            <a:r>
              <a:rPr lang="en-US" b="1" dirty="0" smtClean="0">
                <a:solidFill>
                  <a:srgbClr val="FFFFCC"/>
                </a:solidFill>
              </a:rPr>
              <a:t>When is plagiarism evidence of ineffective teaching</a:t>
            </a:r>
            <a:r>
              <a:rPr lang="en-US" b="1" dirty="0" smtClean="0">
                <a:solidFill>
                  <a:srgbClr val="FFFFCC"/>
                </a:solidFill>
              </a:rPr>
              <a:t>?</a:t>
            </a:r>
          </a:p>
          <a:p>
            <a:pPr marL="0" indent="0">
              <a:buNone/>
            </a:pPr>
            <a:endParaRPr lang="en-US" b="1" dirty="0" smtClean="0">
              <a:solidFill>
                <a:srgbClr val="FFFFCC"/>
              </a:solidFill>
            </a:endParaRPr>
          </a:p>
          <a:p>
            <a:r>
              <a:rPr lang="en-US" b="1" dirty="0" smtClean="0">
                <a:solidFill>
                  <a:schemeClr val="bg1"/>
                </a:solidFill>
              </a:rPr>
              <a:t>How do these questions affect our understanding of our roles and responsibilities for stewardship of institutional integrity?</a:t>
            </a:r>
          </a:p>
        </p:txBody>
      </p:sp>
      <p:sp>
        <p:nvSpPr>
          <p:cNvPr id="4" name="Slide Number Placeholder 3"/>
          <p:cNvSpPr>
            <a:spLocks noGrp="1"/>
          </p:cNvSpPr>
          <p:nvPr>
            <p:ph type="sldNum" sz="quarter" idx="12"/>
          </p:nvPr>
        </p:nvSpPr>
        <p:spPr/>
        <p:txBody>
          <a:bodyPr/>
          <a:lstStyle/>
          <a:p>
            <a:fld id="{E731B468-4F6A-4D34-A3DB-A378A2D65169}" type="slidenum">
              <a:rPr lang="en-US" smtClean="0"/>
              <a:t>7</a:t>
            </a:fld>
            <a:endParaRPr lang="en-US" dirty="0"/>
          </a:p>
        </p:txBody>
      </p:sp>
    </p:spTree>
    <p:extLst>
      <p:ext uri="{BB962C8B-B14F-4D97-AF65-F5344CB8AC3E}">
        <p14:creationId xmlns:p14="http://schemas.microsoft.com/office/powerpoint/2010/main" val="411941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effectLst>
            <a:innerShdw blurRad="63500" dist="50800" dir="108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r>
              <a:rPr lang="en-US" dirty="0" smtClean="0"/>
              <a:t>Pedagogy v. Policing</a:t>
            </a:r>
            <a:endParaRPr lang="en-US" dirty="0"/>
          </a:p>
        </p:txBody>
      </p:sp>
      <p:sp>
        <p:nvSpPr>
          <p:cNvPr id="3" name="Content Placeholder 2"/>
          <p:cNvSpPr>
            <a:spLocks noGrp="1"/>
          </p:cNvSpPr>
          <p:nvPr>
            <p:ph idx="1"/>
          </p:nvPr>
        </p:nvSpPr>
        <p:spPr/>
        <p:txBody>
          <a:bodyPr>
            <a:normAutofit fontScale="92500"/>
          </a:bodyPr>
          <a:lstStyle/>
          <a:p>
            <a:r>
              <a:rPr lang="en-US" b="1" dirty="0" smtClean="0">
                <a:solidFill>
                  <a:schemeClr val="bg1"/>
                </a:solidFill>
              </a:rPr>
              <a:t>Deconstructing plagiarism in order to rebuild our understanding of what part of our response can be in pedagogy versus what part of our response must be in policing</a:t>
            </a:r>
          </a:p>
          <a:p>
            <a:pPr marL="0" indent="0">
              <a:buNone/>
            </a:pPr>
            <a:endParaRPr lang="en-US" b="1" dirty="0" smtClean="0">
              <a:solidFill>
                <a:schemeClr val="bg1"/>
              </a:solidFill>
            </a:endParaRPr>
          </a:p>
          <a:p>
            <a:r>
              <a:rPr lang="en-US" b="1" dirty="0" smtClean="0">
                <a:solidFill>
                  <a:schemeClr val="bg1"/>
                </a:solidFill>
              </a:rPr>
              <a:t>Taxonomy of the learning timetable:  first year, underclass, senior, graduate student:  what should students know and be able to do about citation and competent writing at each level?</a:t>
            </a:r>
          </a:p>
        </p:txBody>
      </p:sp>
      <p:sp>
        <p:nvSpPr>
          <p:cNvPr id="4" name="Slide Number Placeholder 3"/>
          <p:cNvSpPr>
            <a:spLocks noGrp="1"/>
          </p:cNvSpPr>
          <p:nvPr>
            <p:ph type="sldNum" sz="quarter" idx="12"/>
          </p:nvPr>
        </p:nvSpPr>
        <p:spPr/>
        <p:txBody>
          <a:bodyPr/>
          <a:lstStyle/>
          <a:p>
            <a:fld id="{E731B468-4F6A-4D34-A3DB-A378A2D65169}" type="slidenum">
              <a:rPr lang="en-US" smtClean="0"/>
              <a:t>8</a:t>
            </a:fld>
            <a:endParaRPr lang="en-US" dirty="0"/>
          </a:p>
        </p:txBody>
      </p:sp>
    </p:spTree>
    <p:extLst>
      <p:ext uri="{BB962C8B-B14F-4D97-AF65-F5344CB8AC3E}">
        <p14:creationId xmlns:p14="http://schemas.microsoft.com/office/powerpoint/2010/main" val="4206502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1">
            <a:schemeClr val="accent3"/>
          </a:lnRef>
          <a:fillRef idx="2">
            <a:schemeClr val="accent3"/>
          </a:fillRef>
          <a:effectRef idx="1">
            <a:schemeClr val="accent3"/>
          </a:effectRef>
          <a:fontRef idx="minor">
            <a:schemeClr val="dk1"/>
          </a:fontRef>
        </p:style>
        <p:txBody>
          <a:bodyPr/>
          <a:lstStyle/>
          <a:p>
            <a:r>
              <a:rPr lang="en-US" dirty="0" smtClean="0"/>
              <a:t>Pedagogy: Level 3</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b="1" dirty="0" smtClean="0">
                <a:solidFill>
                  <a:srgbClr val="FFFFCC"/>
                </a:solidFill>
              </a:rPr>
              <a:t>Pyramid Level 3:  ineffective prior learning, confusion about citation, language barriers</a:t>
            </a:r>
          </a:p>
          <a:p>
            <a:pPr lvl="1"/>
            <a:r>
              <a:rPr lang="en-US" b="1" dirty="0" smtClean="0">
                <a:solidFill>
                  <a:schemeClr val="bg1"/>
                </a:solidFill>
              </a:rPr>
              <a:t>WHO?  First year, other underclass</a:t>
            </a:r>
          </a:p>
          <a:p>
            <a:pPr lvl="1"/>
            <a:r>
              <a:rPr lang="en-US" b="1" dirty="0" smtClean="0">
                <a:solidFill>
                  <a:schemeClr val="bg1"/>
                </a:solidFill>
              </a:rPr>
              <a:t>WHAT?  Analyze writing problems and develop specific pedagogical responses, curricular and in support services</a:t>
            </a:r>
          </a:p>
          <a:p>
            <a:pPr lvl="1"/>
            <a:r>
              <a:rPr lang="en-US" b="1" dirty="0" smtClean="0">
                <a:solidFill>
                  <a:schemeClr val="bg1"/>
                </a:solidFill>
              </a:rPr>
              <a:t>HOW?  Adopt a pervasive practice to encourage “revise and resubmit” when the errors are at the basic level and the students are underclass; plagiarism cases may still ensue if student work still shows evidence of plagiarism after opportunity to revise/resubmit</a:t>
            </a:r>
          </a:p>
        </p:txBody>
      </p:sp>
      <p:sp>
        <p:nvSpPr>
          <p:cNvPr id="4" name="Slide Number Placeholder 3"/>
          <p:cNvSpPr>
            <a:spLocks noGrp="1"/>
          </p:cNvSpPr>
          <p:nvPr>
            <p:ph type="sldNum" sz="quarter" idx="12"/>
          </p:nvPr>
        </p:nvSpPr>
        <p:spPr/>
        <p:txBody>
          <a:bodyPr/>
          <a:lstStyle/>
          <a:p>
            <a:fld id="{E731B468-4F6A-4D34-A3DB-A378A2D65169}" type="slidenum">
              <a:rPr lang="en-US" smtClean="0"/>
              <a:t>9</a:t>
            </a:fld>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349810"/>
            <a:ext cx="1752600" cy="1038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967215"/>
            <a:ext cx="722312" cy="420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384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827</TotalTime>
  <Words>1612</Words>
  <Application>Microsoft Office PowerPoint</Application>
  <PresentationFormat>On-screen Show (4:3)</PresentationFormat>
  <Paragraphs>184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Spring 2013 Writing Project: Plagiarism:  Pedagogy v. Policing</vt:lpstr>
      <vt:lpstr>Mission and Essential Purposes</vt:lpstr>
      <vt:lpstr>Plagiarism Agonistes</vt:lpstr>
      <vt:lpstr>Dimensions of the Problem:   Cheating and Plagiarism Cases 2010-2012 (This Slide Is Totally Borrowed from Provost Broaddus’ Slide Deck for the Senior Staff Retreat!!!)</vt:lpstr>
      <vt:lpstr>Plagiarism Deconstructed</vt:lpstr>
      <vt:lpstr>Plagiarism Deconstructed: Why Do Students Plagiarize?</vt:lpstr>
      <vt:lpstr>Plagiarism Agonistes Revisited</vt:lpstr>
      <vt:lpstr>Pedagogy v. Policing</vt:lpstr>
      <vt:lpstr>Pedagogy: Level 3</vt:lpstr>
      <vt:lpstr>Pedagogy:  Level 2</vt:lpstr>
      <vt:lpstr>Pedagogy Pitfalls</vt:lpstr>
      <vt:lpstr>Pedagogy Pitfalls (continued…)</vt:lpstr>
      <vt:lpstr>Pedagogy DARE…</vt:lpstr>
      <vt:lpstr>Pedagogy:  Graduate Students</vt:lpstr>
      <vt:lpstr>Policing Plagiarism</vt:lpstr>
      <vt:lpstr>Policing Plagiarism</vt:lpstr>
      <vt:lpstr>Faculty Responsibility  and the Plagiarism Policy</vt:lpstr>
      <vt:lpstr>The Spring 2013 Writing Project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 McGuire</dc:creator>
  <cp:lastModifiedBy>Pat McGuire</cp:lastModifiedBy>
  <cp:revision>30</cp:revision>
  <cp:lastPrinted>2013-01-10T21:01:17Z</cp:lastPrinted>
  <dcterms:created xsi:type="dcterms:W3CDTF">2013-01-09T23:32:36Z</dcterms:created>
  <dcterms:modified xsi:type="dcterms:W3CDTF">2013-01-11T14:15:32Z</dcterms:modified>
</cp:coreProperties>
</file>