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handoutMasterIdLst>
    <p:handoutMasterId r:id="rId56"/>
  </p:handoutMasterIdLst>
  <p:sldIdLst>
    <p:sldId id="256" r:id="rId2"/>
    <p:sldId id="259" r:id="rId3"/>
    <p:sldId id="281" r:id="rId4"/>
    <p:sldId id="286" r:id="rId5"/>
    <p:sldId id="287" r:id="rId6"/>
    <p:sldId id="313" r:id="rId7"/>
    <p:sldId id="314" r:id="rId8"/>
    <p:sldId id="315" r:id="rId9"/>
    <p:sldId id="316" r:id="rId10"/>
    <p:sldId id="285" r:id="rId11"/>
    <p:sldId id="288" r:id="rId12"/>
    <p:sldId id="260" r:id="rId13"/>
    <p:sldId id="289" r:id="rId14"/>
    <p:sldId id="273" r:id="rId15"/>
    <p:sldId id="291" r:id="rId16"/>
    <p:sldId id="290" r:id="rId17"/>
    <p:sldId id="292" r:id="rId18"/>
    <p:sldId id="283" r:id="rId19"/>
    <p:sldId id="261" r:id="rId20"/>
    <p:sldId id="297" r:id="rId21"/>
    <p:sldId id="298" r:id="rId22"/>
    <p:sldId id="300" r:id="rId23"/>
    <p:sldId id="317" r:id="rId24"/>
    <p:sldId id="302" r:id="rId25"/>
    <p:sldId id="303" r:id="rId26"/>
    <p:sldId id="277" r:id="rId27"/>
    <p:sldId id="305" r:id="rId28"/>
    <p:sldId id="262" r:id="rId29"/>
    <p:sldId id="263" r:id="rId30"/>
    <p:sldId id="310" r:id="rId31"/>
    <p:sldId id="311" r:id="rId32"/>
    <p:sldId id="312" r:id="rId33"/>
    <p:sldId id="278" r:id="rId34"/>
    <p:sldId id="282" r:id="rId35"/>
    <p:sldId id="266" r:id="rId36"/>
    <p:sldId id="307" r:id="rId37"/>
    <p:sldId id="323" r:id="rId38"/>
    <p:sldId id="320" r:id="rId39"/>
    <p:sldId id="321" r:id="rId40"/>
    <p:sldId id="267" r:id="rId41"/>
    <p:sldId id="268" r:id="rId42"/>
    <p:sldId id="322" r:id="rId43"/>
    <p:sldId id="318" r:id="rId44"/>
    <p:sldId id="330" r:id="rId45"/>
    <p:sldId id="309" r:id="rId46"/>
    <p:sldId id="274" r:id="rId47"/>
    <p:sldId id="308" r:id="rId48"/>
    <p:sldId id="293" r:id="rId49"/>
    <p:sldId id="294" r:id="rId50"/>
    <p:sldId id="324" r:id="rId51"/>
    <p:sldId id="326" r:id="rId52"/>
    <p:sldId id="327" r:id="rId53"/>
    <p:sldId id="271"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491" autoAdjust="0"/>
  </p:normalViewPr>
  <p:slideViewPr>
    <p:cSldViewPr>
      <p:cViewPr varScale="1">
        <p:scale>
          <a:sx n="47" d="100"/>
          <a:sy n="47" d="100"/>
        </p:scale>
        <p:origin x="142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A4F8A0-5186-BC45-B314-20FEE617128B}" type="datetimeFigureOut">
              <a:rPr lang="en-US" smtClean="0"/>
              <a:t>12/1/2015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A12477-4AA8-CB4F-B024-BDBDE965B7AA}" type="slidenum">
              <a:rPr lang="en-US" smtClean="0"/>
              <a:t>‹#›</a:t>
            </a:fld>
            <a:endParaRPr lang="en-US"/>
          </a:p>
        </p:txBody>
      </p:sp>
    </p:spTree>
    <p:extLst>
      <p:ext uri="{BB962C8B-B14F-4D97-AF65-F5344CB8AC3E}">
        <p14:creationId xmlns:p14="http://schemas.microsoft.com/office/powerpoint/2010/main" val="1464932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02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1027"/>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485" name="Rectangle 1029"/>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1030"/>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1031"/>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4D2C7835-6B37-0C4F-B7DD-169980ED29F2}" type="slidenum">
              <a:rPr lang="en-US"/>
              <a:pPr>
                <a:defRPr/>
              </a:pPr>
              <a:t>‹#›</a:t>
            </a:fld>
            <a:endParaRPr lang="en-US"/>
          </a:p>
        </p:txBody>
      </p:sp>
    </p:spTree>
    <p:extLst>
      <p:ext uri="{BB962C8B-B14F-4D97-AF65-F5344CB8AC3E}">
        <p14:creationId xmlns:p14="http://schemas.microsoft.com/office/powerpoint/2010/main" val="24391940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F6BBF8-57EF-A44D-BC5C-02D25901B647}" type="slidenum">
              <a:rPr lang="en-US" sz="1200"/>
              <a:pPr/>
              <a:t>1</a:t>
            </a:fld>
            <a:endParaRPr lang="en-US" sz="1200"/>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1479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DBD1AC-FD33-244C-8498-C023EE20F39F}" type="slidenum">
              <a:rPr lang="en-US" sz="1200"/>
              <a:pPr/>
              <a:t>35</a:t>
            </a:fld>
            <a:endParaRPr lang="en-US" sz="1200"/>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95249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BE642B-8250-3446-BF09-D2739940F85D}" type="slidenum">
              <a:rPr lang="en-US" sz="1200"/>
              <a:pPr/>
              <a:t>40</a:t>
            </a:fld>
            <a:endParaRPr lang="en-US" sz="1200"/>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13760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2375AE-3343-884D-8EC1-F4FFB58A169B}" type="slidenum">
              <a:rPr lang="en-US" sz="1200"/>
              <a:pPr/>
              <a:t>41</a:t>
            </a:fld>
            <a:endParaRPr lang="en-US" sz="1200"/>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2897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9E55FD-EAD8-814A-B6CA-4E7608510F5B}" type="slidenum">
              <a:rPr lang="en-US" sz="1200"/>
              <a:pPr/>
              <a:t>46</a:t>
            </a:fld>
            <a:endParaRPr lang="en-US" sz="1200"/>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44416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7D38CC-AA49-5643-A254-4C2FA782B6EA}" type="slidenum">
              <a:rPr lang="en-US" sz="1200"/>
              <a:pPr/>
              <a:t>53</a:t>
            </a:fld>
            <a:endParaRPr lang="en-US" sz="1200"/>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2505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6248A9-E788-C241-B025-8D7C605EF49A}" type="slidenum">
              <a:rPr lang="en-US" sz="1200"/>
              <a:pPr/>
              <a:t>2</a:t>
            </a:fld>
            <a:endParaRPr lang="en-US" sz="1200"/>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9867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CBAEDE-6C53-754A-B8F4-FF405974CB0B}" type="slidenum">
              <a:rPr lang="en-US" sz="1200"/>
              <a:pPr/>
              <a:t>12</a:t>
            </a:fld>
            <a:endParaRPr lang="en-US" sz="1200"/>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7642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FDEDD8-F411-1F4B-9FC5-870D530CBA2F}" type="slidenum">
              <a:rPr lang="en-US" sz="1200"/>
              <a:pPr/>
              <a:t>14</a:t>
            </a:fld>
            <a:endParaRPr lang="en-US" sz="1200"/>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38517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5994E2-2957-214A-97D4-218FDD4AEC8C}" type="slidenum">
              <a:rPr lang="en-US" sz="1200"/>
              <a:pPr/>
              <a:t>19</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64946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516E6A-CCEC-C048-AF66-F375434F94C7}" type="slidenum">
              <a:rPr lang="en-US" sz="1200"/>
              <a:pPr/>
              <a:t>26</a:t>
            </a:fld>
            <a:endParaRPr lang="en-US" sz="1200"/>
          </a:p>
        </p:txBody>
      </p:sp>
      <p:sp>
        <p:nvSpPr>
          <p:cNvPr id="47106"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608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90221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92739D-1F9E-3846-AEDA-F2E35DC72493}" type="slidenum">
              <a:rPr lang="en-US" sz="1200"/>
              <a:pPr/>
              <a:t>28</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2914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6C943D-5834-7141-B2BA-EB3E1CEF88A4}" type="slidenum">
              <a:rPr lang="en-US" sz="1200"/>
              <a:pPr/>
              <a:t>29</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715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099080-7AED-AE47-AC4E-16D7E1EB3A39}" type="slidenum">
              <a:rPr lang="en-US" sz="1200"/>
              <a:pPr/>
              <a:t>33</a:t>
            </a:fld>
            <a:endParaRPr lang="en-US" sz="1200"/>
          </a:p>
        </p:txBody>
      </p:sp>
      <p:sp>
        <p:nvSpPr>
          <p:cNvPr id="4915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325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415810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B6461B-188A-8549-96A8-FE4AF700829E}" type="slidenum">
              <a:rPr lang="en-US"/>
              <a:pPr>
                <a:defRPr/>
              </a:pPr>
              <a:t>‹#›</a:t>
            </a:fld>
            <a:endParaRPr lang="en-US"/>
          </a:p>
        </p:txBody>
      </p:sp>
    </p:spTree>
    <p:extLst>
      <p:ext uri="{BB962C8B-B14F-4D97-AF65-F5344CB8AC3E}">
        <p14:creationId xmlns:p14="http://schemas.microsoft.com/office/powerpoint/2010/main" val="74888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782ED-6490-4242-A6D5-DB823CD89CDE}" type="slidenum">
              <a:rPr lang="en-US"/>
              <a:pPr>
                <a:defRPr/>
              </a:pPr>
              <a:t>‹#›</a:t>
            </a:fld>
            <a:endParaRPr lang="en-US"/>
          </a:p>
        </p:txBody>
      </p:sp>
    </p:spTree>
    <p:extLst>
      <p:ext uri="{BB962C8B-B14F-4D97-AF65-F5344CB8AC3E}">
        <p14:creationId xmlns:p14="http://schemas.microsoft.com/office/powerpoint/2010/main" val="320843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F87FD-C2B1-C44E-8276-8CF552B0DD77}" type="slidenum">
              <a:rPr lang="en-US"/>
              <a:pPr>
                <a:defRPr/>
              </a:pPr>
              <a:t>‹#›</a:t>
            </a:fld>
            <a:endParaRPr lang="en-US"/>
          </a:p>
        </p:txBody>
      </p:sp>
    </p:spTree>
    <p:extLst>
      <p:ext uri="{BB962C8B-B14F-4D97-AF65-F5344CB8AC3E}">
        <p14:creationId xmlns:p14="http://schemas.microsoft.com/office/powerpoint/2010/main" val="326560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2DA66-581D-DB47-872D-4A995C8F9F25}" type="slidenum">
              <a:rPr lang="en-US"/>
              <a:pPr>
                <a:defRPr/>
              </a:pPr>
              <a:t>‹#›</a:t>
            </a:fld>
            <a:endParaRPr lang="en-US"/>
          </a:p>
        </p:txBody>
      </p:sp>
    </p:spTree>
    <p:extLst>
      <p:ext uri="{BB962C8B-B14F-4D97-AF65-F5344CB8AC3E}">
        <p14:creationId xmlns:p14="http://schemas.microsoft.com/office/powerpoint/2010/main" val="360805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D7EBA-B0A9-7B47-BA47-20597B8EE390}" type="slidenum">
              <a:rPr lang="en-US"/>
              <a:pPr>
                <a:defRPr/>
              </a:pPr>
              <a:t>‹#›</a:t>
            </a:fld>
            <a:endParaRPr lang="en-US"/>
          </a:p>
        </p:txBody>
      </p:sp>
    </p:spTree>
    <p:extLst>
      <p:ext uri="{BB962C8B-B14F-4D97-AF65-F5344CB8AC3E}">
        <p14:creationId xmlns:p14="http://schemas.microsoft.com/office/powerpoint/2010/main" val="40025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40C7A4-1411-8B41-97A9-12FC5856FBA2}" type="slidenum">
              <a:rPr lang="en-US"/>
              <a:pPr>
                <a:defRPr/>
              </a:pPr>
              <a:t>‹#›</a:t>
            </a:fld>
            <a:endParaRPr lang="en-US"/>
          </a:p>
        </p:txBody>
      </p:sp>
    </p:spTree>
    <p:extLst>
      <p:ext uri="{BB962C8B-B14F-4D97-AF65-F5344CB8AC3E}">
        <p14:creationId xmlns:p14="http://schemas.microsoft.com/office/powerpoint/2010/main" val="158970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CE20AD-68A1-CD48-81D3-F7AD14B34C18}" type="slidenum">
              <a:rPr lang="en-US"/>
              <a:pPr>
                <a:defRPr/>
              </a:pPr>
              <a:t>‹#›</a:t>
            </a:fld>
            <a:endParaRPr lang="en-US"/>
          </a:p>
        </p:txBody>
      </p:sp>
    </p:spTree>
    <p:extLst>
      <p:ext uri="{BB962C8B-B14F-4D97-AF65-F5344CB8AC3E}">
        <p14:creationId xmlns:p14="http://schemas.microsoft.com/office/powerpoint/2010/main" val="190114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E12A35-7B72-5141-B046-50DAB0756AF8}" type="slidenum">
              <a:rPr lang="en-US"/>
              <a:pPr>
                <a:defRPr/>
              </a:pPr>
              <a:t>‹#›</a:t>
            </a:fld>
            <a:endParaRPr lang="en-US"/>
          </a:p>
        </p:txBody>
      </p:sp>
    </p:spTree>
    <p:extLst>
      <p:ext uri="{BB962C8B-B14F-4D97-AF65-F5344CB8AC3E}">
        <p14:creationId xmlns:p14="http://schemas.microsoft.com/office/powerpoint/2010/main" val="171508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9BC588-B5BF-5E47-A6A7-FD98513CF6C5}" type="slidenum">
              <a:rPr lang="en-US"/>
              <a:pPr>
                <a:defRPr/>
              </a:pPr>
              <a:t>‹#›</a:t>
            </a:fld>
            <a:endParaRPr lang="en-US"/>
          </a:p>
        </p:txBody>
      </p:sp>
    </p:spTree>
    <p:extLst>
      <p:ext uri="{BB962C8B-B14F-4D97-AF65-F5344CB8AC3E}">
        <p14:creationId xmlns:p14="http://schemas.microsoft.com/office/powerpoint/2010/main" val="15253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B4FF1B-DAF0-5040-A9AB-C000F4BF5D59}" type="slidenum">
              <a:rPr lang="en-US"/>
              <a:pPr>
                <a:defRPr/>
              </a:pPr>
              <a:t>‹#›</a:t>
            </a:fld>
            <a:endParaRPr lang="en-US"/>
          </a:p>
        </p:txBody>
      </p:sp>
    </p:spTree>
    <p:extLst>
      <p:ext uri="{BB962C8B-B14F-4D97-AF65-F5344CB8AC3E}">
        <p14:creationId xmlns:p14="http://schemas.microsoft.com/office/powerpoint/2010/main" val="37715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47ACB7-1C60-5847-BDE3-9C84368353FB}" type="slidenum">
              <a:rPr lang="en-US"/>
              <a:pPr>
                <a:defRPr/>
              </a:pPr>
              <a:t>‹#›</a:t>
            </a:fld>
            <a:endParaRPr lang="en-US"/>
          </a:p>
        </p:txBody>
      </p:sp>
    </p:spTree>
    <p:extLst>
      <p:ext uri="{BB962C8B-B14F-4D97-AF65-F5344CB8AC3E}">
        <p14:creationId xmlns:p14="http://schemas.microsoft.com/office/powerpoint/2010/main" val="164595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5740A7AC-2A2D-514C-905A-E4CB616D51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iQsu3Kz9NYo"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K-HlMaitnE"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video.pbs.org/video/1487943618/"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cdc.gov/flu/weekly/fluactivitysurv.htm"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flu.gov/pandemic/history/1918/the_pandemic/influenza/index.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09600" y="329624"/>
            <a:ext cx="8341346" cy="584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3200" b="1" dirty="0"/>
              <a:t>Resurrection: Reviving a Deadly Flu Virus</a:t>
            </a:r>
          </a:p>
        </p:txBody>
      </p:sp>
      <p:pic>
        <p:nvPicPr>
          <p:cNvPr id="7" name="Picture 6" descr="influenza-virus-label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7460" y="1066800"/>
            <a:ext cx="5643940" cy="381000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a:t>
            </a:fld>
            <a:endParaRPr lang="en-US"/>
          </a:p>
        </p:txBody>
      </p:sp>
      <p:sp>
        <p:nvSpPr>
          <p:cNvPr id="2" name="TextBox 1"/>
          <p:cNvSpPr txBox="1"/>
          <p:nvPr/>
        </p:nvSpPr>
        <p:spPr>
          <a:xfrm>
            <a:off x="1447800" y="5029200"/>
            <a:ext cx="5960887" cy="1569660"/>
          </a:xfrm>
          <a:prstGeom prst="rect">
            <a:avLst/>
          </a:prstGeom>
          <a:noFill/>
        </p:spPr>
        <p:txBody>
          <a:bodyPr wrap="none" rtlCol="0">
            <a:spAutoFit/>
          </a:bodyPr>
          <a:lstStyle/>
          <a:p>
            <a:pPr algn="ctr"/>
            <a:r>
              <a:rPr lang="en-US" sz="3200" b="1" dirty="0" smtClean="0"/>
              <a:t>Karobi Moitra, PhD</a:t>
            </a:r>
          </a:p>
          <a:p>
            <a:pPr algn="ctr"/>
            <a:r>
              <a:rPr lang="en-US" sz="3200" b="1" dirty="0" smtClean="0"/>
              <a:t>Trinity Washington University</a:t>
            </a:r>
          </a:p>
          <a:p>
            <a:pPr algn="ctr"/>
            <a:r>
              <a:rPr lang="en-US" sz="3200" b="1" dirty="0" smtClean="0"/>
              <a:t>Washington, DC.</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609600" y="1295400"/>
            <a:ext cx="82296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Hultin was at lunch with the speaker Dr. Hale when he heard him mention that there was only one way to solve the mystery of the 1918 pandemic - to recover the virus from a victim who had been buried in permafrost.</a:t>
            </a:r>
          </a:p>
          <a:p>
            <a:endParaRPr lang="en-US" b="1"/>
          </a:p>
          <a:p>
            <a:r>
              <a:rPr lang="en-US" b="1"/>
              <a:t>Hultin was one of those people who liked nothing better than to solve a good mystery and his interest was immediately peaked. </a:t>
            </a:r>
          </a:p>
          <a:p>
            <a:endParaRPr lang="en-US" b="1"/>
          </a:p>
          <a:p>
            <a:r>
              <a:rPr lang="en-US" b="1"/>
              <a:t>Hultin suddenly realized that he had found a topic for his elusive PhD thesis!</a:t>
            </a:r>
            <a:r>
              <a:rPr lang="en-US" b="1">
                <a:latin typeface="Helvetica" charset="0"/>
              </a:rPr>
              <a:t> The only question was; Where to find the body of a victim buried in permafrost?</a:t>
            </a:r>
          </a:p>
          <a:p>
            <a:endParaRPr lang="en-US"/>
          </a:p>
        </p:txBody>
      </p:sp>
      <p:sp>
        <p:nvSpPr>
          <p:cNvPr id="21506" name="Rectangle 4"/>
          <p:cNvSpPr>
            <a:spLocks noChangeArrowheads="1"/>
          </p:cNvSpPr>
          <p:nvPr/>
        </p:nvSpPr>
        <p:spPr bwMode="auto">
          <a:xfrm>
            <a:off x="838200" y="533400"/>
            <a:ext cx="7543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b="1"/>
              <a:t>Why resurrect the 1918 inﬂuenza virus?</a:t>
            </a:r>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152400" y="533400"/>
            <a:ext cx="873829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t>CQ</a:t>
            </a:r>
            <a:r>
              <a:rPr lang="en-US" sz="3200" b="1" dirty="0" smtClean="0"/>
              <a:t>#5. Which mystery did </a:t>
            </a:r>
            <a:r>
              <a:rPr lang="en-US" sz="3200" b="1" dirty="0" err="1" smtClean="0"/>
              <a:t>Hultin</a:t>
            </a:r>
            <a:r>
              <a:rPr lang="en-US" sz="3200" b="1" dirty="0" smtClean="0"/>
              <a:t> want </a:t>
            </a:r>
          </a:p>
          <a:p>
            <a:r>
              <a:rPr lang="en-US" sz="3200" b="1" dirty="0" smtClean="0"/>
              <a:t>to solve?  </a:t>
            </a:r>
          </a:p>
          <a:p>
            <a:endParaRPr lang="en-US" sz="3200" b="1" dirty="0" smtClean="0"/>
          </a:p>
          <a:p>
            <a:endParaRPr lang="en-US" sz="3200" b="1" dirty="0"/>
          </a:p>
          <a:p>
            <a:pPr marL="514350" indent="-514350">
              <a:buAutoNum type="alphaUcPeriod"/>
            </a:pPr>
            <a:r>
              <a:rPr lang="en-US" sz="3200" b="1" dirty="0" smtClean="0"/>
              <a:t> Death rate of the</a:t>
            </a:r>
            <a:r>
              <a:rPr lang="en-US" sz="3200" b="1" dirty="0"/>
              <a:t> </a:t>
            </a:r>
            <a:r>
              <a:rPr lang="en-US" sz="3200" b="1" dirty="0" smtClean="0"/>
              <a:t>1918 pandemic</a:t>
            </a:r>
          </a:p>
          <a:p>
            <a:pPr marL="514350" indent="-514350">
              <a:buAutoNum type="alphaUcPeriod" startAt="2"/>
            </a:pPr>
            <a:r>
              <a:rPr lang="en-US" sz="3200" b="1" dirty="0" smtClean="0"/>
              <a:t> How the virus affected the war </a:t>
            </a:r>
          </a:p>
          <a:p>
            <a:pPr marL="514350" indent="-514350">
              <a:buAutoNum type="alphaUcPeriod" startAt="2"/>
            </a:pPr>
            <a:r>
              <a:rPr lang="en-US" sz="3200" b="1" dirty="0" smtClean="0"/>
              <a:t> Historical influence of the influenza virus</a:t>
            </a:r>
          </a:p>
          <a:p>
            <a:pPr marL="514350" indent="-514350">
              <a:buAutoNum type="alphaUcPeriod" startAt="2"/>
            </a:pPr>
            <a:r>
              <a:rPr lang="en-US" sz="3200" b="1" dirty="0"/>
              <a:t> </a:t>
            </a:r>
            <a:r>
              <a:rPr lang="en-US" sz="3200" b="1" dirty="0" smtClean="0"/>
              <a:t>Why the 1918 flu virus was so deadly</a:t>
            </a:r>
          </a:p>
          <a:p>
            <a:pPr marL="514350" indent="-514350">
              <a:buAutoNum type="alphaUcPeriod" startAt="2"/>
            </a:pPr>
            <a:endParaRPr lang="en-US" sz="3200" b="1" dirty="0" smtClean="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368300" y="4038600"/>
            <a:ext cx="8699500" cy="2678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dirty="0" err="1">
                <a:solidFill>
                  <a:srgbClr val="000000"/>
                </a:solidFill>
              </a:rPr>
              <a:t>Hultin</a:t>
            </a:r>
            <a:r>
              <a:rPr lang="en-US" b="1" dirty="0">
                <a:solidFill>
                  <a:srgbClr val="000000"/>
                </a:solidFill>
              </a:rPr>
              <a:t> began to plan his journey. After some rigorous studying (involving permafrost and likely places where a body may be preserved) he came up with an ideal site in Alaska, the remote settlement of </a:t>
            </a:r>
            <a:r>
              <a:rPr lang="en-US" b="1" dirty="0" err="1">
                <a:solidFill>
                  <a:srgbClr val="000000"/>
                </a:solidFill>
              </a:rPr>
              <a:t>Brevig</a:t>
            </a:r>
            <a:r>
              <a:rPr lang="en-US" b="1" dirty="0">
                <a:solidFill>
                  <a:srgbClr val="000000"/>
                </a:solidFill>
              </a:rPr>
              <a:t> Mission on Seward Peninsula. </a:t>
            </a:r>
            <a:r>
              <a:rPr lang="en-US" b="1" dirty="0"/>
              <a:t>In November 1918, 72 of the 80 residents of </a:t>
            </a:r>
            <a:r>
              <a:rPr lang="en-US" b="1" dirty="0" err="1"/>
              <a:t>Brevig</a:t>
            </a:r>
            <a:r>
              <a:rPr lang="en-US" b="1" dirty="0"/>
              <a:t> died of influenza and were buried in a mass grave. </a:t>
            </a:r>
            <a:endParaRPr lang="en-US" b="1" dirty="0">
              <a:latin typeface="Helvetica" charset="0"/>
            </a:endParaRPr>
          </a:p>
        </p:txBody>
      </p:sp>
      <p:pic>
        <p:nvPicPr>
          <p:cNvPr id="3" name="Picture 2" descr="Teller_Reindeer_Station_headquarter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2200" y="1143000"/>
            <a:ext cx="4470401" cy="2743200"/>
          </a:xfrm>
          <a:prstGeom prst="rect">
            <a:avLst/>
          </a:prstGeom>
          <a:ln>
            <a:noFill/>
          </a:ln>
          <a:effectLst>
            <a:softEdge rad="112500"/>
          </a:effectLst>
        </p:spPr>
      </p:pic>
      <p:sp>
        <p:nvSpPr>
          <p:cNvPr id="23557" name="TextBox 1"/>
          <p:cNvSpPr txBox="1">
            <a:spLocks noChangeArrowheads="1"/>
          </p:cNvSpPr>
          <p:nvPr/>
        </p:nvSpPr>
        <p:spPr bwMode="auto">
          <a:xfrm>
            <a:off x="2551113" y="314325"/>
            <a:ext cx="40020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The Journey to Alaska</a:t>
            </a:r>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457200" y="4572000"/>
            <a:ext cx="84582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Hultin arrived in Brevig and obtained</a:t>
            </a:r>
            <a:r>
              <a:rPr lang="en-US" b="1">
                <a:latin typeface="Helvetica" charset="0"/>
              </a:rPr>
              <a:t> </a:t>
            </a:r>
            <a:r>
              <a:rPr lang="en-US" b="1"/>
              <a:t>permission to dig up the mass grave. It took two days of intensive labor hacking through the frozen ground until he came across the preserved body of a little girl in a blue dress with</a:t>
            </a:r>
            <a:r>
              <a:rPr lang="en-US" b="1">
                <a:latin typeface="Helvetica" charset="0"/>
              </a:rPr>
              <a:t> </a:t>
            </a:r>
            <a:r>
              <a:rPr lang="en-US" b="1"/>
              <a:t>red ribbons in her hair. </a:t>
            </a:r>
            <a:endParaRPr lang="en-US"/>
          </a:p>
        </p:txBody>
      </p:sp>
      <p:sp>
        <p:nvSpPr>
          <p:cNvPr id="25602" name="TextBox 2"/>
          <p:cNvSpPr txBox="1">
            <a:spLocks noChangeArrowheads="1"/>
          </p:cNvSpPr>
          <p:nvPr/>
        </p:nvSpPr>
        <p:spPr bwMode="auto">
          <a:xfrm>
            <a:off x="1706563" y="381000"/>
            <a:ext cx="55324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The Little Girl in the Blue Dress</a:t>
            </a:r>
          </a:p>
        </p:txBody>
      </p:sp>
      <p:pic>
        <p:nvPicPr>
          <p:cNvPr id="4" name="Picture 16" descr="1951-grav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1101725"/>
            <a:ext cx="4940872" cy="33178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81000" y="3875088"/>
            <a:ext cx="8382000" cy="2678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a:t>Hultin and his group later found four more bodies and cut out samples of their peppered lungs and kept them frozen in dry ice. Back in Iowa, Hultin injected a solution of the lung tissue into fertilized chicken eggs - a standard method for growing ﬂu virus - and inoculated</a:t>
            </a:r>
            <a:r>
              <a:rPr lang="en-US" b="1">
                <a:latin typeface="Helvetica" charset="0"/>
              </a:rPr>
              <a:t> </a:t>
            </a:r>
            <a:r>
              <a:rPr lang="en-US" b="1"/>
              <a:t>mice, rats and ﬁnally ferrets, which have a peculiar susceptibility to human ﬂu</a:t>
            </a:r>
            <a:r>
              <a:rPr lang="en-US" b="1">
                <a:solidFill>
                  <a:srgbClr val="000000"/>
                </a:solidFill>
              </a:rPr>
              <a:t>. </a:t>
            </a:r>
            <a:endParaRPr lang="en-US"/>
          </a:p>
        </p:txBody>
      </p:sp>
      <p:sp>
        <p:nvSpPr>
          <p:cNvPr id="26626" name="Rectangle 5"/>
          <p:cNvSpPr>
            <a:spLocks noChangeArrowheads="1"/>
          </p:cNvSpPr>
          <p:nvPr/>
        </p:nvSpPr>
        <p:spPr bwMode="auto">
          <a:xfrm>
            <a:off x="2209800" y="314325"/>
            <a:ext cx="4926013" cy="523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800" b="1"/>
              <a:t>Growing the Influenza Virus</a:t>
            </a:r>
          </a:p>
        </p:txBody>
      </p:sp>
      <p:pic>
        <p:nvPicPr>
          <p:cNvPr id="11" name="Picture 6" descr="mouthpip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990600"/>
            <a:ext cx="2819400" cy="268465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657746" y="990600"/>
            <a:ext cx="7001837"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t>CQ#6: How did </a:t>
            </a:r>
            <a:r>
              <a:rPr lang="en-US" sz="3200" b="1" dirty="0" err="1" smtClean="0"/>
              <a:t>Hultin</a:t>
            </a:r>
            <a:r>
              <a:rPr lang="en-US" sz="3200" b="1" dirty="0" smtClean="0"/>
              <a:t> and his team </a:t>
            </a:r>
          </a:p>
          <a:p>
            <a:r>
              <a:rPr lang="en-US" sz="3200" b="1" dirty="0" smtClean="0"/>
              <a:t>preserve the tissue samples?</a:t>
            </a:r>
          </a:p>
          <a:p>
            <a:endParaRPr lang="en-US" sz="3200" b="1" dirty="0"/>
          </a:p>
          <a:p>
            <a:endParaRPr lang="en-US" sz="3200" b="1" dirty="0" smtClean="0"/>
          </a:p>
          <a:p>
            <a:pPr marL="514350" indent="-514350">
              <a:buAutoNum type="alphaUcPeriod"/>
            </a:pPr>
            <a:r>
              <a:rPr lang="en-US" sz="3200" b="1" dirty="0" smtClean="0"/>
              <a:t> In cold water</a:t>
            </a:r>
          </a:p>
          <a:p>
            <a:pPr marL="514350" indent="-514350">
              <a:buAutoNum type="alphaUcPeriod"/>
            </a:pPr>
            <a:r>
              <a:rPr lang="en-US" sz="3200" b="1" dirty="0" smtClean="0"/>
              <a:t> In ice</a:t>
            </a:r>
          </a:p>
          <a:p>
            <a:pPr marL="514350" indent="-514350">
              <a:buAutoNum type="alphaUcPeriod"/>
            </a:pPr>
            <a:r>
              <a:rPr lang="en-US" sz="3200" b="1" dirty="0" smtClean="0"/>
              <a:t> In dry ice</a:t>
            </a:r>
          </a:p>
          <a:p>
            <a:pPr marL="514350" indent="-514350">
              <a:buAutoNum type="alphaUcPeriod"/>
            </a:pPr>
            <a:r>
              <a:rPr lang="en-US" sz="3200" b="1" dirty="0" smtClean="0"/>
              <a:t> In formaldehyde</a:t>
            </a:r>
            <a:endParaRPr lang="en-US" sz="3200" b="1"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685800" y="5200650"/>
            <a:ext cx="8534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000000"/>
                </a:solidFill>
              </a:rPr>
              <a:t>The virus, however, did not grow. Nothing worked. Nothing at all! If the virus was there at all, it was dead and so was</a:t>
            </a:r>
            <a:r>
              <a:rPr lang="en-US" b="1" dirty="0">
                <a:solidFill>
                  <a:srgbClr val="000000"/>
                </a:solidFill>
                <a:latin typeface="Helvetica" charset="0"/>
              </a:rPr>
              <a:t> </a:t>
            </a:r>
            <a:r>
              <a:rPr lang="en-US" b="1" dirty="0" err="1">
                <a:solidFill>
                  <a:srgbClr val="000000"/>
                </a:solidFill>
              </a:rPr>
              <a:t>Hultin's</a:t>
            </a:r>
            <a:r>
              <a:rPr lang="en-US" b="1" dirty="0">
                <a:solidFill>
                  <a:srgbClr val="000000"/>
                </a:solidFill>
              </a:rPr>
              <a:t> Ph.D. thesis. </a:t>
            </a:r>
            <a:endParaRPr lang="en-US" dirty="0"/>
          </a:p>
        </p:txBody>
      </p:sp>
      <p:sp>
        <p:nvSpPr>
          <p:cNvPr id="29698" name="TextBox 2"/>
          <p:cNvSpPr txBox="1">
            <a:spLocks noChangeArrowheads="1"/>
          </p:cNvSpPr>
          <p:nvPr/>
        </p:nvSpPr>
        <p:spPr bwMode="auto">
          <a:xfrm>
            <a:off x="2581275" y="457200"/>
            <a:ext cx="38957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The Death of a Thesis</a:t>
            </a:r>
          </a:p>
        </p:txBody>
      </p:sp>
      <p:pic>
        <p:nvPicPr>
          <p:cNvPr id="2" name="Picture 1" descr="Timeless_Book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135" y="1371600"/>
            <a:ext cx="5377865" cy="3500057"/>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57974" y="457200"/>
            <a:ext cx="9238426"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t>Q#7. Why do you think that they could not </a:t>
            </a:r>
          </a:p>
          <a:p>
            <a:r>
              <a:rPr lang="en-US" sz="3200" b="1" dirty="0" smtClean="0"/>
              <a:t>recover any virus from the samples?</a:t>
            </a:r>
          </a:p>
          <a:p>
            <a:endParaRPr lang="en-US" sz="3200" b="1" dirty="0"/>
          </a:p>
          <a:p>
            <a:endParaRPr lang="en-US" sz="3200" b="1" dirty="0" smtClean="0"/>
          </a:p>
          <a:p>
            <a:pPr marL="514350" indent="-514350">
              <a:buAutoNum type="alphaUcPeriod"/>
            </a:pPr>
            <a:r>
              <a:rPr lang="en-US" sz="3200" b="1" dirty="0" smtClean="0"/>
              <a:t> They did not preserve samples correctly</a:t>
            </a:r>
          </a:p>
          <a:p>
            <a:pPr marL="514350" indent="-514350">
              <a:buAutoNum type="alphaUcPeriod"/>
            </a:pPr>
            <a:r>
              <a:rPr lang="en-US" sz="3200" b="1" dirty="0" smtClean="0"/>
              <a:t> They tried to culture it in the wrong animals</a:t>
            </a:r>
          </a:p>
          <a:p>
            <a:pPr marL="514350" indent="-514350">
              <a:buAutoNum type="alphaUcPeriod"/>
            </a:pPr>
            <a:r>
              <a:rPr lang="en-US" sz="3200" b="1" dirty="0"/>
              <a:t> </a:t>
            </a:r>
            <a:r>
              <a:rPr lang="en-US" sz="3200" b="1" dirty="0" smtClean="0"/>
              <a:t>They used the wrong techniques</a:t>
            </a:r>
          </a:p>
          <a:p>
            <a:pPr marL="514350" indent="-514350">
              <a:buAutoNum type="alphaUcPeriod"/>
            </a:pPr>
            <a:r>
              <a:rPr lang="en-US" sz="3200" b="1" dirty="0" smtClean="0"/>
              <a:t> The virus could not remain intact in frozen </a:t>
            </a:r>
          </a:p>
          <a:p>
            <a:r>
              <a:rPr lang="en-US" sz="3200" b="1" dirty="0" smtClean="0"/>
              <a:t>corpses</a:t>
            </a:r>
          </a:p>
          <a:p>
            <a:pPr marL="514350" indent="-514350">
              <a:buAutoNum type="alphaUcPeriod"/>
            </a:pPr>
            <a:endParaRPr lang="en-US" sz="3200" b="1" dirty="0" smtClean="0"/>
          </a:p>
          <a:p>
            <a:pPr marL="514350" indent="-514350">
              <a:buAutoNum type="alphaUcPeriod"/>
            </a:pPr>
            <a:endParaRPr lang="en-US" sz="3200" b="1" dirty="0" smtClean="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T_Fogdehytta_i_Øverbymarka_på_Gjøvik.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0" y="1295400"/>
            <a:ext cx="3352800" cy="2286000"/>
          </a:xfrm>
          <a:prstGeom prst="rect">
            <a:avLst/>
          </a:prstGeom>
          <a:ln>
            <a:noFill/>
          </a:ln>
          <a:effectLst>
            <a:softEdge rad="112500"/>
          </a:effectLst>
        </p:spPr>
      </p:pic>
      <p:sp>
        <p:nvSpPr>
          <p:cNvPr id="31746" name="TextBox 2"/>
          <p:cNvSpPr txBox="1">
            <a:spLocks noChangeArrowheads="1"/>
          </p:cNvSpPr>
          <p:nvPr/>
        </p:nvSpPr>
        <p:spPr bwMode="auto">
          <a:xfrm>
            <a:off x="152400" y="3887788"/>
            <a:ext cx="8805863" cy="304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solidFill>
                  <a:srgbClr val="000000"/>
                </a:solidFill>
              </a:rPr>
              <a:t>Hultin</a:t>
            </a:r>
            <a:r>
              <a:rPr lang="en-US" b="1" dirty="0">
                <a:solidFill>
                  <a:srgbClr val="000000"/>
                </a:solidFill>
              </a:rPr>
              <a:t> eventually gave up. He went to medical school and became a very successful pathologist in San Francisco. In his spare time he</a:t>
            </a:r>
            <a:r>
              <a:rPr lang="en-US" b="1" dirty="0">
                <a:solidFill>
                  <a:srgbClr val="000000"/>
                </a:solidFill>
                <a:latin typeface="Helvetica" charset="0"/>
              </a:rPr>
              <a:t> </a:t>
            </a:r>
            <a:r>
              <a:rPr lang="en-US" b="1" dirty="0">
                <a:solidFill>
                  <a:srgbClr val="000000"/>
                </a:solidFill>
              </a:rPr>
              <a:t>traveled around the world, managed to invent auto-safety </a:t>
            </a:r>
            <a:r>
              <a:rPr lang="en-US" b="1" dirty="0"/>
              <a:t>equipment and build a replica of a 14th-century Norwegian </a:t>
            </a:r>
            <a:r>
              <a:rPr lang="en-US" b="1" dirty="0" smtClean="0"/>
              <a:t>cabin. </a:t>
            </a:r>
            <a:r>
              <a:rPr lang="en-US" b="1" dirty="0"/>
              <a:t>He also carried out </a:t>
            </a:r>
            <a:r>
              <a:rPr lang="en-US" b="1" dirty="0" smtClean="0"/>
              <a:t>research </a:t>
            </a:r>
            <a:r>
              <a:rPr lang="en-US" b="1" dirty="0"/>
              <a:t>on Mount Everest but he never forgot about the only time in his life that he had failed.</a:t>
            </a:r>
            <a:r>
              <a:rPr lang="en-US" b="1" dirty="0">
                <a:latin typeface="Helvetica" charset="0"/>
              </a:rPr>
              <a:t> </a:t>
            </a:r>
            <a:endParaRPr lang="en-US" dirty="0"/>
          </a:p>
          <a:p>
            <a:endParaRPr lang="en-US" dirty="0"/>
          </a:p>
        </p:txBody>
      </p:sp>
      <p:sp>
        <p:nvSpPr>
          <p:cNvPr id="31747" name="TextBox 2"/>
          <p:cNvSpPr txBox="1">
            <a:spLocks noChangeArrowheads="1"/>
          </p:cNvSpPr>
          <p:nvPr/>
        </p:nvSpPr>
        <p:spPr bwMode="auto">
          <a:xfrm>
            <a:off x="2895600" y="304800"/>
            <a:ext cx="34369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The Cost of Failure</a:t>
            </a:r>
          </a:p>
        </p:txBody>
      </p:sp>
      <p:pic>
        <p:nvPicPr>
          <p:cNvPr id="3" name="Picture 2" descr="Back_to_FRISCO_(473497517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295400"/>
            <a:ext cx="3441843" cy="2286000"/>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52400" y="4830763"/>
            <a:ext cx="9067800" cy="1570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a:solidFill>
                  <a:srgbClr val="000000"/>
                </a:solidFill>
              </a:rPr>
              <a:t>Jeffery Taubenberger was a man on a mission, to recover viral genetic material  from the 1918 influenza virus. It was the 1990’s and Taubenberger had techniques at his disposal the Hultin couldn’t even imagine back in the 1950’s. </a:t>
            </a:r>
            <a:endParaRPr lang="en-US">
              <a:solidFill>
                <a:srgbClr val="000000"/>
              </a:solidFill>
              <a:latin typeface="Helvetica" charset="0"/>
            </a:endParaRPr>
          </a:p>
        </p:txBody>
      </p:sp>
      <p:sp>
        <p:nvSpPr>
          <p:cNvPr id="32770" name="Rectangle 7"/>
          <p:cNvSpPr>
            <a:spLocks noChangeArrowheads="1"/>
          </p:cNvSpPr>
          <p:nvPr/>
        </p:nvSpPr>
        <p:spPr bwMode="auto">
          <a:xfrm>
            <a:off x="1371600" y="152400"/>
            <a:ext cx="6323265" cy="954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sz="2800" b="1" dirty="0"/>
              <a:t>Flu Viruses Cannot Remain Intact in </a:t>
            </a:r>
            <a:endParaRPr lang="en-US" sz="2800" b="1" dirty="0" smtClean="0"/>
          </a:p>
          <a:p>
            <a:pPr algn="ctr"/>
            <a:r>
              <a:rPr lang="en-US" sz="2800" b="1" dirty="0" smtClean="0"/>
              <a:t>Frozen </a:t>
            </a:r>
            <a:r>
              <a:rPr lang="en-US" sz="2800" b="1" dirty="0"/>
              <a:t>Corpses</a:t>
            </a:r>
          </a:p>
        </p:txBody>
      </p:sp>
      <p:pic>
        <p:nvPicPr>
          <p:cNvPr id="3" name="Picture 2" descr="TaubenbergerJeffe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3642" y="1295400"/>
            <a:ext cx="2869758" cy="3276600"/>
          </a:xfrm>
          <a:prstGeom prst="rect">
            <a:avLst/>
          </a:prstGeom>
          <a:ln>
            <a:noFill/>
          </a:ln>
          <a:effectLst>
            <a:softEdge rad="112500"/>
          </a:effectLst>
        </p:spPr>
      </p:pic>
      <p:pic>
        <p:nvPicPr>
          <p:cNvPr id="32773"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1676400"/>
            <a:ext cx="2590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19</a:t>
            </a:fld>
            <a:endParaRPr lang="en-US"/>
          </a:p>
        </p:txBody>
      </p:sp>
      <p:pic>
        <p:nvPicPr>
          <p:cNvPr id="9" name="Picture 3" descr="3D_Influenza_transparent_no_key_full_lrg.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29000" y="30480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descr="3D_Influenza_transparent_no_key_full_lrg.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24200" y="14478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457200" y="4038600"/>
            <a:ext cx="8534400" cy="2308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endParaRPr lang="en-US" b="1" dirty="0"/>
          </a:p>
          <a:p>
            <a:r>
              <a:rPr lang="en-US" b="1" dirty="0"/>
              <a:t>The year was 1950 and an eager 25 year old graduate student at the University of Iowa was searching for a PhD thesis topic. Nothing seemed to peak young Johan </a:t>
            </a:r>
            <a:r>
              <a:rPr lang="en-US" b="1" dirty="0" err="1"/>
              <a:t>Hultin’s</a:t>
            </a:r>
            <a:r>
              <a:rPr lang="en-US" b="1" dirty="0"/>
              <a:t> interest, but then something happened that would change the entire course of young </a:t>
            </a:r>
            <a:r>
              <a:rPr lang="en-US" b="1" dirty="0" err="1"/>
              <a:t>Hultin’s</a:t>
            </a:r>
            <a:r>
              <a:rPr lang="en-US" b="1" dirty="0"/>
              <a:t> </a:t>
            </a:r>
            <a:r>
              <a:rPr lang="en-US" b="1" dirty="0" smtClean="0"/>
              <a:t>life…</a:t>
            </a:r>
            <a:endParaRPr lang="en-US" b="1" dirty="0">
              <a:latin typeface="Helvetica" charset="0"/>
            </a:endParaRPr>
          </a:p>
        </p:txBody>
      </p:sp>
      <p:pic>
        <p:nvPicPr>
          <p:cNvPr id="16" name="Picture 6" descr="mouthpip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03525" y="838200"/>
            <a:ext cx="3521075" cy="3352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304800" y="4902200"/>
            <a:ext cx="8534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Even so, Taubenberger struggled for a year and a half and he was on the verge of giving up when he finally recovered a tiny fragment of viral genetic material from the lung of a soldier. </a:t>
            </a:r>
            <a:endParaRPr lang="en-US">
              <a:solidFill>
                <a:srgbClr val="000000"/>
              </a:solidFill>
              <a:latin typeface="Helvetica" charset="0"/>
            </a:endParaRPr>
          </a:p>
        </p:txBody>
      </p:sp>
      <p:pic>
        <p:nvPicPr>
          <p:cNvPr id="3"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600200"/>
            <a:ext cx="26670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4" name="Picture 3" descr="TaubenbergerJeffe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7549" y="685800"/>
            <a:ext cx="3203451" cy="3657600"/>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2759775" y="2286000"/>
            <a:ext cx="3566601"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smtClean="0"/>
              <a:t>Watch this video:</a:t>
            </a:r>
          </a:p>
          <a:p>
            <a:pPr algn="ctr"/>
            <a:endParaRPr lang="en-US" dirty="0" smtClean="0"/>
          </a:p>
          <a:p>
            <a:pPr algn="ctr"/>
            <a:endParaRPr lang="en-US" dirty="0" smtClean="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21</a:t>
            </a:fld>
            <a:endParaRPr lang="en-US"/>
          </a:p>
        </p:txBody>
      </p:sp>
      <p:sp>
        <p:nvSpPr>
          <p:cNvPr id="2" name="TextBox 1"/>
          <p:cNvSpPr txBox="1"/>
          <p:nvPr/>
        </p:nvSpPr>
        <p:spPr>
          <a:xfrm>
            <a:off x="838200" y="857072"/>
            <a:ext cx="7589788" cy="1200328"/>
          </a:xfrm>
          <a:prstGeom prst="rect">
            <a:avLst/>
          </a:prstGeom>
          <a:noFill/>
        </p:spPr>
        <p:txBody>
          <a:bodyPr wrap="none" rtlCol="0">
            <a:spAutoFit/>
          </a:bodyPr>
          <a:lstStyle/>
          <a:p>
            <a:pPr algn="ctr"/>
            <a:r>
              <a:rPr lang="en-US" b="1" dirty="0"/>
              <a:t>He amplified this fragment  with a technique called </a:t>
            </a:r>
          </a:p>
          <a:p>
            <a:pPr algn="ctr"/>
            <a:r>
              <a:rPr lang="en-US" b="1" dirty="0"/>
              <a:t>PCR or Polymerase Chain Reaction</a:t>
            </a:r>
          </a:p>
          <a:p>
            <a:endParaRPr lang="en-US" dirty="0"/>
          </a:p>
        </p:txBody>
      </p:sp>
      <p:sp>
        <p:nvSpPr>
          <p:cNvPr id="3" name="TextBox 2"/>
          <p:cNvSpPr txBox="1"/>
          <p:nvPr/>
        </p:nvSpPr>
        <p:spPr>
          <a:xfrm>
            <a:off x="1143000" y="3200400"/>
            <a:ext cx="6905106" cy="461665"/>
          </a:xfrm>
          <a:prstGeom prst="rect">
            <a:avLst/>
          </a:prstGeom>
          <a:noFill/>
        </p:spPr>
        <p:txBody>
          <a:bodyPr wrap="none" rtlCol="0">
            <a:spAutoFit/>
          </a:bodyPr>
          <a:lstStyle/>
          <a:p>
            <a:r>
              <a:rPr lang="en-US" dirty="0" smtClean="0">
                <a:hlinkClick r:id="rId2"/>
              </a:rPr>
              <a:t>https://www.youtube.com/watch?v=iQsu3Kz9NYo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685800" y="838200"/>
            <a:ext cx="7481134"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t>CQ#8: What does a PCR reaction do?</a:t>
            </a:r>
          </a:p>
          <a:p>
            <a:endParaRPr lang="en-US" sz="3200" b="1" dirty="0"/>
          </a:p>
          <a:p>
            <a:endParaRPr lang="en-US" sz="3200" b="1" dirty="0" smtClean="0"/>
          </a:p>
          <a:p>
            <a:pPr marL="514350" indent="-514350">
              <a:buAutoNum type="alphaUcPeriod"/>
            </a:pPr>
            <a:r>
              <a:rPr lang="en-US" sz="3200" b="1" dirty="0" smtClean="0"/>
              <a:t> Degrade DNA</a:t>
            </a:r>
          </a:p>
          <a:p>
            <a:pPr marL="514350" indent="-514350">
              <a:buAutoNum type="alphaUcPeriod"/>
            </a:pPr>
            <a:r>
              <a:rPr lang="en-US" sz="3200" b="1" dirty="0" smtClean="0"/>
              <a:t> Synthesize protein</a:t>
            </a:r>
          </a:p>
          <a:p>
            <a:pPr marL="514350" indent="-514350">
              <a:buAutoNum type="alphaUcPeriod"/>
            </a:pPr>
            <a:r>
              <a:rPr lang="en-US" sz="3200" b="1" dirty="0" smtClean="0"/>
              <a:t> Amplify genetic material</a:t>
            </a:r>
          </a:p>
          <a:p>
            <a:pPr marL="514350" indent="-514350">
              <a:buAutoNum type="alphaUcPeriod"/>
            </a:pPr>
            <a:r>
              <a:rPr lang="en-US" sz="3200" b="1" dirty="0" smtClean="0"/>
              <a:t> Create a virus </a:t>
            </a:r>
            <a:endParaRPr lang="en-US" sz="3200" b="1"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57200"/>
            <a:ext cx="9212778" cy="5016757"/>
          </a:xfrm>
          <a:prstGeom prst="rect">
            <a:avLst/>
          </a:prstGeom>
          <a:noFill/>
        </p:spPr>
        <p:txBody>
          <a:bodyPr wrap="none" rtlCol="0">
            <a:spAutoFit/>
          </a:bodyPr>
          <a:lstStyle/>
          <a:p>
            <a:r>
              <a:rPr lang="en-US" sz="3200" b="1" dirty="0" smtClean="0"/>
              <a:t>CQ#9: </a:t>
            </a:r>
            <a:r>
              <a:rPr lang="en-US" sz="3200" b="1" dirty="0"/>
              <a:t>Why was it necessary to use the </a:t>
            </a:r>
            <a:endParaRPr lang="en-US" sz="3200" b="1" dirty="0" smtClean="0"/>
          </a:p>
          <a:p>
            <a:r>
              <a:rPr lang="en-US" sz="3200" b="1" dirty="0" smtClean="0"/>
              <a:t>PCR </a:t>
            </a:r>
            <a:r>
              <a:rPr lang="en-US" sz="3200" b="1" dirty="0"/>
              <a:t>technique</a:t>
            </a:r>
            <a:r>
              <a:rPr lang="en-US" sz="3200" b="1" dirty="0" smtClean="0"/>
              <a:t>?</a:t>
            </a:r>
          </a:p>
          <a:p>
            <a:endParaRPr lang="en-US" sz="3200" b="1" dirty="0" smtClean="0"/>
          </a:p>
          <a:p>
            <a:endParaRPr lang="en-US" sz="3200" b="1" dirty="0"/>
          </a:p>
          <a:p>
            <a:pPr marL="514350" indent="-514350">
              <a:buAutoNum type="alphaUcPeriod"/>
            </a:pPr>
            <a:r>
              <a:rPr lang="en-US" sz="3200" b="1" dirty="0" smtClean="0"/>
              <a:t> To amplify the genetic material of the virus</a:t>
            </a:r>
          </a:p>
          <a:p>
            <a:pPr marL="514350" indent="-514350">
              <a:buAutoNum type="alphaUcPeriod"/>
            </a:pPr>
            <a:r>
              <a:rPr lang="en-US" sz="3200" b="1" dirty="0" smtClean="0"/>
              <a:t> To destroy the virus</a:t>
            </a:r>
          </a:p>
          <a:p>
            <a:pPr marL="514350" indent="-514350">
              <a:buAutoNum type="alphaUcPeriod"/>
            </a:pPr>
            <a:r>
              <a:rPr lang="en-US" sz="3200" b="1" dirty="0"/>
              <a:t> </a:t>
            </a:r>
            <a:r>
              <a:rPr lang="en-US" sz="3200" b="1" dirty="0" smtClean="0"/>
              <a:t>To make the virus harmless</a:t>
            </a:r>
          </a:p>
          <a:p>
            <a:pPr marL="514350" indent="-514350">
              <a:buAutoNum type="alphaUcPeriod"/>
            </a:pPr>
            <a:r>
              <a:rPr lang="en-US" sz="3200" b="1" dirty="0"/>
              <a:t> </a:t>
            </a:r>
            <a:r>
              <a:rPr lang="en-US" sz="3200" b="1" dirty="0" smtClean="0"/>
              <a:t>To degrade the genetic material of the virus</a:t>
            </a:r>
            <a:endParaRPr lang="en-US" sz="3200" b="1" dirty="0"/>
          </a:p>
          <a:p>
            <a:endParaRPr lang="en-US" sz="3200" b="1" dirty="0"/>
          </a:p>
          <a:p>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23</a:t>
            </a:fld>
            <a:endParaRPr lang="en-US"/>
          </a:p>
        </p:txBody>
      </p:sp>
    </p:spTree>
    <p:extLst>
      <p:ext uri="{BB962C8B-B14F-4D97-AF65-F5344CB8AC3E}">
        <p14:creationId xmlns:p14="http://schemas.microsoft.com/office/powerpoint/2010/main" val="2046875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533400" y="533400"/>
            <a:ext cx="83058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After amplifying the viral genetic material </a:t>
            </a:r>
            <a:endParaRPr lang="en-US" sz="2800" b="1" dirty="0" smtClean="0"/>
          </a:p>
          <a:p>
            <a:r>
              <a:rPr lang="en-US" sz="2800" b="1" dirty="0" err="1" smtClean="0"/>
              <a:t>Taubenberger</a:t>
            </a:r>
            <a:r>
              <a:rPr lang="en-US" sz="2800" b="1" dirty="0" smtClean="0"/>
              <a:t> then </a:t>
            </a:r>
            <a:r>
              <a:rPr lang="en-US" sz="2800" b="1" dirty="0"/>
              <a:t>determined it’s sequence </a:t>
            </a:r>
            <a:endParaRPr lang="en-US" sz="2800" b="1" dirty="0" smtClean="0"/>
          </a:p>
          <a:p>
            <a:r>
              <a:rPr lang="en-US" sz="2800" b="1" dirty="0" smtClean="0"/>
              <a:t>using the </a:t>
            </a:r>
            <a:r>
              <a:rPr lang="en-US" sz="2800" b="1" dirty="0"/>
              <a:t>Sanger </a:t>
            </a:r>
            <a:r>
              <a:rPr lang="en-US" sz="2800" b="1" dirty="0" smtClean="0"/>
              <a:t>sequencing </a:t>
            </a:r>
            <a:r>
              <a:rPr lang="en-US" sz="2800" b="1" dirty="0"/>
              <a:t>technique </a:t>
            </a:r>
          </a:p>
        </p:txBody>
      </p:sp>
      <p:pic>
        <p:nvPicPr>
          <p:cNvPr id="4" name="Picture 3" descr="TaubenbergerJeffer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76600" y="3352800"/>
            <a:ext cx="2602804" cy="29718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24</a:t>
            </a:fld>
            <a:endParaRPr lang="en-US"/>
          </a:p>
        </p:txBody>
      </p:sp>
      <p:sp>
        <p:nvSpPr>
          <p:cNvPr id="2" name="TextBox 1"/>
          <p:cNvSpPr txBox="1"/>
          <p:nvPr/>
        </p:nvSpPr>
        <p:spPr>
          <a:xfrm>
            <a:off x="876977" y="2086314"/>
            <a:ext cx="6710491" cy="461665"/>
          </a:xfrm>
          <a:prstGeom prst="rect">
            <a:avLst/>
          </a:prstGeom>
          <a:noFill/>
        </p:spPr>
        <p:txBody>
          <a:bodyPr wrap="none" rtlCol="0">
            <a:spAutoFit/>
          </a:bodyPr>
          <a:lstStyle/>
          <a:p>
            <a:r>
              <a:rPr lang="en-US" dirty="0" smtClean="0">
                <a:hlinkClick r:id="rId3"/>
              </a:rPr>
              <a:t>https://www.youtube.com/watch?v=vK-HlMaitnE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
          <p:cNvSpPr txBox="1">
            <a:spLocks noChangeArrowheads="1"/>
          </p:cNvSpPr>
          <p:nvPr/>
        </p:nvSpPr>
        <p:spPr bwMode="auto">
          <a:xfrm>
            <a:off x="228600" y="533400"/>
            <a:ext cx="8994770" cy="5016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t>CQ#10: What is the end product of a Sanger </a:t>
            </a:r>
          </a:p>
          <a:p>
            <a:r>
              <a:rPr lang="en-US" sz="3200" b="1" dirty="0" smtClean="0"/>
              <a:t>sequencing reaction?</a:t>
            </a:r>
          </a:p>
          <a:p>
            <a:endParaRPr lang="en-US" sz="3200" b="1" dirty="0" smtClean="0"/>
          </a:p>
          <a:p>
            <a:endParaRPr lang="en-US" sz="3200" b="1" dirty="0" smtClean="0"/>
          </a:p>
          <a:p>
            <a:pPr marL="514350" indent="-514350">
              <a:buAutoNum type="alphaUcPeriod"/>
            </a:pPr>
            <a:r>
              <a:rPr lang="en-US" sz="3200" b="1" dirty="0" smtClean="0"/>
              <a:t> RNA sequence</a:t>
            </a:r>
          </a:p>
          <a:p>
            <a:pPr marL="514350" indent="-514350">
              <a:buAutoNum type="alphaUcPeriod"/>
            </a:pPr>
            <a:r>
              <a:rPr lang="en-US" sz="3200" b="1" dirty="0"/>
              <a:t> </a:t>
            </a:r>
            <a:r>
              <a:rPr lang="en-US" sz="3200" b="1" dirty="0" smtClean="0"/>
              <a:t>Protein sequence</a:t>
            </a:r>
          </a:p>
          <a:p>
            <a:pPr marL="514350" indent="-514350">
              <a:buAutoNum type="alphaUcPeriod"/>
            </a:pPr>
            <a:r>
              <a:rPr lang="en-US" sz="3200" b="1" dirty="0"/>
              <a:t> </a:t>
            </a:r>
            <a:r>
              <a:rPr lang="en-US" sz="3200" b="1" dirty="0" smtClean="0"/>
              <a:t>DNA sequence</a:t>
            </a:r>
          </a:p>
          <a:p>
            <a:pPr marL="514350" indent="-514350">
              <a:buAutoNum type="alphaUcPeriod"/>
            </a:pPr>
            <a:r>
              <a:rPr lang="en-US" sz="3200" b="1" dirty="0"/>
              <a:t> </a:t>
            </a:r>
            <a:r>
              <a:rPr lang="en-US" sz="3200" b="1" dirty="0" smtClean="0"/>
              <a:t>Molecular weight of DNA</a:t>
            </a:r>
          </a:p>
          <a:p>
            <a:pPr marL="514350" indent="-514350">
              <a:buAutoNum type="alphaUcPeriod"/>
            </a:pPr>
            <a:endParaRPr lang="en-US" sz="3200" b="1" dirty="0" smtClean="0"/>
          </a:p>
          <a:p>
            <a:endParaRPr lang="en-US" sz="3200" b="1"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304800" y="3659187"/>
            <a:ext cx="8664575" cy="3046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dirty="0"/>
              <a:t>The genetic sequence of the 1918 killer virus was finally revealed, however, the genetic sequence did not reveal why the virus killed so ruthlessly, or how it made the critical leap to</a:t>
            </a:r>
            <a:r>
              <a:rPr lang="en-US" b="1" dirty="0">
                <a:latin typeface="Helvetica" charset="0"/>
              </a:rPr>
              <a:t> </a:t>
            </a:r>
            <a:r>
              <a:rPr lang="en-US" b="1" dirty="0"/>
              <a:t>become transmissible.</a:t>
            </a:r>
          </a:p>
          <a:p>
            <a:endParaRPr lang="en-US" b="1" dirty="0"/>
          </a:p>
          <a:p>
            <a:r>
              <a:rPr lang="en-US" b="1" dirty="0"/>
              <a:t>Robert Webster</a:t>
            </a:r>
            <a:r>
              <a:rPr lang="en-US" sz="2000" b="1" dirty="0"/>
              <a:t> </a:t>
            </a:r>
            <a:r>
              <a:rPr lang="en-US" b="1" dirty="0"/>
              <a:t>said</a:t>
            </a:r>
            <a:r>
              <a:rPr lang="en-US" sz="2000" b="1" dirty="0"/>
              <a:t>:</a:t>
            </a:r>
            <a:endParaRPr lang="en-US" b="1" dirty="0"/>
          </a:p>
          <a:p>
            <a:r>
              <a:rPr lang="en-US" b="1" dirty="0"/>
              <a:t>“That's when we</a:t>
            </a:r>
            <a:r>
              <a:rPr lang="en-US" b="1" dirty="0">
                <a:latin typeface="Helvetica" charset="0"/>
              </a:rPr>
              <a:t> </a:t>
            </a:r>
            <a:r>
              <a:rPr lang="en-US" b="1" dirty="0"/>
              <a:t>realized the sequence wasn't enough. It was necessary to put the damn thing together.”</a:t>
            </a:r>
          </a:p>
        </p:txBody>
      </p:sp>
      <p:pic>
        <p:nvPicPr>
          <p:cNvPr id="3"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8382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26</a:t>
            </a:fld>
            <a:endParaRPr lang="en-US"/>
          </a:p>
        </p:txBody>
      </p:sp>
      <p:pic>
        <p:nvPicPr>
          <p:cNvPr id="12"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1800" y="19812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2800" y="3810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19050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2200" y="5334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aubenberg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4600" y="381000"/>
            <a:ext cx="4114800" cy="35269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7106" name="TextBox 2"/>
          <p:cNvSpPr txBox="1">
            <a:spLocks noChangeArrowheads="1"/>
          </p:cNvSpPr>
          <p:nvPr/>
        </p:nvSpPr>
        <p:spPr bwMode="auto">
          <a:xfrm>
            <a:off x="228600" y="4038600"/>
            <a:ext cx="87630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However, </a:t>
            </a:r>
            <a:r>
              <a:rPr lang="en-US" b="1" dirty="0" err="1"/>
              <a:t>Taubenberger</a:t>
            </a:r>
            <a:r>
              <a:rPr lang="en-US" b="1" dirty="0"/>
              <a:t> and his colleague Ann Reid had run into yet another problem. They had to face the possibility that there was not enough genetic material to reconstruct the virus. It was at this rather dismal point in time that fate (or rather Johan </a:t>
            </a:r>
            <a:r>
              <a:rPr lang="en-US" b="1" dirty="0" err="1"/>
              <a:t>Hultin</a:t>
            </a:r>
            <a:r>
              <a:rPr lang="en-US" b="1" dirty="0"/>
              <a:t>) intervened. In 1997, </a:t>
            </a:r>
            <a:r>
              <a:rPr lang="en-US" b="1" dirty="0" err="1"/>
              <a:t>Hultin</a:t>
            </a:r>
            <a:r>
              <a:rPr lang="en-US" b="1" dirty="0"/>
              <a:t>, who was then 72 </a:t>
            </a:r>
            <a:r>
              <a:rPr lang="en-US" b="1" dirty="0" smtClean="0"/>
              <a:t>years old </a:t>
            </a:r>
            <a:r>
              <a:rPr lang="en-US" b="1" dirty="0"/>
              <a:t>wrote to </a:t>
            </a:r>
            <a:r>
              <a:rPr lang="en-US" b="1" dirty="0" err="1"/>
              <a:t>Taubenberger</a:t>
            </a:r>
            <a:r>
              <a:rPr lang="en-US" b="1" dirty="0"/>
              <a:t> about his</a:t>
            </a:r>
            <a:r>
              <a:rPr lang="en-US" b="1" dirty="0">
                <a:latin typeface="Helvetica" charset="0"/>
              </a:rPr>
              <a:t> </a:t>
            </a:r>
            <a:r>
              <a:rPr lang="en-US" b="1" dirty="0"/>
              <a:t>expedition to </a:t>
            </a:r>
            <a:r>
              <a:rPr lang="en-US" b="1" dirty="0" err="1"/>
              <a:t>Brevig</a:t>
            </a:r>
            <a:r>
              <a:rPr lang="en-US" b="1" dirty="0"/>
              <a:t> in 1951.</a:t>
            </a:r>
            <a:endParaRPr lang="en-US"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228600" y="3582988"/>
            <a:ext cx="8686800" cy="3046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dirty="0"/>
              <a:t>Long story cut short, Johan </a:t>
            </a:r>
            <a:r>
              <a:rPr lang="en-US" b="1" dirty="0" err="1"/>
              <a:t>Hultin</a:t>
            </a:r>
            <a:r>
              <a:rPr lang="en-US" b="1" dirty="0"/>
              <a:t> returned to </a:t>
            </a:r>
            <a:r>
              <a:rPr lang="en-US" b="1" dirty="0" err="1" smtClean="0"/>
              <a:t>Brevig</a:t>
            </a:r>
            <a:r>
              <a:rPr lang="en-US" b="1" dirty="0" smtClean="0"/>
              <a:t> in 1997 </a:t>
            </a:r>
            <a:r>
              <a:rPr lang="en-US" b="1" dirty="0"/>
              <a:t>(with his wife’s pruning shears in hand to help him cut through bone). He reopened that long forgotten grave, and on the fourth day of digging discovered the body of a woman</a:t>
            </a:r>
            <a:r>
              <a:rPr lang="en-US" b="1" dirty="0">
                <a:latin typeface="Helvetica" charset="0"/>
              </a:rPr>
              <a:t> </a:t>
            </a:r>
            <a:r>
              <a:rPr lang="en-US" b="1" dirty="0"/>
              <a:t>whose lungs were well preserved in the icy cold permafrost. He returned home with samples of her lungs and other</a:t>
            </a:r>
            <a:r>
              <a:rPr lang="en-US" b="1" dirty="0">
                <a:latin typeface="Helvetica" charset="0"/>
              </a:rPr>
              <a:t> </a:t>
            </a:r>
            <a:r>
              <a:rPr lang="en-US" b="1" dirty="0"/>
              <a:t>organs and sent them to </a:t>
            </a:r>
            <a:r>
              <a:rPr lang="en-US" b="1" dirty="0" err="1"/>
              <a:t>Taubenberger</a:t>
            </a:r>
            <a:r>
              <a:rPr lang="en-US" b="1" dirty="0"/>
              <a:t>. The entire expedition took a sum total of ﬁve days.</a:t>
            </a:r>
            <a:r>
              <a:rPr lang="en-US" b="1" dirty="0">
                <a:latin typeface="Helvetica" charset="0"/>
              </a:rPr>
              <a:t> </a:t>
            </a:r>
          </a:p>
        </p:txBody>
      </p:sp>
      <p:pic>
        <p:nvPicPr>
          <p:cNvPr id="15" name="Picture 4" descr="grave-luc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869657"/>
            <a:ext cx="3124200" cy="263554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8131" name="TextBox 1"/>
          <p:cNvSpPr txBox="1">
            <a:spLocks noChangeArrowheads="1"/>
          </p:cNvSpPr>
          <p:nvPr/>
        </p:nvSpPr>
        <p:spPr bwMode="auto">
          <a:xfrm>
            <a:off x="1676400" y="152400"/>
            <a:ext cx="541686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If at first you don’t succeed</a:t>
            </a:r>
            <a:r>
              <a:rPr lang="en-US" sz="2800" b="1" dirty="0" smtClean="0"/>
              <a:t>…</a:t>
            </a:r>
            <a:endParaRPr lang="en-US" sz="2800" b="1" dirty="0"/>
          </a:p>
        </p:txBody>
      </p:sp>
      <p:pic>
        <p:nvPicPr>
          <p:cNvPr id="5" name="Picture 6" descr="mouthpip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46369" y="838200"/>
            <a:ext cx="2720831" cy="2590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457200" y="5105400"/>
            <a:ext cx="8458200" cy="1570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a:t>"Ten days later, he called me," Hultin said of the conversation with Taubenberger. "I was in my Norwegian cabin in the mountains. 'We have the</a:t>
            </a:r>
            <a:r>
              <a:rPr lang="en-US" b="1">
                <a:latin typeface="Helvetica" charset="0"/>
              </a:rPr>
              <a:t> </a:t>
            </a:r>
            <a:r>
              <a:rPr lang="en-US" b="1"/>
              <a:t>virus,' he said. I'd been waiting 50 years to hear that."</a:t>
            </a:r>
            <a:r>
              <a:rPr lang="en-US" b="1">
                <a:latin typeface="Helvetica" charset="0"/>
              </a:rPr>
              <a:t> </a:t>
            </a:r>
          </a:p>
        </p:txBody>
      </p:sp>
      <p:pic>
        <p:nvPicPr>
          <p:cNvPr id="3" name="Picture 2" descr="42aff7ed6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808037"/>
            <a:ext cx="5105400" cy="4084043"/>
          </a:xfrm>
          <a:prstGeom prst="rect">
            <a:avLst/>
          </a:prstGeom>
          <a:ln>
            <a:noFill/>
          </a:ln>
          <a:effectLst>
            <a:softEdge rad="112500"/>
          </a:effectLst>
        </p:spPr>
      </p:pic>
      <p:sp>
        <p:nvSpPr>
          <p:cNvPr id="50179" name="TextBox 3"/>
          <p:cNvSpPr txBox="1">
            <a:spLocks noChangeArrowheads="1"/>
          </p:cNvSpPr>
          <p:nvPr/>
        </p:nvSpPr>
        <p:spPr bwMode="auto">
          <a:xfrm>
            <a:off x="1828800" y="4876800"/>
            <a:ext cx="18466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000" dirty="0"/>
          </a:p>
        </p:txBody>
      </p:sp>
      <p:pic>
        <p:nvPicPr>
          <p:cNvPr id="13" name="Picture 3" descr="taubenberg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2960914"/>
            <a:ext cx="2057400" cy="1763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0181" name="TextBox 1"/>
          <p:cNvSpPr txBox="1">
            <a:spLocks noChangeArrowheads="1"/>
          </p:cNvSpPr>
          <p:nvPr/>
        </p:nvSpPr>
        <p:spPr bwMode="auto">
          <a:xfrm>
            <a:off x="1676400" y="161925"/>
            <a:ext cx="52672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a:t>
            </a:r>
            <a:r>
              <a:rPr lang="en-US" sz="2800" b="1" dirty="0" smtClean="0"/>
              <a:t>.</a:t>
            </a:r>
            <a:r>
              <a:rPr lang="en-US" sz="2800" b="1" dirty="0"/>
              <a:t>.then try again after 50 Years</a:t>
            </a:r>
          </a:p>
        </p:txBody>
      </p:sp>
      <p:pic>
        <p:nvPicPr>
          <p:cNvPr id="9" name="Picture 8" descr="DNT_Fogdehytta_i_Øverbymarka_på_Gjøvik.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9800" y="939800"/>
            <a:ext cx="2362200" cy="15748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228600" y="4724400"/>
            <a:ext cx="87630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It was a routine day at the laboratory, the only bright spot in the otherwise drab day seemed to be a scheduled presentation by a visiting </a:t>
            </a:r>
            <a:r>
              <a:rPr lang="en-US" b="1" dirty="0" smtClean="0"/>
              <a:t>virologist (Dr. Hale) </a:t>
            </a:r>
            <a:r>
              <a:rPr lang="en-US" b="1" dirty="0"/>
              <a:t>who was going to talk about the great influenza pandemic of 1918. </a:t>
            </a:r>
            <a:endParaRPr lang="en-US" dirty="0"/>
          </a:p>
        </p:txBody>
      </p:sp>
      <p:pic>
        <p:nvPicPr>
          <p:cNvPr id="7" name="Picture 6" descr="The_Science_Laborator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0200" y="533400"/>
            <a:ext cx="5906287" cy="396240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2048" y="533400"/>
            <a:ext cx="8430713" cy="523220"/>
          </a:xfrm>
          <a:prstGeom prst="rect">
            <a:avLst/>
          </a:prstGeom>
          <a:noFill/>
        </p:spPr>
        <p:txBody>
          <a:bodyPr wrap="none" rtlCol="0">
            <a:spAutoFit/>
          </a:bodyPr>
          <a:lstStyle/>
          <a:p>
            <a:r>
              <a:rPr lang="en-US" sz="2800" b="1" dirty="0" smtClean="0"/>
              <a:t>Watch the following video on the 1918 influenza</a:t>
            </a:r>
            <a:r>
              <a:rPr lang="en-US" sz="2800" dirty="0" smtClean="0"/>
              <a:t>:</a:t>
            </a:r>
            <a:endParaRPr lang="en-US" sz="2800" dirty="0"/>
          </a:p>
        </p:txBody>
      </p:sp>
      <p:pic>
        <p:nvPicPr>
          <p:cNvPr id="4" name="Picture 3" descr="fluBed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99116" y="2438400"/>
            <a:ext cx="4835084" cy="3601543"/>
          </a:xfrm>
          <a:prstGeom prst="rect">
            <a:avLst/>
          </a:prstGeom>
          <a:ln>
            <a:noFill/>
          </a:ln>
          <a:effectLst>
            <a:softEdge rad="112500"/>
          </a:effectLst>
        </p:spPr>
      </p:pic>
      <p:sp>
        <p:nvSpPr>
          <p:cNvPr id="8" name="Slide Number Placeholder 7"/>
          <p:cNvSpPr>
            <a:spLocks noGrp="1"/>
          </p:cNvSpPr>
          <p:nvPr>
            <p:ph type="sldNum" sz="quarter" idx="12"/>
          </p:nvPr>
        </p:nvSpPr>
        <p:spPr/>
        <p:txBody>
          <a:bodyPr/>
          <a:lstStyle/>
          <a:p>
            <a:pPr>
              <a:defRPr/>
            </a:pPr>
            <a:fld id="{E89BC588-B5BF-5E47-A6A7-FD98513CF6C5}" type="slidenum">
              <a:rPr lang="en-US" smtClean="0"/>
              <a:pPr>
                <a:defRPr/>
              </a:pPr>
              <a:t>30</a:t>
            </a:fld>
            <a:endParaRPr lang="en-US"/>
          </a:p>
        </p:txBody>
      </p:sp>
      <p:sp>
        <p:nvSpPr>
          <p:cNvPr id="5" name="TextBox 4"/>
          <p:cNvSpPr txBox="1"/>
          <p:nvPr/>
        </p:nvSpPr>
        <p:spPr>
          <a:xfrm>
            <a:off x="1808564" y="1371600"/>
            <a:ext cx="5506636" cy="461665"/>
          </a:xfrm>
          <a:prstGeom prst="rect">
            <a:avLst/>
          </a:prstGeom>
          <a:noFill/>
        </p:spPr>
        <p:txBody>
          <a:bodyPr wrap="none" rtlCol="0">
            <a:spAutoFit/>
          </a:bodyPr>
          <a:lstStyle/>
          <a:p>
            <a:r>
              <a:rPr lang="en-US" dirty="0" smtClean="0">
                <a:hlinkClick r:id="rId3"/>
              </a:rPr>
              <a:t>http://video.pbs.org/video/1487943618/</a:t>
            </a:r>
            <a:endParaRPr lang="en-US" dirty="0"/>
          </a:p>
        </p:txBody>
      </p:sp>
    </p:spTree>
    <p:extLst>
      <p:ext uri="{BB962C8B-B14F-4D97-AF65-F5344CB8AC3E}">
        <p14:creationId xmlns:p14="http://schemas.microsoft.com/office/powerpoint/2010/main" val="81346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960232" cy="4031873"/>
          </a:xfrm>
          <a:prstGeom prst="rect">
            <a:avLst/>
          </a:prstGeom>
          <a:noFill/>
        </p:spPr>
        <p:txBody>
          <a:bodyPr wrap="none" rtlCol="0">
            <a:spAutoFit/>
          </a:bodyPr>
          <a:lstStyle/>
          <a:p>
            <a:r>
              <a:rPr lang="en-US" sz="3200" b="1" dirty="0" smtClean="0"/>
              <a:t>CQ#11: In which type of organism do all </a:t>
            </a:r>
          </a:p>
          <a:p>
            <a:r>
              <a:rPr lang="en-US" sz="3200" b="1" dirty="0" smtClean="0"/>
              <a:t>flu viruses originate?</a:t>
            </a:r>
          </a:p>
          <a:p>
            <a:endParaRPr lang="en-US" sz="3200" b="1" dirty="0"/>
          </a:p>
          <a:p>
            <a:endParaRPr lang="en-US" sz="3200" b="1" dirty="0" smtClean="0"/>
          </a:p>
          <a:p>
            <a:pPr marL="514350" indent="-514350">
              <a:buAutoNum type="alphaUcPeriod"/>
            </a:pPr>
            <a:r>
              <a:rPr lang="en-US" sz="3200" b="1" dirty="0" smtClean="0"/>
              <a:t> Rats</a:t>
            </a:r>
          </a:p>
          <a:p>
            <a:pPr marL="514350" indent="-514350">
              <a:buAutoNum type="alphaUcPeriod"/>
            </a:pPr>
            <a:r>
              <a:rPr lang="en-US" sz="3200" b="1" dirty="0"/>
              <a:t> </a:t>
            </a:r>
            <a:r>
              <a:rPr lang="en-US" sz="3200" b="1" dirty="0" smtClean="0"/>
              <a:t>Ferrets</a:t>
            </a:r>
          </a:p>
          <a:p>
            <a:pPr marL="514350" indent="-514350">
              <a:buAutoNum type="alphaUcPeriod"/>
            </a:pPr>
            <a:r>
              <a:rPr lang="en-US" sz="3200" b="1" dirty="0" smtClean="0"/>
              <a:t> Pigs</a:t>
            </a:r>
          </a:p>
          <a:p>
            <a:pPr marL="514350" indent="-514350">
              <a:buAutoNum type="alphaUcPeriod"/>
            </a:pPr>
            <a:r>
              <a:rPr lang="en-US" sz="3200" b="1" dirty="0" smtClean="0"/>
              <a:t> Birds</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31</a:t>
            </a:fld>
            <a:endParaRPr lang="en-US"/>
          </a:p>
        </p:txBody>
      </p:sp>
    </p:spTree>
    <p:extLst>
      <p:ext uri="{BB962C8B-B14F-4D97-AF65-F5344CB8AC3E}">
        <p14:creationId xmlns:p14="http://schemas.microsoft.com/office/powerpoint/2010/main" val="2408315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43091"/>
            <a:ext cx="8305800" cy="6186309"/>
          </a:xfrm>
          <a:prstGeom prst="rect">
            <a:avLst/>
          </a:prstGeom>
          <a:noFill/>
        </p:spPr>
        <p:txBody>
          <a:bodyPr wrap="square" rtlCol="0">
            <a:spAutoFit/>
          </a:bodyPr>
          <a:lstStyle/>
          <a:p>
            <a:r>
              <a:rPr lang="en-US" sz="2800" b="1" dirty="0" smtClean="0"/>
              <a:t>CQ#12a: Why was the 1918 influenza virus </a:t>
            </a:r>
          </a:p>
          <a:p>
            <a:r>
              <a:rPr lang="en-US" sz="2800" b="1" dirty="0" smtClean="0"/>
              <a:t>so deadly to a certain population of people?</a:t>
            </a:r>
          </a:p>
          <a:p>
            <a:endParaRPr lang="en-US" sz="2800" b="1" dirty="0" smtClean="0"/>
          </a:p>
          <a:p>
            <a:pPr marL="514350" indent="-514350">
              <a:buAutoNum type="alphaUcPeriod"/>
            </a:pPr>
            <a:r>
              <a:rPr lang="en-US" sz="2800" b="1" dirty="0" smtClean="0"/>
              <a:t>Because it killed very old people</a:t>
            </a:r>
          </a:p>
          <a:p>
            <a:pPr marL="514350" indent="-514350">
              <a:buAutoNum type="alphaUcPeriod"/>
            </a:pPr>
            <a:r>
              <a:rPr lang="en-US" sz="2800" b="1" dirty="0" smtClean="0"/>
              <a:t>Because it killed babies</a:t>
            </a:r>
          </a:p>
          <a:p>
            <a:pPr marL="514350" indent="-514350">
              <a:buAutoNum type="alphaUcPeriod"/>
            </a:pPr>
            <a:r>
              <a:rPr lang="en-US" sz="2800" b="1" dirty="0" smtClean="0"/>
              <a:t>Because it killed weak people</a:t>
            </a:r>
          </a:p>
          <a:p>
            <a:pPr marL="514350" indent="-514350">
              <a:buAutoNum type="alphaUcPeriod"/>
            </a:pPr>
            <a:r>
              <a:rPr lang="en-US" sz="2800" b="1" dirty="0" smtClean="0"/>
              <a:t>Because it killed strong healthy people</a:t>
            </a:r>
          </a:p>
          <a:p>
            <a:r>
              <a:rPr lang="en-US" sz="2800" b="1" dirty="0" smtClean="0"/>
              <a:t> in the prime of their lives</a:t>
            </a:r>
          </a:p>
          <a:p>
            <a:endParaRPr lang="en-US" sz="2800" b="1" dirty="0" smtClean="0"/>
          </a:p>
          <a:p>
            <a:r>
              <a:rPr lang="en-US" sz="2800" b="1" dirty="0"/>
              <a:t>CQ#</a:t>
            </a:r>
            <a:r>
              <a:rPr lang="en-US" sz="2800" b="1" dirty="0" smtClean="0"/>
              <a:t>12b: In </a:t>
            </a:r>
            <a:r>
              <a:rPr lang="en-US" sz="2800" b="1" dirty="0"/>
              <a:t>your groups hypothesize why the 1918 </a:t>
            </a:r>
            <a:r>
              <a:rPr lang="en-US" sz="2800" b="1" dirty="0" smtClean="0"/>
              <a:t>virus killed this group of people. </a:t>
            </a:r>
            <a:r>
              <a:rPr lang="en-US" sz="2800" b="1" dirty="0"/>
              <a:t>Find evidence to </a:t>
            </a:r>
            <a:r>
              <a:rPr lang="en-US" sz="2800" b="1" dirty="0" smtClean="0"/>
              <a:t>support </a:t>
            </a:r>
            <a:r>
              <a:rPr lang="en-US" sz="2800" b="1" dirty="0"/>
              <a:t>your hypothesis and share your </a:t>
            </a:r>
            <a:r>
              <a:rPr lang="en-US" sz="2800" b="1" dirty="0" smtClean="0"/>
              <a:t>hypothesis </a:t>
            </a:r>
            <a:r>
              <a:rPr lang="en-US" sz="2800" b="1" dirty="0"/>
              <a:t>with the class.</a:t>
            </a:r>
          </a:p>
          <a:p>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32</a:t>
            </a:fld>
            <a:endParaRPr lang="en-US"/>
          </a:p>
        </p:txBody>
      </p:sp>
    </p:spTree>
    <p:extLst>
      <p:ext uri="{BB962C8B-B14F-4D97-AF65-F5344CB8AC3E}">
        <p14:creationId xmlns:p14="http://schemas.microsoft.com/office/powerpoint/2010/main" val="708536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347662" y="5059362"/>
            <a:ext cx="8643938" cy="1570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dirty="0"/>
              <a:t>By combining reverse genetics with other molecular techniques it </a:t>
            </a:r>
            <a:r>
              <a:rPr lang="en-US" b="1" dirty="0" smtClean="0"/>
              <a:t>was </a:t>
            </a:r>
            <a:r>
              <a:rPr lang="en-US" b="1" dirty="0"/>
              <a:t>possible to reverse engineer the 1918 virus to find clues to deciphering how the virus spread &amp; killed and ultimately find a way to cripple the virus. </a:t>
            </a:r>
          </a:p>
        </p:txBody>
      </p:sp>
      <p:sp>
        <p:nvSpPr>
          <p:cNvPr id="52229" name="TextBox 1"/>
          <p:cNvSpPr txBox="1">
            <a:spLocks noChangeArrowheads="1"/>
          </p:cNvSpPr>
          <p:nvPr/>
        </p:nvSpPr>
        <p:spPr bwMode="auto">
          <a:xfrm>
            <a:off x="1600200" y="228600"/>
            <a:ext cx="6045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Reverse Engineering a Killer Virus</a:t>
            </a:r>
          </a:p>
        </p:txBody>
      </p:sp>
      <p:sp>
        <p:nvSpPr>
          <p:cNvPr id="2" name="TextBox 1"/>
          <p:cNvSpPr txBox="1"/>
          <p:nvPr/>
        </p:nvSpPr>
        <p:spPr>
          <a:xfrm>
            <a:off x="304800" y="1066800"/>
            <a:ext cx="2442045" cy="461665"/>
          </a:xfrm>
          <a:prstGeom prst="rect">
            <a:avLst/>
          </a:prstGeom>
          <a:noFill/>
        </p:spPr>
        <p:txBody>
          <a:bodyPr wrap="none" rtlCol="0">
            <a:spAutoFit/>
          </a:bodyPr>
          <a:lstStyle/>
          <a:p>
            <a:r>
              <a:rPr lang="en-US" b="1" dirty="0" smtClean="0"/>
              <a:t>Lung specimen </a:t>
            </a:r>
            <a:endParaRPr lang="en-US" b="1" dirty="0"/>
          </a:p>
        </p:txBody>
      </p:sp>
      <p:sp>
        <p:nvSpPr>
          <p:cNvPr id="3" name="TextBox 2"/>
          <p:cNvSpPr txBox="1"/>
          <p:nvPr/>
        </p:nvSpPr>
        <p:spPr>
          <a:xfrm>
            <a:off x="2895600" y="1062335"/>
            <a:ext cx="2750122" cy="461665"/>
          </a:xfrm>
          <a:prstGeom prst="rect">
            <a:avLst/>
          </a:prstGeom>
          <a:noFill/>
        </p:spPr>
        <p:txBody>
          <a:bodyPr wrap="none" rtlCol="0">
            <a:spAutoFit/>
          </a:bodyPr>
          <a:lstStyle/>
          <a:p>
            <a:r>
              <a:rPr lang="en-US" b="1" dirty="0" smtClean="0"/>
              <a:t>Gene sequencing</a:t>
            </a:r>
            <a:endParaRPr lang="en-US" b="1" dirty="0"/>
          </a:p>
        </p:txBody>
      </p:sp>
      <p:sp>
        <p:nvSpPr>
          <p:cNvPr id="4" name="TextBox 3"/>
          <p:cNvSpPr txBox="1"/>
          <p:nvPr/>
        </p:nvSpPr>
        <p:spPr>
          <a:xfrm>
            <a:off x="6019800" y="1066800"/>
            <a:ext cx="3194655" cy="461665"/>
          </a:xfrm>
          <a:prstGeom prst="rect">
            <a:avLst/>
          </a:prstGeom>
          <a:noFill/>
        </p:spPr>
        <p:txBody>
          <a:bodyPr wrap="none" rtlCol="0">
            <a:spAutoFit/>
          </a:bodyPr>
          <a:lstStyle/>
          <a:p>
            <a:r>
              <a:rPr lang="en-US" b="1" dirty="0" smtClean="0"/>
              <a:t>Gene reconstruction</a:t>
            </a:r>
            <a:endParaRPr lang="en-US" b="1" dirty="0"/>
          </a:p>
        </p:txBody>
      </p:sp>
      <p:sp>
        <p:nvSpPr>
          <p:cNvPr id="5" name="TextBox 4"/>
          <p:cNvSpPr txBox="1"/>
          <p:nvPr/>
        </p:nvSpPr>
        <p:spPr>
          <a:xfrm>
            <a:off x="3459583" y="4419600"/>
            <a:ext cx="2026817" cy="461665"/>
          </a:xfrm>
          <a:prstGeom prst="rect">
            <a:avLst/>
          </a:prstGeom>
          <a:noFill/>
        </p:spPr>
        <p:txBody>
          <a:bodyPr wrap="none" rtlCol="0">
            <a:spAutoFit/>
          </a:bodyPr>
          <a:lstStyle/>
          <a:p>
            <a:r>
              <a:rPr lang="en-US" b="1" dirty="0" smtClean="0"/>
              <a:t>Virus rescue</a:t>
            </a:r>
            <a:endParaRPr lang="en-US" b="1" dirty="0"/>
          </a:p>
        </p:txBody>
      </p:sp>
      <p:pic>
        <p:nvPicPr>
          <p:cNvPr id="11" name="Picture 5"/>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1676400"/>
            <a:ext cx="11430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2" name="Rectangle 11"/>
          <p:cNvSpPr>
            <a:spLocks noChangeArrowheads="1"/>
          </p:cNvSpPr>
          <p:nvPr/>
        </p:nvSpPr>
        <p:spPr bwMode="auto">
          <a:xfrm>
            <a:off x="6400800" y="1752600"/>
            <a:ext cx="2362200" cy="533400"/>
          </a:xfrm>
          <a:prstGeom prst="rect">
            <a:avLst/>
          </a:prstGeom>
          <a:solidFill>
            <a:srgbClr val="004080"/>
          </a:solidFill>
          <a:ln w="9525">
            <a:solidFill>
              <a:schemeClr val="bg1"/>
            </a:solidFill>
            <a:miter lim="800000"/>
            <a:headEnd/>
            <a:tailEnd/>
          </a:ln>
          <a:effectLst/>
          <a:extLst/>
        </p:spPr>
        <p:txBody>
          <a:bodyPr wrap="none" anchor="ctr"/>
          <a:lstStyle/>
          <a:p>
            <a:pPr>
              <a:defRPr/>
            </a:pPr>
            <a:endParaRPr lang="en-US">
              <a:solidFill>
                <a:srgbClr val="333399"/>
              </a:solidFill>
              <a:cs typeface="+mn-cs"/>
            </a:endParaRPr>
          </a:p>
        </p:txBody>
      </p:sp>
      <p:sp>
        <p:nvSpPr>
          <p:cNvPr id="6" name="TextBox 5"/>
          <p:cNvSpPr txBox="1"/>
          <p:nvPr/>
        </p:nvSpPr>
        <p:spPr>
          <a:xfrm>
            <a:off x="3048000" y="1748135"/>
            <a:ext cx="2418751" cy="461665"/>
          </a:xfrm>
          <a:prstGeom prst="rect">
            <a:avLst/>
          </a:prstGeom>
          <a:noFill/>
        </p:spPr>
        <p:txBody>
          <a:bodyPr wrap="none" rtlCol="0">
            <a:spAutoFit/>
          </a:bodyPr>
          <a:lstStyle/>
          <a:p>
            <a:r>
              <a:rPr lang="en-US" b="1" dirty="0" smtClean="0">
                <a:solidFill>
                  <a:schemeClr val="accent2"/>
                </a:solidFill>
              </a:rPr>
              <a:t>ATGCAAAGGG</a:t>
            </a:r>
            <a:endParaRPr lang="en-US" b="1" dirty="0">
              <a:solidFill>
                <a:schemeClr val="accent2"/>
              </a:solidFill>
            </a:endParaRPr>
          </a:p>
        </p:txBody>
      </p:sp>
      <p:pic>
        <p:nvPicPr>
          <p:cNvPr id="14"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9600" y="3886200"/>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7600" y="3124200"/>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3733800"/>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3400" y="3200400"/>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9200" y="3276600"/>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ight Arrow 7"/>
          <p:cNvSpPr/>
          <p:nvPr/>
        </p:nvSpPr>
        <p:spPr bwMode="auto">
          <a:xfrm>
            <a:off x="2362200" y="1828800"/>
            <a:ext cx="533400" cy="304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Right Arrow 20"/>
          <p:cNvSpPr/>
          <p:nvPr/>
        </p:nvSpPr>
        <p:spPr bwMode="auto">
          <a:xfrm>
            <a:off x="5638800" y="1828800"/>
            <a:ext cx="533400" cy="304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2" name="Right Arrow 21"/>
          <p:cNvSpPr/>
          <p:nvPr/>
        </p:nvSpPr>
        <p:spPr bwMode="auto">
          <a:xfrm rot="5400000">
            <a:off x="4229100" y="2628900"/>
            <a:ext cx="533400" cy="304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Slide Number Placeholder 12"/>
          <p:cNvSpPr>
            <a:spLocks noGrp="1"/>
          </p:cNvSpPr>
          <p:nvPr>
            <p:ph type="sldNum" sz="quarter" idx="12"/>
          </p:nvPr>
        </p:nvSpPr>
        <p:spPr/>
        <p:txBody>
          <a:bodyPr/>
          <a:lstStyle/>
          <a:p>
            <a:pPr>
              <a:defRPr/>
            </a:pPr>
            <a:fld id="{E89BC588-B5BF-5E47-A6A7-FD98513CF6C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icture 1" descr="13469.tif"/>
          <p:cNvSpPr>
            <a:spLocks noChangeAspect="1"/>
          </p:cNvSpPr>
          <p:nvPr/>
        </p:nvSpPr>
        <p:spPr bwMode="auto">
          <a:xfrm>
            <a:off x="1295400" y="457200"/>
            <a:ext cx="6705600" cy="509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4274" name="TextBox 1"/>
          <p:cNvSpPr txBox="1">
            <a:spLocks noChangeArrowheads="1"/>
          </p:cNvSpPr>
          <p:nvPr/>
        </p:nvSpPr>
        <p:spPr bwMode="auto">
          <a:xfrm>
            <a:off x="228600" y="5072063"/>
            <a:ext cx="8720138"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This method of building ﬂu-virus particles from its genetic code is called "reverse genetics”.</a:t>
            </a:r>
            <a:r>
              <a:rPr lang="en-US" b="1" dirty="0">
                <a:latin typeface="Helvetica" charset="0"/>
              </a:rPr>
              <a:t> This entails </a:t>
            </a:r>
            <a:r>
              <a:rPr lang="en-US" b="1" dirty="0"/>
              <a:t>looking at a gene to ﬁgure out its function, rather than the other way around.</a:t>
            </a:r>
          </a:p>
          <a:p>
            <a:endParaRPr lang="en-US" dirty="0"/>
          </a:p>
        </p:txBody>
      </p:sp>
      <p:pic>
        <p:nvPicPr>
          <p:cNvPr id="54275"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1905000"/>
            <a:ext cx="28956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DNA_Cerchiat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381000"/>
            <a:ext cx="2705100" cy="2705100"/>
          </a:xfrm>
          <a:prstGeom prst="rect">
            <a:avLst/>
          </a:prstGeom>
        </p:spPr>
      </p:pic>
      <p:sp>
        <p:nvSpPr>
          <p:cNvPr id="3" name="Right Arrow 2"/>
          <p:cNvSpPr/>
          <p:nvPr/>
        </p:nvSpPr>
        <p:spPr bwMode="auto">
          <a:xfrm rot="1475851">
            <a:off x="3361658" y="2195344"/>
            <a:ext cx="1531026" cy="623592"/>
          </a:xfrm>
          <a:prstGeom prst="rightArrow">
            <a:avLst/>
          </a:prstGeom>
          <a:solidFill>
            <a:srgbClr val="3333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228600" y="4767262"/>
            <a:ext cx="8686800" cy="19383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dirty="0"/>
              <a:t>It is possible to synthesize DNA/RNA using the the virus's sequenced genetic code. When placed in solution, the viral genetic material can assemble into longer pieces with the help of enzymes </a:t>
            </a:r>
            <a:r>
              <a:rPr lang="en-US" b="1" dirty="0" smtClean="0"/>
              <a:t>which </a:t>
            </a:r>
            <a:r>
              <a:rPr lang="en-US" b="1" dirty="0"/>
              <a:t>can be inserted into a circle of</a:t>
            </a:r>
            <a:r>
              <a:rPr lang="en-US" b="1" dirty="0">
                <a:latin typeface="Helvetica" charset="0"/>
              </a:rPr>
              <a:t> </a:t>
            </a:r>
            <a:r>
              <a:rPr lang="en-US" b="1" dirty="0"/>
              <a:t>DNA called a plasmid</a:t>
            </a:r>
          </a:p>
        </p:txBody>
      </p:sp>
      <p:sp>
        <p:nvSpPr>
          <p:cNvPr id="55298" name="Rectangle 5"/>
          <p:cNvSpPr>
            <a:spLocks noChangeArrowheads="1"/>
          </p:cNvSpPr>
          <p:nvPr/>
        </p:nvSpPr>
        <p:spPr bwMode="auto">
          <a:xfrm>
            <a:off x="1524000" y="238125"/>
            <a:ext cx="6303963" cy="523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800" b="1" dirty="0"/>
              <a:t>Building a Virus from Spare Parts….</a:t>
            </a:r>
            <a:endParaRPr lang="en-US" sz="2800"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35</a:t>
            </a:fld>
            <a:endParaRPr lang="en-US"/>
          </a:p>
        </p:txBody>
      </p:sp>
      <p:pic>
        <p:nvPicPr>
          <p:cNvPr id="6" name="Picture 5" descr="14319-1918 Fl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0" y="1066800"/>
            <a:ext cx="3124200" cy="33982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381000" y="4800600"/>
            <a:ext cx="85471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If you have plasmids containing all eight </a:t>
            </a:r>
            <a:r>
              <a:rPr lang="en-US" b="1" dirty="0" smtClean="0"/>
              <a:t>ﬂu virus RNA </a:t>
            </a:r>
            <a:r>
              <a:rPr lang="en-US" b="1" dirty="0"/>
              <a:t>segments, it is a fairly simple matter to</a:t>
            </a:r>
            <a:r>
              <a:rPr lang="en-US" b="1" dirty="0">
                <a:latin typeface="Helvetica" charset="0"/>
              </a:rPr>
              <a:t> </a:t>
            </a:r>
            <a:r>
              <a:rPr lang="en-US" b="1" dirty="0" smtClean="0"/>
              <a:t>transfect </a:t>
            </a:r>
            <a:r>
              <a:rPr lang="en-US" b="1" dirty="0"/>
              <a:t>them </a:t>
            </a:r>
            <a:r>
              <a:rPr lang="en-US" b="1" dirty="0" smtClean="0"/>
              <a:t>along with a few other components into </a:t>
            </a:r>
            <a:r>
              <a:rPr lang="en-US" b="1" dirty="0"/>
              <a:t>a cell and recreate the virus in </a:t>
            </a:r>
            <a:r>
              <a:rPr lang="en-US" b="1" dirty="0" smtClean="0"/>
              <a:t>cells. This is exactly what scientist Terrence </a:t>
            </a:r>
            <a:r>
              <a:rPr lang="en-US" b="1" dirty="0" err="1" smtClean="0"/>
              <a:t>Tumpey</a:t>
            </a:r>
            <a:r>
              <a:rPr lang="en-US" b="1" dirty="0" smtClean="0"/>
              <a:t> accomplished in his laboratory.</a:t>
            </a:r>
            <a:endParaRPr lang="en-US" b="1" dirty="0"/>
          </a:p>
        </p:txBody>
      </p:sp>
      <p:pic>
        <p:nvPicPr>
          <p:cNvPr id="3" name="Picture 2" descr="Influenza_virus_research.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304800"/>
            <a:ext cx="3119438" cy="4419600"/>
          </a:xfrm>
          <a:prstGeom prst="rect">
            <a:avLst/>
          </a:prstGeom>
          <a:ln>
            <a:noFill/>
          </a:ln>
          <a:effectLst>
            <a:softEdge rad="112500"/>
          </a:effectLst>
        </p:spPr>
      </p:pic>
      <p:pic>
        <p:nvPicPr>
          <p:cNvPr id="5" name="Picture 4" descr="2009_H1N1_influenza_virus_genetic-num-de.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762000"/>
            <a:ext cx="44704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ChangeArrowheads="1"/>
          </p:cNvSpPr>
          <p:nvPr/>
        </p:nvSpPr>
        <p:spPr bwMode="auto">
          <a:xfrm>
            <a:off x="42863" y="109537"/>
            <a:ext cx="9058275" cy="1033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4" tIns="45717" rIns="91434" bIns="45717" anchor="ctr"/>
          <a:lstStyle/>
          <a:p>
            <a:pPr algn="ctr" defTabSz="4389438" eaLnBrk="1" hangingPunct="1">
              <a:defRPr/>
            </a:pPr>
            <a:r>
              <a:rPr lang="en-US" sz="3200" b="1" dirty="0">
                <a:cs typeface="+mn-cs"/>
                <a:sym typeface="Monotype Sorts" charset="0"/>
              </a:rPr>
              <a:t>Reverse-genetics system for generation of influenza viruses from plasmids</a:t>
            </a:r>
            <a:endParaRPr lang="en-US" sz="3200" b="1" dirty="0">
              <a:cs typeface="+mn-cs"/>
            </a:endParaRPr>
          </a:p>
        </p:txBody>
      </p:sp>
      <p:sp>
        <p:nvSpPr>
          <p:cNvPr id="1055747" name="Text Box 3"/>
          <p:cNvSpPr txBox="1">
            <a:spLocks noChangeArrowheads="1"/>
          </p:cNvSpPr>
          <p:nvPr/>
        </p:nvSpPr>
        <p:spPr bwMode="auto">
          <a:xfrm>
            <a:off x="6096000" y="3101975"/>
            <a:ext cx="2935933" cy="1015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4" tIns="45717" rIns="91434" bIns="45717">
            <a:spAutoFit/>
          </a:bodyPr>
          <a:lstStyle/>
          <a:p>
            <a:pPr algn="ctr">
              <a:defRPr/>
            </a:pPr>
            <a:r>
              <a:rPr lang="en-US" sz="2000" b="1" dirty="0">
                <a:solidFill>
                  <a:srgbClr val="000000"/>
                </a:solidFill>
                <a:cs typeface="+mn-cs"/>
              </a:rPr>
              <a:t>8 plasmids expressing</a:t>
            </a:r>
          </a:p>
          <a:p>
            <a:pPr algn="ctr">
              <a:defRPr/>
            </a:pPr>
            <a:r>
              <a:rPr lang="en-US" sz="2000" b="1" dirty="0">
                <a:solidFill>
                  <a:srgbClr val="000000"/>
                </a:solidFill>
                <a:cs typeface="+mn-cs"/>
              </a:rPr>
              <a:t>viral RNAs expressed </a:t>
            </a:r>
          </a:p>
          <a:p>
            <a:pPr algn="ctr">
              <a:defRPr/>
            </a:pPr>
            <a:r>
              <a:rPr lang="en-US" sz="2000" b="1" dirty="0">
                <a:solidFill>
                  <a:srgbClr val="000000"/>
                </a:solidFill>
                <a:cs typeface="+mn-cs"/>
              </a:rPr>
              <a:t>from </a:t>
            </a:r>
            <a:r>
              <a:rPr lang="en-US" sz="2000" b="1" dirty="0" smtClean="0">
                <a:solidFill>
                  <a:srgbClr val="000000"/>
                </a:solidFill>
                <a:cs typeface="+mn-cs"/>
              </a:rPr>
              <a:t>pol I </a:t>
            </a:r>
            <a:r>
              <a:rPr lang="en-US" sz="2000" b="1" dirty="0">
                <a:solidFill>
                  <a:srgbClr val="000000"/>
                </a:solidFill>
                <a:cs typeface="+mn-cs"/>
              </a:rPr>
              <a:t>vectors.</a:t>
            </a:r>
          </a:p>
        </p:txBody>
      </p:sp>
      <p:sp>
        <p:nvSpPr>
          <p:cNvPr id="1055748" name="Text Box 4"/>
          <p:cNvSpPr txBox="1">
            <a:spLocks noChangeArrowheads="1"/>
          </p:cNvSpPr>
          <p:nvPr/>
        </p:nvSpPr>
        <p:spPr bwMode="auto">
          <a:xfrm>
            <a:off x="152400" y="3505200"/>
            <a:ext cx="3519889" cy="1200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4" tIns="45717" rIns="91434" bIns="45717">
            <a:spAutoFit/>
          </a:bodyPr>
          <a:lstStyle/>
          <a:p>
            <a:pPr algn="ctr">
              <a:defRPr/>
            </a:pPr>
            <a:r>
              <a:rPr lang="en-US" sz="1800" b="1" dirty="0">
                <a:solidFill>
                  <a:srgbClr val="000000"/>
                </a:solidFill>
                <a:cs typeface="+mn-cs"/>
              </a:rPr>
              <a:t>4 protein-expression plasmids </a:t>
            </a:r>
          </a:p>
          <a:p>
            <a:pPr algn="ctr">
              <a:defRPr/>
            </a:pPr>
            <a:r>
              <a:rPr lang="en-US" sz="1800" b="1" dirty="0">
                <a:solidFill>
                  <a:srgbClr val="000000"/>
                </a:solidFill>
                <a:cs typeface="+mn-cs"/>
              </a:rPr>
              <a:t>for viral polymerase and</a:t>
            </a:r>
          </a:p>
          <a:p>
            <a:pPr algn="ctr">
              <a:defRPr/>
            </a:pPr>
            <a:r>
              <a:rPr lang="en-US" sz="1800" b="1" dirty="0" smtClean="0">
                <a:solidFill>
                  <a:srgbClr val="000000"/>
                </a:solidFill>
                <a:cs typeface="+mn-cs"/>
              </a:rPr>
              <a:t>proteins </a:t>
            </a:r>
            <a:r>
              <a:rPr lang="en-US" sz="1800" b="1" dirty="0">
                <a:solidFill>
                  <a:srgbClr val="000000"/>
                </a:solidFill>
                <a:cs typeface="+mn-cs"/>
              </a:rPr>
              <a:t>expressed from </a:t>
            </a:r>
          </a:p>
          <a:p>
            <a:pPr algn="ctr">
              <a:defRPr/>
            </a:pPr>
            <a:r>
              <a:rPr lang="en-US" sz="1800" b="1" dirty="0">
                <a:solidFill>
                  <a:srgbClr val="000000"/>
                </a:solidFill>
                <a:cs typeface="+mn-cs"/>
              </a:rPr>
              <a:t>pol I vectors.</a:t>
            </a:r>
          </a:p>
        </p:txBody>
      </p:sp>
      <p:sp>
        <p:nvSpPr>
          <p:cNvPr id="1055749" name="Line 5"/>
          <p:cNvSpPr>
            <a:spLocks noChangeShapeType="1"/>
          </p:cNvSpPr>
          <p:nvPr/>
        </p:nvSpPr>
        <p:spPr bwMode="auto">
          <a:xfrm rot="15330523" flipH="1">
            <a:off x="2870994" y="1527969"/>
            <a:ext cx="482600" cy="474662"/>
          </a:xfrm>
          <a:prstGeom prst="line">
            <a:avLst/>
          </a:prstGeom>
          <a:noFill/>
          <a:ln w="63500">
            <a:solidFill>
              <a:srgbClr val="33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0" name="Line 6"/>
          <p:cNvSpPr>
            <a:spLocks noChangeShapeType="1"/>
          </p:cNvSpPr>
          <p:nvPr/>
        </p:nvSpPr>
        <p:spPr bwMode="auto">
          <a:xfrm flipH="1">
            <a:off x="5541963" y="1662113"/>
            <a:ext cx="457200" cy="274637"/>
          </a:xfrm>
          <a:prstGeom prst="line">
            <a:avLst/>
          </a:prstGeom>
          <a:noFill/>
          <a:ln w="635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1750" name="Group 7"/>
          <p:cNvGrpSpPr>
            <a:grpSpLocks/>
          </p:cNvGrpSpPr>
          <p:nvPr/>
        </p:nvGrpSpPr>
        <p:grpSpPr bwMode="auto">
          <a:xfrm>
            <a:off x="1022350" y="1528763"/>
            <a:ext cx="654050" cy="604837"/>
            <a:chOff x="500" y="830"/>
            <a:chExt cx="687" cy="607"/>
          </a:xfrm>
        </p:grpSpPr>
        <p:sp>
          <p:nvSpPr>
            <p:cNvPr id="1055752" name="Oval 8"/>
            <p:cNvSpPr>
              <a:spLocks noChangeArrowheads="1"/>
            </p:cNvSpPr>
            <p:nvPr/>
          </p:nvSpPr>
          <p:spPr bwMode="auto">
            <a:xfrm rot="-8371379">
              <a:off x="563" y="830"/>
              <a:ext cx="624" cy="6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3" name="Oval 9"/>
            <p:cNvSpPr>
              <a:spLocks noChangeArrowheads="1"/>
            </p:cNvSpPr>
            <p:nvPr/>
          </p:nvSpPr>
          <p:spPr bwMode="auto">
            <a:xfrm rot="-8371379">
              <a:off x="612" y="873"/>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4" name="AutoShape 10"/>
            <p:cNvSpPr>
              <a:spLocks noChangeArrowheads="1"/>
            </p:cNvSpPr>
            <p:nvPr/>
          </p:nvSpPr>
          <p:spPr bwMode="auto">
            <a:xfrm rot="-8371379">
              <a:off x="500" y="981"/>
              <a:ext cx="624" cy="435"/>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0099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55755" name="Line 11"/>
          <p:cNvSpPr>
            <a:spLocks noChangeShapeType="1"/>
          </p:cNvSpPr>
          <p:nvPr/>
        </p:nvSpPr>
        <p:spPr bwMode="auto">
          <a:xfrm>
            <a:off x="4953000" y="5257800"/>
            <a:ext cx="0" cy="346075"/>
          </a:xfrm>
          <a:prstGeom prst="line">
            <a:avLst/>
          </a:prstGeom>
          <a:noFill/>
          <a:ln w="635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6" name="Freeform 12"/>
          <p:cNvSpPr>
            <a:spLocks/>
          </p:cNvSpPr>
          <p:nvPr/>
        </p:nvSpPr>
        <p:spPr bwMode="auto">
          <a:xfrm>
            <a:off x="3255963" y="1730375"/>
            <a:ext cx="2362200" cy="1722438"/>
          </a:xfrm>
          <a:custGeom>
            <a:avLst/>
            <a:gdLst>
              <a:gd name="T0" fmla="*/ 704 w 3736"/>
              <a:gd name="T1" fmla="*/ 128 h 2496"/>
              <a:gd name="T2" fmla="*/ 32 w 3736"/>
              <a:gd name="T3" fmla="*/ 1136 h 2496"/>
              <a:gd name="T4" fmla="*/ 896 w 3736"/>
              <a:gd name="T5" fmla="*/ 2192 h 2496"/>
              <a:gd name="T6" fmla="*/ 3344 w 3736"/>
              <a:gd name="T7" fmla="*/ 2192 h 2496"/>
              <a:gd name="T8" fmla="*/ 3248 w 3736"/>
              <a:gd name="T9" fmla="*/ 368 h 2496"/>
              <a:gd name="T10" fmla="*/ 704 w 3736"/>
              <a:gd name="T11" fmla="*/ 128 h 2496"/>
            </a:gdLst>
            <a:ahLst/>
            <a:cxnLst>
              <a:cxn ang="0">
                <a:pos x="T0" y="T1"/>
              </a:cxn>
              <a:cxn ang="0">
                <a:pos x="T2" y="T3"/>
              </a:cxn>
              <a:cxn ang="0">
                <a:pos x="T4" y="T5"/>
              </a:cxn>
              <a:cxn ang="0">
                <a:pos x="T6" y="T7"/>
              </a:cxn>
              <a:cxn ang="0">
                <a:pos x="T8" y="T9"/>
              </a:cxn>
              <a:cxn ang="0">
                <a:pos x="T10" y="T11"/>
              </a:cxn>
            </a:cxnLst>
            <a:rect l="0" t="0" r="r" b="b"/>
            <a:pathLst>
              <a:path w="3736" h="2496">
                <a:moveTo>
                  <a:pt x="704" y="128"/>
                </a:moveTo>
                <a:cubicBezTo>
                  <a:pt x="168" y="256"/>
                  <a:pt x="0" y="792"/>
                  <a:pt x="32" y="1136"/>
                </a:cubicBezTo>
                <a:cubicBezTo>
                  <a:pt x="64" y="1480"/>
                  <a:pt x="344" y="2016"/>
                  <a:pt x="896" y="2192"/>
                </a:cubicBezTo>
                <a:cubicBezTo>
                  <a:pt x="1448" y="2368"/>
                  <a:pt x="2952" y="2496"/>
                  <a:pt x="3344" y="2192"/>
                </a:cubicBezTo>
                <a:cubicBezTo>
                  <a:pt x="3736" y="1888"/>
                  <a:pt x="3688" y="720"/>
                  <a:pt x="3248" y="368"/>
                </a:cubicBezTo>
                <a:cubicBezTo>
                  <a:pt x="2808" y="16"/>
                  <a:pt x="1240" y="0"/>
                  <a:pt x="704" y="128"/>
                </a:cubicBezTo>
                <a:close/>
              </a:path>
            </a:pathLst>
          </a:custGeom>
          <a:solidFill>
            <a:schemeClr val="accent2">
              <a:lumMod val="20000"/>
              <a:lumOff val="80000"/>
            </a:schemeClr>
          </a:solidFill>
          <a:ln w="9525">
            <a:round/>
            <a:headEnd/>
            <a:tailEnd/>
          </a:ln>
          <a:effectLst/>
          <a:scene3d>
            <a:camera prst="legacyPerspectiveTopRight">
              <a:rot lat="18600000" lon="0" rev="0"/>
            </a:camera>
            <a:lightRig rig="legacyFlat3" dir="r"/>
          </a:scene3d>
          <a:sp3d extrusionH="36500" prstMaterial="legacyMatte">
            <a:bevelT w="13500" h="13500" prst="angle"/>
            <a:bevelB w="13500" h="13500" prst="angle"/>
            <a:extrusionClr>
              <a:srgbClr val="00CCFF"/>
            </a:extrusionClr>
          </a:sp3d>
          <a:extLst/>
        </p:spPr>
        <p:txBody>
          <a:bodyPr wrap="none" anchor="ctr">
            <a:flatTx/>
          </a:bodyPr>
          <a:lstStyle/>
          <a:p>
            <a:pPr>
              <a:defRPr/>
            </a:pPr>
            <a:endParaRPr lang="en-US">
              <a:cs typeface="+mn-cs"/>
            </a:endParaRPr>
          </a:p>
        </p:txBody>
      </p:sp>
      <p:sp>
        <p:nvSpPr>
          <p:cNvPr id="1055757" name="Oval 13"/>
          <p:cNvSpPr>
            <a:spLocks noChangeArrowheads="1"/>
          </p:cNvSpPr>
          <p:nvPr/>
        </p:nvSpPr>
        <p:spPr bwMode="auto">
          <a:xfrm>
            <a:off x="4491038" y="2305050"/>
            <a:ext cx="690562" cy="779463"/>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PerspectiveFront">
              <a:rot lat="20099999" lon="1500000" rev="0"/>
            </a:camera>
            <a:lightRig rig="legacyFlat4" dir="b"/>
          </a:scene3d>
          <a:sp3d extrusionH="365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1055758" name="Freeform 14" descr="Sphere"/>
          <p:cNvSpPr>
            <a:spLocks/>
          </p:cNvSpPr>
          <p:nvPr/>
        </p:nvSpPr>
        <p:spPr bwMode="auto">
          <a:xfrm>
            <a:off x="4441825" y="2921000"/>
            <a:ext cx="806450" cy="203200"/>
          </a:xfrm>
          <a:custGeom>
            <a:avLst/>
            <a:gdLst>
              <a:gd name="T0" fmla="*/ 56 w 784"/>
              <a:gd name="T1" fmla="*/ 96 h 552"/>
              <a:gd name="T2" fmla="*/ 200 w 784"/>
              <a:gd name="T3" fmla="*/ 432 h 552"/>
              <a:gd name="T4" fmla="*/ 440 w 784"/>
              <a:gd name="T5" fmla="*/ 480 h 552"/>
              <a:gd name="T6" fmla="*/ 632 w 784"/>
              <a:gd name="T7" fmla="*/ 336 h 552"/>
              <a:gd name="T8" fmla="*/ 728 w 784"/>
              <a:gd name="T9" fmla="*/ 96 h 552"/>
              <a:gd name="T10" fmla="*/ 776 w 784"/>
              <a:gd name="T11" fmla="*/ 48 h 552"/>
              <a:gd name="T12" fmla="*/ 680 w 784"/>
              <a:gd name="T13" fmla="*/ 384 h 552"/>
              <a:gd name="T14" fmla="*/ 440 w 784"/>
              <a:gd name="T15" fmla="*/ 528 h 552"/>
              <a:gd name="T16" fmla="*/ 296 w 784"/>
              <a:gd name="T17" fmla="*/ 528 h 552"/>
              <a:gd name="T18" fmla="*/ 152 w 784"/>
              <a:gd name="T19" fmla="*/ 480 h 552"/>
              <a:gd name="T20" fmla="*/ 104 w 784"/>
              <a:gd name="T21" fmla="*/ 336 h 552"/>
              <a:gd name="T22" fmla="*/ 8 w 784"/>
              <a:gd name="T23" fmla="*/ 144 h 552"/>
              <a:gd name="T24" fmla="*/ 56 w 784"/>
              <a:gd name="T25" fmla="*/ 9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4" h="552">
                <a:moveTo>
                  <a:pt x="56" y="96"/>
                </a:moveTo>
                <a:cubicBezTo>
                  <a:pt x="88" y="144"/>
                  <a:pt x="136" y="368"/>
                  <a:pt x="200" y="432"/>
                </a:cubicBezTo>
                <a:cubicBezTo>
                  <a:pt x="264" y="496"/>
                  <a:pt x="368" y="496"/>
                  <a:pt x="440" y="480"/>
                </a:cubicBezTo>
                <a:cubicBezTo>
                  <a:pt x="512" y="464"/>
                  <a:pt x="584" y="400"/>
                  <a:pt x="632" y="336"/>
                </a:cubicBezTo>
                <a:cubicBezTo>
                  <a:pt x="680" y="272"/>
                  <a:pt x="704" y="144"/>
                  <a:pt x="728" y="96"/>
                </a:cubicBezTo>
                <a:cubicBezTo>
                  <a:pt x="752" y="48"/>
                  <a:pt x="784" y="0"/>
                  <a:pt x="776" y="48"/>
                </a:cubicBezTo>
                <a:cubicBezTo>
                  <a:pt x="768" y="96"/>
                  <a:pt x="736" y="304"/>
                  <a:pt x="680" y="384"/>
                </a:cubicBezTo>
                <a:cubicBezTo>
                  <a:pt x="624" y="464"/>
                  <a:pt x="504" y="504"/>
                  <a:pt x="440" y="528"/>
                </a:cubicBezTo>
                <a:cubicBezTo>
                  <a:pt x="376" y="552"/>
                  <a:pt x="344" y="536"/>
                  <a:pt x="296" y="528"/>
                </a:cubicBezTo>
                <a:cubicBezTo>
                  <a:pt x="248" y="520"/>
                  <a:pt x="184" y="512"/>
                  <a:pt x="152" y="480"/>
                </a:cubicBezTo>
                <a:cubicBezTo>
                  <a:pt x="120" y="448"/>
                  <a:pt x="128" y="392"/>
                  <a:pt x="104" y="336"/>
                </a:cubicBezTo>
                <a:cubicBezTo>
                  <a:pt x="80" y="280"/>
                  <a:pt x="16" y="184"/>
                  <a:pt x="8" y="144"/>
                </a:cubicBezTo>
                <a:cubicBezTo>
                  <a:pt x="0" y="104"/>
                  <a:pt x="24" y="48"/>
                  <a:pt x="56" y="96"/>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9" name="Freeform 15" descr="Sphere"/>
          <p:cNvSpPr>
            <a:spLocks/>
          </p:cNvSpPr>
          <p:nvPr/>
        </p:nvSpPr>
        <p:spPr bwMode="auto">
          <a:xfrm>
            <a:off x="4441825" y="2305050"/>
            <a:ext cx="295275" cy="376238"/>
          </a:xfrm>
          <a:custGeom>
            <a:avLst/>
            <a:gdLst>
              <a:gd name="T0" fmla="*/ 48 w 360"/>
              <a:gd name="T1" fmla="*/ 440 h 464"/>
              <a:gd name="T2" fmla="*/ 96 w 360"/>
              <a:gd name="T3" fmla="*/ 296 h 464"/>
              <a:gd name="T4" fmla="*/ 192 w 360"/>
              <a:gd name="T5" fmla="*/ 152 h 464"/>
              <a:gd name="T6" fmla="*/ 336 w 360"/>
              <a:gd name="T7" fmla="*/ 56 h 464"/>
              <a:gd name="T8" fmla="*/ 336 w 360"/>
              <a:gd name="T9" fmla="*/ 8 h 464"/>
              <a:gd name="T10" fmla="*/ 192 w 360"/>
              <a:gd name="T11" fmla="*/ 104 h 464"/>
              <a:gd name="T12" fmla="*/ 96 w 360"/>
              <a:gd name="T13" fmla="*/ 200 h 464"/>
              <a:gd name="T14" fmla="*/ 48 w 360"/>
              <a:gd name="T15" fmla="*/ 344 h 464"/>
              <a:gd name="T16" fmla="*/ 0 w 360"/>
              <a:gd name="T17" fmla="*/ 440 h 464"/>
              <a:gd name="T18" fmla="*/ 48 w 360"/>
              <a:gd name="T19" fmla="*/ 4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464">
                <a:moveTo>
                  <a:pt x="48" y="440"/>
                </a:moveTo>
                <a:cubicBezTo>
                  <a:pt x="64" y="416"/>
                  <a:pt x="72" y="344"/>
                  <a:pt x="96" y="296"/>
                </a:cubicBezTo>
                <a:cubicBezTo>
                  <a:pt x="120" y="248"/>
                  <a:pt x="152" y="192"/>
                  <a:pt x="192" y="152"/>
                </a:cubicBezTo>
                <a:cubicBezTo>
                  <a:pt x="232" y="112"/>
                  <a:pt x="312" y="80"/>
                  <a:pt x="336" y="56"/>
                </a:cubicBezTo>
                <a:cubicBezTo>
                  <a:pt x="360" y="32"/>
                  <a:pt x="360" y="0"/>
                  <a:pt x="336" y="8"/>
                </a:cubicBezTo>
                <a:cubicBezTo>
                  <a:pt x="312" y="16"/>
                  <a:pt x="232" y="72"/>
                  <a:pt x="192" y="104"/>
                </a:cubicBezTo>
                <a:cubicBezTo>
                  <a:pt x="152" y="136"/>
                  <a:pt x="120" y="160"/>
                  <a:pt x="96" y="200"/>
                </a:cubicBezTo>
                <a:cubicBezTo>
                  <a:pt x="72" y="240"/>
                  <a:pt x="64" y="304"/>
                  <a:pt x="48" y="344"/>
                </a:cubicBezTo>
                <a:cubicBezTo>
                  <a:pt x="32" y="384"/>
                  <a:pt x="0" y="424"/>
                  <a:pt x="0" y="440"/>
                </a:cubicBezTo>
                <a:cubicBezTo>
                  <a:pt x="0" y="456"/>
                  <a:pt x="32" y="464"/>
                  <a:pt x="48" y="440"/>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0" name="Freeform 16" descr="Sphere"/>
          <p:cNvSpPr>
            <a:spLocks/>
          </p:cNvSpPr>
          <p:nvPr/>
        </p:nvSpPr>
        <p:spPr bwMode="auto">
          <a:xfrm>
            <a:off x="4886325" y="2305050"/>
            <a:ext cx="385763" cy="388938"/>
          </a:xfrm>
          <a:custGeom>
            <a:avLst/>
            <a:gdLst>
              <a:gd name="T0" fmla="*/ 24 w 376"/>
              <a:gd name="T1" fmla="*/ 16 h 456"/>
              <a:gd name="T2" fmla="*/ 216 w 376"/>
              <a:gd name="T3" fmla="*/ 64 h 456"/>
              <a:gd name="T4" fmla="*/ 360 w 376"/>
              <a:gd name="T5" fmla="*/ 400 h 456"/>
              <a:gd name="T6" fmla="*/ 312 w 376"/>
              <a:gd name="T7" fmla="*/ 400 h 456"/>
              <a:gd name="T8" fmla="*/ 312 w 376"/>
              <a:gd name="T9" fmla="*/ 304 h 456"/>
              <a:gd name="T10" fmla="*/ 216 w 376"/>
              <a:gd name="T11" fmla="*/ 112 h 456"/>
              <a:gd name="T12" fmla="*/ 120 w 376"/>
              <a:gd name="T13" fmla="*/ 64 h 456"/>
              <a:gd name="T14" fmla="*/ 72 w 376"/>
              <a:gd name="T15" fmla="*/ 64 h 456"/>
              <a:gd name="T16" fmla="*/ 24 w 376"/>
              <a:gd name="T17" fmla="*/ 1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456">
                <a:moveTo>
                  <a:pt x="24" y="16"/>
                </a:moveTo>
                <a:cubicBezTo>
                  <a:pt x="48" y="16"/>
                  <a:pt x="160" y="0"/>
                  <a:pt x="216" y="64"/>
                </a:cubicBezTo>
                <a:cubicBezTo>
                  <a:pt x="272" y="128"/>
                  <a:pt x="344" y="344"/>
                  <a:pt x="360" y="400"/>
                </a:cubicBezTo>
                <a:cubicBezTo>
                  <a:pt x="376" y="456"/>
                  <a:pt x="320" y="416"/>
                  <a:pt x="312" y="400"/>
                </a:cubicBezTo>
                <a:cubicBezTo>
                  <a:pt x="304" y="384"/>
                  <a:pt x="328" y="352"/>
                  <a:pt x="312" y="304"/>
                </a:cubicBezTo>
                <a:cubicBezTo>
                  <a:pt x="296" y="256"/>
                  <a:pt x="248" y="152"/>
                  <a:pt x="216" y="112"/>
                </a:cubicBezTo>
                <a:cubicBezTo>
                  <a:pt x="184" y="72"/>
                  <a:pt x="144" y="72"/>
                  <a:pt x="120" y="64"/>
                </a:cubicBezTo>
                <a:cubicBezTo>
                  <a:pt x="96" y="56"/>
                  <a:pt x="88" y="72"/>
                  <a:pt x="72" y="64"/>
                </a:cubicBezTo>
                <a:cubicBezTo>
                  <a:pt x="56" y="56"/>
                  <a:pt x="0" y="16"/>
                  <a:pt x="24" y="16"/>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1" name="Freeform 17" descr="Sphere"/>
          <p:cNvSpPr>
            <a:spLocks/>
          </p:cNvSpPr>
          <p:nvPr/>
        </p:nvSpPr>
        <p:spPr bwMode="auto">
          <a:xfrm rot="-95134">
            <a:off x="4292600" y="2428875"/>
            <a:ext cx="123825" cy="552450"/>
          </a:xfrm>
          <a:custGeom>
            <a:avLst/>
            <a:gdLst>
              <a:gd name="T0" fmla="*/ 120 w 224"/>
              <a:gd name="T1" fmla="*/ 168 h 648"/>
              <a:gd name="T2" fmla="*/ 72 w 224"/>
              <a:gd name="T3" fmla="*/ 360 h 648"/>
              <a:gd name="T4" fmla="*/ 168 w 224"/>
              <a:gd name="T5" fmla="*/ 552 h 648"/>
              <a:gd name="T6" fmla="*/ 216 w 224"/>
              <a:gd name="T7" fmla="*/ 600 h 648"/>
              <a:gd name="T8" fmla="*/ 216 w 224"/>
              <a:gd name="T9" fmla="*/ 648 h 648"/>
              <a:gd name="T10" fmla="*/ 168 w 224"/>
              <a:gd name="T11" fmla="*/ 600 h 648"/>
              <a:gd name="T12" fmla="*/ 120 w 224"/>
              <a:gd name="T13" fmla="*/ 552 h 648"/>
              <a:gd name="T14" fmla="*/ 24 w 224"/>
              <a:gd name="T15" fmla="*/ 408 h 648"/>
              <a:gd name="T16" fmla="*/ 24 w 224"/>
              <a:gd name="T17" fmla="*/ 216 h 648"/>
              <a:gd name="T18" fmla="*/ 168 w 224"/>
              <a:gd name="T19" fmla="*/ 24 h 648"/>
              <a:gd name="T20" fmla="*/ 216 w 224"/>
              <a:gd name="T21" fmla="*/ 72 h 648"/>
              <a:gd name="T22" fmla="*/ 120 w 224"/>
              <a:gd name="T23" fmla="*/ 1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648">
                <a:moveTo>
                  <a:pt x="120" y="168"/>
                </a:moveTo>
                <a:cubicBezTo>
                  <a:pt x="96" y="216"/>
                  <a:pt x="64" y="296"/>
                  <a:pt x="72" y="360"/>
                </a:cubicBezTo>
                <a:cubicBezTo>
                  <a:pt x="80" y="424"/>
                  <a:pt x="144" y="512"/>
                  <a:pt x="168" y="552"/>
                </a:cubicBezTo>
                <a:cubicBezTo>
                  <a:pt x="192" y="592"/>
                  <a:pt x="208" y="584"/>
                  <a:pt x="216" y="600"/>
                </a:cubicBezTo>
                <a:cubicBezTo>
                  <a:pt x="224" y="616"/>
                  <a:pt x="224" y="648"/>
                  <a:pt x="216" y="648"/>
                </a:cubicBezTo>
                <a:cubicBezTo>
                  <a:pt x="208" y="648"/>
                  <a:pt x="184" y="616"/>
                  <a:pt x="168" y="600"/>
                </a:cubicBezTo>
                <a:cubicBezTo>
                  <a:pt x="152" y="584"/>
                  <a:pt x="144" y="584"/>
                  <a:pt x="120" y="552"/>
                </a:cubicBezTo>
                <a:cubicBezTo>
                  <a:pt x="96" y="520"/>
                  <a:pt x="40" y="464"/>
                  <a:pt x="24" y="408"/>
                </a:cubicBezTo>
                <a:cubicBezTo>
                  <a:pt x="8" y="352"/>
                  <a:pt x="0" y="280"/>
                  <a:pt x="24" y="216"/>
                </a:cubicBezTo>
                <a:cubicBezTo>
                  <a:pt x="48" y="152"/>
                  <a:pt x="136" y="48"/>
                  <a:pt x="168" y="24"/>
                </a:cubicBezTo>
                <a:cubicBezTo>
                  <a:pt x="200" y="0"/>
                  <a:pt x="224" y="48"/>
                  <a:pt x="216" y="72"/>
                </a:cubicBezTo>
                <a:cubicBezTo>
                  <a:pt x="208" y="96"/>
                  <a:pt x="144" y="120"/>
                  <a:pt x="120" y="168"/>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2" name="Freeform 18" descr="Sphere"/>
          <p:cNvSpPr>
            <a:spLocks/>
          </p:cNvSpPr>
          <p:nvPr/>
        </p:nvSpPr>
        <p:spPr bwMode="auto">
          <a:xfrm>
            <a:off x="4638675" y="2222500"/>
            <a:ext cx="560388" cy="55563"/>
          </a:xfrm>
          <a:custGeom>
            <a:avLst/>
            <a:gdLst>
              <a:gd name="T0" fmla="*/ 8 w 544"/>
              <a:gd name="T1" fmla="*/ 64 h 128"/>
              <a:gd name="T2" fmla="*/ 56 w 544"/>
              <a:gd name="T3" fmla="*/ 64 h 128"/>
              <a:gd name="T4" fmla="*/ 200 w 544"/>
              <a:gd name="T5" fmla="*/ 16 h 128"/>
              <a:gd name="T6" fmla="*/ 440 w 544"/>
              <a:gd name="T7" fmla="*/ 16 h 128"/>
              <a:gd name="T8" fmla="*/ 536 w 544"/>
              <a:gd name="T9" fmla="*/ 112 h 128"/>
              <a:gd name="T10" fmla="*/ 488 w 544"/>
              <a:gd name="T11" fmla="*/ 112 h 128"/>
              <a:gd name="T12" fmla="*/ 440 w 544"/>
              <a:gd name="T13" fmla="*/ 64 h 128"/>
              <a:gd name="T14" fmla="*/ 296 w 544"/>
              <a:gd name="T15" fmla="*/ 64 h 128"/>
              <a:gd name="T16" fmla="*/ 200 w 544"/>
              <a:gd name="T17" fmla="*/ 64 h 128"/>
              <a:gd name="T18" fmla="*/ 56 w 544"/>
              <a:gd name="T19" fmla="*/ 112 h 128"/>
              <a:gd name="T20" fmla="*/ 8 w 544"/>
              <a:gd name="T21" fmla="*/ 112 h 128"/>
              <a:gd name="T22" fmla="*/ 8 w 544"/>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128">
                <a:moveTo>
                  <a:pt x="8" y="64"/>
                </a:moveTo>
                <a:cubicBezTo>
                  <a:pt x="16" y="56"/>
                  <a:pt x="24" y="72"/>
                  <a:pt x="56" y="64"/>
                </a:cubicBezTo>
                <a:cubicBezTo>
                  <a:pt x="88" y="56"/>
                  <a:pt x="136" y="24"/>
                  <a:pt x="200" y="16"/>
                </a:cubicBezTo>
                <a:cubicBezTo>
                  <a:pt x="264" y="8"/>
                  <a:pt x="384" y="0"/>
                  <a:pt x="440" y="16"/>
                </a:cubicBezTo>
                <a:cubicBezTo>
                  <a:pt x="496" y="32"/>
                  <a:pt x="528" y="96"/>
                  <a:pt x="536" y="112"/>
                </a:cubicBezTo>
                <a:cubicBezTo>
                  <a:pt x="544" y="128"/>
                  <a:pt x="504" y="120"/>
                  <a:pt x="488" y="112"/>
                </a:cubicBezTo>
                <a:cubicBezTo>
                  <a:pt x="472" y="104"/>
                  <a:pt x="472" y="72"/>
                  <a:pt x="440" y="64"/>
                </a:cubicBezTo>
                <a:cubicBezTo>
                  <a:pt x="408" y="56"/>
                  <a:pt x="336" y="64"/>
                  <a:pt x="296" y="64"/>
                </a:cubicBezTo>
                <a:cubicBezTo>
                  <a:pt x="256" y="64"/>
                  <a:pt x="240" y="56"/>
                  <a:pt x="200" y="64"/>
                </a:cubicBezTo>
                <a:cubicBezTo>
                  <a:pt x="160" y="72"/>
                  <a:pt x="88" y="104"/>
                  <a:pt x="56" y="112"/>
                </a:cubicBezTo>
                <a:cubicBezTo>
                  <a:pt x="24" y="120"/>
                  <a:pt x="16" y="120"/>
                  <a:pt x="8" y="112"/>
                </a:cubicBezTo>
                <a:cubicBezTo>
                  <a:pt x="0" y="104"/>
                  <a:pt x="0" y="72"/>
                  <a:pt x="8" y="64"/>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3" name="Freeform 19" descr="Sphere"/>
          <p:cNvSpPr>
            <a:spLocks/>
          </p:cNvSpPr>
          <p:nvPr/>
        </p:nvSpPr>
        <p:spPr bwMode="auto">
          <a:xfrm rot="2070949">
            <a:off x="4233863" y="2189163"/>
            <a:ext cx="92075" cy="554037"/>
          </a:xfrm>
          <a:custGeom>
            <a:avLst/>
            <a:gdLst>
              <a:gd name="T0" fmla="*/ 120 w 224"/>
              <a:gd name="T1" fmla="*/ 168 h 648"/>
              <a:gd name="T2" fmla="*/ 72 w 224"/>
              <a:gd name="T3" fmla="*/ 360 h 648"/>
              <a:gd name="T4" fmla="*/ 168 w 224"/>
              <a:gd name="T5" fmla="*/ 552 h 648"/>
              <a:gd name="T6" fmla="*/ 216 w 224"/>
              <a:gd name="T7" fmla="*/ 600 h 648"/>
              <a:gd name="T8" fmla="*/ 216 w 224"/>
              <a:gd name="T9" fmla="*/ 648 h 648"/>
              <a:gd name="T10" fmla="*/ 168 w 224"/>
              <a:gd name="T11" fmla="*/ 600 h 648"/>
              <a:gd name="T12" fmla="*/ 120 w 224"/>
              <a:gd name="T13" fmla="*/ 552 h 648"/>
              <a:gd name="T14" fmla="*/ 24 w 224"/>
              <a:gd name="T15" fmla="*/ 408 h 648"/>
              <a:gd name="T16" fmla="*/ 24 w 224"/>
              <a:gd name="T17" fmla="*/ 216 h 648"/>
              <a:gd name="T18" fmla="*/ 168 w 224"/>
              <a:gd name="T19" fmla="*/ 24 h 648"/>
              <a:gd name="T20" fmla="*/ 216 w 224"/>
              <a:gd name="T21" fmla="*/ 72 h 648"/>
              <a:gd name="T22" fmla="*/ 120 w 224"/>
              <a:gd name="T23" fmla="*/ 1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648">
                <a:moveTo>
                  <a:pt x="120" y="168"/>
                </a:moveTo>
                <a:cubicBezTo>
                  <a:pt x="96" y="216"/>
                  <a:pt x="64" y="296"/>
                  <a:pt x="72" y="360"/>
                </a:cubicBezTo>
                <a:cubicBezTo>
                  <a:pt x="80" y="424"/>
                  <a:pt x="144" y="512"/>
                  <a:pt x="168" y="552"/>
                </a:cubicBezTo>
                <a:cubicBezTo>
                  <a:pt x="192" y="592"/>
                  <a:pt x="208" y="584"/>
                  <a:pt x="216" y="600"/>
                </a:cubicBezTo>
                <a:cubicBezTo>
                  <a:pt x="224" y="616"/>
                  <a:pt x="224" y="648"/>
                  <a:pt x="216" y="648"/>
                </a:cubicBezTo>
                <a:cubicBezTo>
                  <a:pt x="208" y="648"/>
                  <a:pt x="184" y="616"/>
                  <a:pt x="168" y="600"/>
                </a:cubicBezTo>
                <a:cubicBezTo>
                  <a:pt x="152" y="584"/>
                  <a:pt x="144" y="584"/>
                  <a:pt x="120" y="552"/>
                </a:cubicBezTo>
                <a:cubicBezTo>
                  <a:pt x="96" y="520"/>
                  <a:pt x="40" y="464"/>
                  <a:pt x="24" y="408"/>
                </a:cubicBezTo>
                <a:cubicBezTo>
                  <a:pt x="8" y="352"/>
                  <a:pt x="0" y="280"/>
                  <a:pt x="24" y="216"/>
                </a:cubicBezTo>
                <a:cubicBezTo>
                  <a:pt x="48" y="152"/>
                  <a:pt x="136" y="48"/>
                  <a:pt x="168" y="24"/>
                </a:cubicBezTo>
                <a:cubicBezTo>
                  <a:pt x="200" y="0"/>
                  <a:pt x="224" y="48"/>
                  <a:pt x="216" y="72"/>
                </a:cubicBezTo>
                <a:cubicBezTo>
                  <a:pt x="208" y="96"/>
                  <a:pt x="144" y="120"/>
                  <a:pt x="120" y="168"/>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4" name="Freeform 20" descr="Sphere"/>
          <p:cNvSpPr>
            <a:spLocks/>
          </p:cNvSpPr>
          <p:nvPr/>
        </p:nvSpPr>
        <p:spPr bwMode="auto">
          <a:xfrm rot="-7734152">
            <a:off x="4093369" y="2915444"/>
            <a:ext cx="465137" cy="66675"/>
          </a:xfrm>
          <a:custGeom>
            <a:avLst/>
            <a:gdLst>
              <a:gd name="T0" fmla="*/ 8 w 544"/>
              <a:gd name="T1" fmla="*/ 64 h 128"/>
              <a:gd name="T2" fmla="*/ 56 w 544"/>
              <a:gd name="T3" fmla="*/ 64 h 128"/>
              <a:gd name="T4" fmla="*/ 200 w 544"/>
              <a:gd name="T5" fmla="*/ 16 h 128"/>
              <a:gd name="T6" fmla="*/ 440 w 544"/>
              <a:gd name="T7" fmla="*/ 16 h 128"/>
              <a:gd name="T8" fmla="*/ 536 w 544"/>
              <a:gd name="T9" fmla="*/ 112 h 128"/>
              <a:gd name="T10" fmla="*/ 488 w 544"/>
              <a:gd name="T11" fmla="*/ 112 h 128"/>
              <a:gd name="T12" fmla="*/ 440 w 544"/>
              <a:gd name="T13" fmla="*/ 64 h 128"/>
              <a:gd name="T14" fmla="*/ 296 w 544"/>
              <a:gd name="T15" fmla="*/ 64 h 128"/>
              <a:gd name="T16" fmla="*/ 200 w 544"/>
              <a:gd name="T17" fmla="*/ 64 h 128"/>
              <a:gd name="T18" fmla="*/ 56 w 544"/>
              <a:gd name="T19" fmla="*/ 112 h 128"/>
              <a:gd name="T20" fmla="*/ 8 w 544"/>
              <a:gd name="T21" fmla="*/ 112 h 128"/>
              <a:gd name="T22" fmla="*/ 8 w 544"/>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128">
                <a:moveTo>
                  <a:pt x="8" y="64"/>
                </a:moveTo>
                <a:cubicBezTo>
                  <a:pt x="16" y="56"/>
                  <a:pt x="24" y="72"/>
                  <a:pt x="56" y="64"/>
                </a:cubicBezTo>
                <a:cubicBezTo>
                  <a:pt x="88" y="56"/>
                  <a:pt x="136" y="24"/>
                  <a:pt x="200" y="16"/>
                </a:cubicBezTo>
                <a:cubicBezTo>
                  <a:pt x="264" y="8"/>
                  <a:pt x="384" y="0"/>
                  <a:pt x="440" y="16"/>
                </a:cubicBezTo>
                <a:cubicBezTo>
                  <a:pt x="496" y="32"/>
                  <a:pt x="528" y="96"/>
                  <a:pt x="536" y="112"/>
                </a:cubicBezTo>
                <a:cubicBezTo>
                  <a:pt x="544" y="128"/>
                  <a:pt x="504" y="120"/>
                  <a:pt x="488" y="112"/>
                </a:cubicBezTo>
                <a:cubicBezTo>
                  <a:pt x="472" y="104"/>
                  <a:pt x="472" y="72"/>
                  <a:pt x="440" y="64"/>
                </a:cubicBezTo>
                <a:cubicBezTo>
                  <a:pt x="408" y="56"/>
                  <a:pt x="336" y="64"/>
                  <a:pt x="296" y="64"/>
                </a:cubicBezTo>
                <a:cubicBezTo>
                  <a:pt x="256" y="64"/>
                  <a:pt x="240" y="56"/>
                  <a:pt x="200" y="64"/>
                </a:cubicBezTo>
                <a:cubicBezTo>
                  <a:pt x="160" y="72"/>
                  <a:pt x="88" y="104"/>
                  <a:pt x="56" y="112"/>
                </a:cubicBezTo>
                <a:cubicBezTo>
                  <a:pt x="24" y="120"/>
                  <a:pt x="16" y="120"/>
                  <a:pt x="8" y="112"/>
                </a:cubicBezTo>
                <a:cubicBezTo>
                  <a:pt x="0" y="104"/>
                  <a:pt x="0" y="72"/>
                  <a:pt x="8" y="64"/>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5" name="Freeform 21" descr="Sphere"/>
          <p:cNvSpPr>
            <a:spLocks/>
          </p:cNvSpPr>
          <p:nvPr/>
        </p:nvSpPr>
        <p:spPr bwMode="auto">
          <a:xfrm rot="-4847384">
            <a:off x="4673600" y="2884488"/>
            <a:ext cx="101600" cy="666750"/>
          </a:xfrm>
          <a:custGeom>
            <a:avLst/>
            <a:gdLst>
              <a:gd name="T0" fmla="*/ 120 w 224"/>
              <a:gd name="T1" fmla="*/ 168 h 648"/>
              <a:gd name="T2" fmla="*/ 72 w 224"/>
              <a:gd name="T3" fmla="*/ 360 h 648"/>
              <a:gd name="T4" fmla="*/ 168 w 224"/>
              <a:gd name="T5" fmla="*/ 552 h 648"/>
              <a:gd name="T6" fmla="*/ 216 w 224"/>
              <a:gd name="T7" fmla="*/ 600 h 648"/>
              <a:gd name="T8" fmla="*/ 216 w 224"/>
              <a:gd name="T9" fmla="*/ 648 h 648"/>
              <a:gd name="T10" fmla="*/ 168 w 224"/>
              <a:gd name="T11" fmla="*/ 600 h 648"/>
              <a:gd name="T12" fmla="*/ 120 w 224"/>
              <a:gd name="T13" fmla="*/ 552 h 648"/>
              <a:gd name="T14" fmla="*/ 24 w 224"/>
              <a:gd name="T15" fmla="*/ 408 h 648"/>
              <a:gd name="T16" fmla="*/ 24 w 224"/>
              <a:gd name="T17" fmla="*/ 216 h 648"/>
              <a:gd name="T18" fmla="*/ 168 w 224"/>
              <a:gd name="T19" fmla="*/ 24 h 648"/>
              <a:gd name="T20" fmla="*/ 216 w 224"/>
              <a:gd name="T21" fmla="*/ 72 h 648"/>
              <a:gd name="T22" fmla="*/ 120 w 224"/>
              <a:gd name="T23" fmla="*/ 1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648">
                <a:moveTo>
                  <a:pt x="120" y="168"/>
                </a:moveTo>
                <a:cubicBezTo>
                  <a:pt x="96" y="216"/>
                  <a:pt x="64" y="296"/>
                  <a:pt x="72" y="360"/>
                </a:cubicBezTo>
                <a:cubicBezTo>
                  <a:pt x="80" y="424"/>
                  <a:pt x="144" y="512"/>
                  <a:pt x="168" y="552"/>
                </a:cubicBezTo>
                <a:cubicBezTo>
                  <a:pt x="192" y="592"/>
                  <a:pt x="208" y="584"/>
                  <a:pt x="216" y="600"/>
                </a:cubicBezTo>
                <a:cubicBezTo>
                  <a:pt x="224" y="616"/>
                  <a:pt x="224" y="648"/>
                  <a:pt x="216" y="648"/>
                </a:cubicBezTo>
                <a:cubicBezTo>
                  <a:pt x="208" y="648"/>
                  <a:pt x="184" y="616"/>
                  <a:pt x="168" y="600"/>
                </a:cubicBezTo>
                <a:cubicBezTo>
                  <a:pt x="152" y="584"/>
                  <a:pt x="144" y="584"/>
                  <a:pt x="120" y="552"/>
                </a:cubicBezTo>
                <a:cubicBezTo>
                  <a:pt x="96" y="520"/>
                  <a:pt x="40" y="464"/>
                  <a:pt x="24" y="408"/>
                </a:cubicBezTo>
                <a:cubicBezTo>
                  <a:pt x="8" y="352"/>
                  <a:pt x="0" y="280"/>
                  <a:pt x="24" y="216"/>
                </a:cubicBezTo>
                <a:cubicBezTo>
                  <a:pt x="48" y="152"/>
                  <a:pt x="136" y="48"/>
                  <a:pt x="168" y="24"/>
                </a:cubicBezTo>
                <a:cubicBezTo>
                  <a:pt x="200" y="0"/>
                  <a:pt x="224" y="48"/>
                  <a:pt x="216" y="72"/>
                </a:cubicBezTo>
                <a:cubicBezTo>
                  <a:pt x="208" y="96"/>
                  <a:pt x="144" y="120"/>
                  <a:pt x="120" y="168"/>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6" name="Freeform 22" descr="Sphere"/>
          <p:cNvSpPr>
            <a:spLocks/>
          </p:cNvSpPr>
          <p:nvPr/>
        </p:nvSpPr>
        <p:spPr bwMode="auto">
          <a:xfrm rot="4298857">
            <a:off x="4525963" y="1858963"/>
            <a:ext cx="101600" cy="666750"/>
          </a:xfrm>
          <a:custGeom>
            <a:avLst/>
            <a:gdLst>
              <a:gd name="T0" fmla="*/ 120 w 224"/>
              <a:gd name="T1" fmla="*/ 168 h 648"/>
              <a:gd name="T2" fmla="*/ 72 w 224"/>
              <a:gd name="T3" fmla="*/ 360 h 648"/>
              <a:gd name="T4" fmla="*/ 168 w 224"/>
              <a:gd name="T5" fmla="*/ 552 h 648"/>
              <a:gd name="T6" fmla="*/ 216 w 224"/>
              <a:gd name="T7" fmla="*/ 600 h 648"/>
              <a:gd name="T8" fmla="*/ 216 w 224"/>
              <a:gd name="T9" fmla="*/ 648 h 648"/>
              <a:gd name="T10" fmla="*/ 168 w 224"/>
              <a:gd name="T11" fmla="*/ 600 h 648"/>
              <a:gd name="T12" fmla="*/ 120 w 224"/>
              <a:gd name="T13" fmla="*/ 552 h 648"/>
              <a:gd name="T14" fmla="*/ 24 w 224"/>
              <a:gd name="T15" fmla="*/ 408 h 648"/>
              <a:gd name="T16" fmla="*/ 24 w 224"/>
              <a:gd name="T17" fmla="*/ 216 h 648"/>
              <a:gd name="T18" fmla="*/ 168 w 224"/>
              <a:gd name="T19" fmla="*/ 24 h 648"/>
              <a:gd name="T20" fmla="*/ 216 w 224"/>
              <a:gd name="T21" fmla="*/ 72 h 648"/>
              <a:gd name="T22" fmla="*/ 120 w 224"/>
              <a:gd name="T23" fmla="*/ 1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648">
                <a:moveTo>
                  <a:pt x="120" y="168"/>
                </a:moveTo>
                <a:cubicBezTo>
                  <a:pt x="96" y="216"/>
                  <a:pt x="64" y="296"/>
                  <a:pt x="72" y="360"/>
                </a:cubicBezTo>
                <a:cubicBezTo>
                  <a:pt x="80" y="424"/>
                  <a:pt x="144" y="512"/>
                  <a:pt x="168" y="552"/>
                </a:cubicBezTo>
                <a:cubicBezTo>
                  <a:pt x="192" y="592"/>
                  <a:pt x="208" y="584"/>
                  <a:pt x="216" y="600"/>
                </a:cubicBezTo>
                <a:cubicBezTo>
                  <a:pt x="224" y="616"/>
                  <a:pt x="224" y="648"/>
                  <a:pt x="216" y="648"/>
                </a:cubicBezTo>
                <a:cubicBezTo>
                  <a:pt x="208" y="648"/>
                  <a:pt x="184" y="616"/>
                  <a:pt x="168" y="600"/>
                </a:cubicBezTo>
                <a:cubicBezTo>
                  <a:pt x="152" y="584"/>
                  <a:pt x="144" y="584"/>
                  <a:pt x="120" y="552"/>
                </a:cubicBezTo>
                <a:cubicBezTo>
                  <a:pt x="96" y="520"/>
                  <a:pt x="40" y="464"/>
                  <a:pt x="24" y="408"/>
                </a:cubicBezTo>
                <a:cubicBezTo>
                  <a:pt x="8" y="352"/>
                  <a:pt x="0" y="280"/>
                  <a:pt x="24" y="216"/>
                </a:cubicBezTo>
                <a:cubicBezTo>
                  <a:pt x="48" y="152"/>
                  <a:pt x="136" y="48"/>
                  <a:pt x="168" y="24"/>
                </a:cubicBezTo>
                <a:cubicBezTo>
                  <a:pt x="200" y="0"/>
                  <a:pt x="224" y="48"/>
                  <a:pt x="216" y="72"/>
                </a:cubicBezTo>
                <a:cubicBezTo>
                  <a:pt x="208" y="96"/>
                  <a:pt x="144" y="120"/>
                  <a:pt x="120" y="168"/>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7" name="Oval 23"/>
          <p:cNvSpPr>
            <a:spLocks noChangeArrowheads="1"/>
          </p:cNvSpPr>
          <p:nvPr/>
        </p:nvSpPr>
        <p:spPr bwMode="auto">
          <a:xfrm>
            <a:off x="4170363" y="3040063"/>
            <a:ext cx="198437" cy="163512"/>
          </a:xfrm>
          <a:prstGeom prst="ellipse">
            <a:avLst/>
          </a:prstGeom>
          <a:gradFill rotWithShape="0">
            <a:gsLst>
              <a:gs pos="0">
                <a:srgbClr val="6BC778"/>
              </a:gs>
              <a:gs pos="100000">
                <a:srgbClr val="6BC778">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8" name="Oval 24"/>
          <p:cNvSpPr>
            <a:spLocks noChangeArrowheads="1"/>
          </p:cNvSpPr>
          <p:nvPr/>
        </p:nvSpPr>
        <p:spPr bwMode="auto">
          <a:xfrm>
            <a:off x="3897313" y="2797175"/>
            <a:ext cx="296862" cy="246063"/>
          </a:xfrm>
          <a:prstGeom prst="ellipse">
            <a:avLst/>
          </a:prstGeom>
          <a:gradFill rotWithShape="0">
            <a:gsLst>
              <a:gs pos="0">
                <a:srgbClr val="CC0000"/>
              </a:gs>
              <a:gs pos="100000">
                <a:srgbClr val="CC00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9" name="Oval 25"/>
          <p:cNvSpPr>
            <a:spLocks noChangeArrowheads="1"/>
          </p:cNvSpPr>
          <p:nvPr/>
        </p:nvSpPr>
        <p:spPr bwMode="auto">
          <a:xfrm>
            <a:off x="4246563" y="2074863"/>
            <a:ext cx="198437" cy="165100"/>
          </a:xfrm>
          <a:prstGeom prst="ellipse">
            <a:avLst/>
          </a:prstGeom>
          <a:gradFill rotWithShape="0">
            <a:gsLst>
              <a:gs pos="0">
                <a:srgbClr val="6BC778"/>
              </a:gs>
              <a:gs pos="100000">
                <a:srgbClr val="6BC778">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70" name="Oval 26"/>
          <p:cNvSpPr>
            <a:spLocks noChangeArrowheads="1"/>
          </p:cNvSpPr>
          <p:nvPr/>
        </p:nvSpPr>
        <p:spPr bwMode="auto">
          <a:xfrm>
            <a:off x="5181600" y="2222500"/>
            <a:ext cx="198438" cy="163513"/>
          </a:xfrm>
          <a:prstGeom prst="ellipse">
            <a:avLst/>
          </a:prstGeom>
          <a:gradFill rotWithShape="0">
            <a:gsLst>
              <a:gs pos="0">
                <a:srgbClr val="6BC778"/>
              </a:gs>
              <a:gs pos="100000">
                <a:srgbClr val="6BC778">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71" name="Oval 27"/>
          <p:cNvSpPr>
            <a:spLocks noChangeArrowheads="1"/>
          </p:cNvSpPr>
          <p:nvPr/>
        </p:nvSpPr>
        <p:spPr bwMode="auto">
          <a:xfrm>
            <a:off x="4046538" y="2222500"/>
            <a:ext cx="147637" cy="8255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768" name="Group 28"/>
          <p:cNvGrpSpPr>
            <a:grpSpLocks/>
          </p:cNvGrpSpPr>
          <p:nvPr/>
        </p:nvGrpSpPr>
        <p:grpSpPr bwMode="auto">
          <a:xfrm>
            <a:off x="3713163" y="4279900"/>
            <a:ext cx="1219200" cy="1103313"/>
            <a:chOff x="350" y="816"/>
            <a:chExt cx="697" cy="672"/>
          </a:xfrm>
        </p:grpSpPr>
        <p:sp>
          <p:nvSpPr>
            <p:cNvPr id="1055773" name="Oval 29"/>
            <p:cNvSpPr>
              <a:spLocks noChangeArrowheads="1"/>
            </p:cNvSpPr>
            <p:nvPr/>
          </p:nvSpPr>
          <p:spPr bwMode="auto">
            <a:xfrm>
              <a:off x="399" y="864"/>
              <a:ext cx="599" cy="575"/>
            </a:xfrm>
            <a:prstGeom prst="ellipse">
              <a:avLst/>
            </a:prstGeom>
            <a:gradFill rotWithShape="0">
              <a:gsLst>
                <a:gs pos="0">
                  <a:schemeClr val="accent1"/>
                </a:gs>
                <a:gs pos="100000">
                  <a:schemeClr val="accent1">
                    <a:gamma/>
                    <a:shade val="0"/>
                    <a:invGamma/>
                  </a:schemeClr>
                </a:gs>
              </a:gsLst>
              <a:path path="shape">
                <a:fillToRect l="50000" t="50000" r="50000" b="50000"/>
              </a:path>
            </a:gradFill>
            <a:ln w="12700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74" name="Oval 30"/>
            <p:cNvSpPr>
              <a:spLocks noChangeArrowheads="1"/>
            </p:cNvSpPr>
            <p:nvPr/>
          </p:nvSpPr>
          <p:spPr bwMode="auto">
            <a:xfrm>
              <a:off x="350" y="816"/>
              <a:ext cx="697" cy="672"/>
            </a:xfrm>
            <a:prstGeom prst="ellipse">
              <a:avLst/>
            </a:prstGeom>
            <a:noFill/>
            <a:ln w="63500">
              <a:pattFill prst="lgConfetti">
                <a:fgClr>
                  <a:schemeClr val="tx1"/>
                </a:fgClr>
                <a:bgClr>
                  <a:srgbClr val="FFFFFF"/>
                </a:bgClr>
              </a:patt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69" name="Group 31"/>
          <p:cNvGrpSpPr>
            <a:grpSpLocks/>
          </p:cNvGrpSpPr>
          <p:nvPr/>
        </p:nvGrpSpPr>
        <p:grpSpPr bwMode="auto">
          <a:xfrm rot="-4947014">
            <a:off x="3529807" y="4648994"/>
            <a:ext cx="138112" cy="228600"/>
            <a:chOff x="1728" y="3408"/>
            <a:chExt cx="144" cy="192"/>
          </a:xfrm>
        </p:grpSpPr>
        <p:sp>
          <p:nvSpPr>
            <p:cNvPr id="1055776" name="Oval 32"/>
            <p:cNvSpPr>
              <a:spLocks noChangeArrowheads="1"/>
            </p:cNvSpPr>
            <p:nvPr/>
          </p:nvSpPr>
          <p:spPr bwMode="auto">
            <a:xfrm>
              <a:off x="1728" y="3408"/>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77" name="Rectangle 33"/>
            <p:cNvSpPr>
              <a:spLocks noChangeArrowheads="1"/>
            </p:cNvSpPr>
            <p:nvPr/>
          </p:nvSpPr>
          <p:spPr bwMode="auto">
            <a:xfrm>
              <a:off x="1777" y="3503"/>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0" name="Group 34"/>
          <p:cNvGrpSpPr>
            <a:grpSpLocks/>
          </p:cNvGrpSpPr>
          <p:nvPr/>
        </p:nvGrpSpPr>
        <p:grpSpPr bwMode="auto">
          <a:xfrm rot="-330634">
            <a:off x="4246563" y="4073525"/>
            <a:ext cx="152400" cy="206375"/>
            <a:chOff x="1728" y="3408"/>
            <a:chExt cx="144" cy="192"/>
          </a:xfrm>
        </p:grpSpPr>
        <p:sp>
          <p:nvSpPr>
            <p:cNvPr id="1055779" name="Oval 35"/>
            <p:cNvSpPr>
              <a:spLocks noChangeArrowheads="1"/>
            </p:cNvSpPr>
            <p:nvPr/>
          </p:nvSpPr>
          <p:spPr bwMode="auto">
            <a:xfrm>
              <a:off x="1727" y="3408"/>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80" name="Rectangle 36"/>
            <p:cNvSpPr>
              <a:spLocks noChangeArrowheads="1"/>
            </p:cNvSpPr>
            <p:nvPr/>
          </p:nvSpPr>
          <p:spPr bwMode="auto">
            <a:xfrm>
              <a:off x="1776" y="3503"/>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1" name="Group 37"/>
          <p:cNvGrpSpPr>
            <a:grpSpLocks/>
          </p:cNvGrpSpPr>
          <p:nvPr/>
        </p:nvGrpSpPr>
        <p:grpSpPr bwMode="auto">
          <a:xfrm rot="-2245829">
            <a:off x="3713163" y="4279900"/>
            <a:ext cx="152400" cy="207963"/>
            <a:chOff x="1728" y="3408"/>
            <a:chExt cx="144" cy="192"/>
          </a:xfrm>
        </p:grpSpPr>
        <p:sp>
          <p:nvSpPr>
            <p:cNvPr id="1055782" name="Oval 38"/>
            <p:cNvSpPr>
              <a:spLocks noChangeArrowheads="1"/>
            </p:cNvSpPr>
            <p:nvPr/>
          </p:nvSpPr>
          <p:spPr bwMode="auto">
            <a:xfrm>
              <a:off x="1727" y="3406"/>
              <a:ext cx="144" cy="9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83" name="Rectangle 39"/>
            <p:cNvSpPr>
              <a:spLocks noChangeArrowheads="1"/>
            </p:cNvSpPr>
            <p:nvPr/>
          </p:nvSpPr>
          <p:spPr bwMode="auto">
            <a:xfrm>
              <a:off x="1776" y="3504"/>
              <a:ext cx="48" cy="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2" name="Group 40"/>
          <p:cNvGrpSpPr>
            <a:grpSpLocks/>
          </p:cNvGrpSpPr>
          <p:nvPr/>
        </p:nvGrpSpPr>
        <p:grpSpPr bwMode="auto">
          <a:xfrm rot="2921809">
            <a:off x="4749006" y="4234657"/>
            <a:ext cx="138113" cy="228600"/>
            <a:chOff x="1728" y="3408"/>
            <a:chExt cx="144" cy="192"/>
          </a:xfrm>
        </p:grpSpPr>
        <p:sp>
          <p:nvSpPr>
            <p:cNvPr id="1055785" name="Oval 41"/>
            <p:cNvSpPr>
              <a:spLocks noChangeArrowheads="1"/>
            </p:cNvSpPr>
            <p:nvPr/>
          </p:nvSpPr>
          <p:spPr bwMode="auto">
            <a:xfrm>
              <a:off x="1728" y="3408"/>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86" name="Rectangle 42"/>
            <p:cNvSpPr>
              <a:spLocks noChangeArrowheads="1"/>
            </p:cNvSpPr>
            <p:nvPr/>
          </p:nvSpPr>
          <p:spPr bwMode="auto">
            <a:xfrm>
              <a:off x="1774" y="3504"/>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3" name="Group 43"/>
          <p:cNvGrpSpPr>
            <a:grpSpLocks/>
          </p:cNvGrpSpPr>
          <p:nvPr/>
        </p:nvGrpSpPr>
        <p:grpSpPr bwMode="auto">
          <a:xfrm rot="4856152">
            <a:off x="4977607" y="4648994"/>
            <a:ext cx="138112" cy="228600"/>
            <a:chOff x="1728" y="3408"/>
            <a:chExt cx="144" cy="192"/>
          </a:xfrm>
        </p:grpSpPr>
        <p:sp>
          <p:nvSpPr>
            <p:cNvPr id="1055788" name="Oval 44"/>
            <p:cNvSpPr>
              <a:spLocks noChangeArrowheads="1"/>
            </p:cNvSpPr>
            <p:nvPr/>
          </p:nvSpPr>
          <p:spPr bwMode="auto">
            <a:xfrm>
              <a:off x="1727" y="340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89" name="Rectangle 45"/>
            <p:cNvSpPr>
              <a:spLocks noChangeArrowheads="1"/>
            </p:cNvSpPr>
            <p:nvPr/>
          </p:nvSpPr>
          <p:spPr bwMode="auto">
            <a:xfrm>
              <a:off x="1775" y="3504"/>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4" name="Group 46"/>
          <p:cNvGrpSpPr>
            <a:grpSpLocks/>
          </p:cNvGrpSpPr>
          <p:nvPr/>
        </p:nvGrpSpPr>
        <p:grpSpPr bwMode="auto">
          <a:xfrm rot="-7460436">
            <a:off x="3682207" y="5061744"/>
            <a:ext cx="138112" cy="228600"/>
            <a:chOff x="1728" y="3408"/>
            <a:chExt cx="144" cy="192"/>
          </a:xfrm>
        </p:grpSpPr>
        <p:sp>
          <p:nvSpPr>
            <p:cNvPr id="1055791" name="Oval 47"/>
            <p:cNvSpPr>
              <a:spLocks noChangeArrowheads="1"/>
            </p:cNvSpPr>
            <p:nvPr/>
          </p:nvSpPr>
          <p:spPr bwMode="auto">
            <a:xfrm>
              <a:off x="1729" y="3408"/>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92" name="Rectangle 48"/>
            <p:cNvSpPr>
              <a:spLocks noChangeArrowheads="1"/>
            </p:cNvSpPr>
            <p:nvPr/>
          </p:nvSpPr>
          <p:spPr bwMode="auto">
            <a:xfrm>
              <a:off x="1778" y="3504"/>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5" name="Group 49"/>
          <p:cNvGrpSpPr>
            <a:grpSpLocks/>
          </p:cNvGrpSpPr>
          <p:nvPr/>
        </p:nvGrpSpPr>
        <p:grpSpPr bwMode="auto">
          <a:xfrm rot="7383596">
            <a:off x="4825207" y="5061744"/>
            <a:ext cx="138112" cy="228600"/>
            <a:chOff x="1728" y="3408"/>
            <a:chExt cx="144" cy="192"/>
          </a:xfrm>
        </p:grpSpPr>
        <p:sp>
          <p:nvSpPr>
            <p:cNvPr id="1055794" name="Oval 50"/>
            <p:cNvSpPr>
              <a:spLocks noChangeArrowheads="1"/>
            </p:cNvSpPr>
            <p:nvPr/>
          </p:nvSpPr>
          <p:spPr bwMode="auto">
            <a:xfrm>
              <a:off x="1727" y="340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95" name="Rectangle 51"/>
            <p:cNvSpPr>
              <a:spLocks noChangeArrowheads="1"/>
            </p:cNvSpPr>
            <p:nvPr/>
          </p:nvSpPr>
          <p:spPr bwMode="auto">
            <a:xfrm>
              <a:off x="1776" y="3505"/>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6" name="Group 52"/>
          <p:cNvGrpSpPr>
            <a:grpSpLocks/>
          </p:cNvGrpSpPr>
          <p:nvPr/>
        </p:nvGrpSpPr>
        <p:grpSpPr bwMode="auto">
          <a:xfrm rot="9252177">
            <a:off x="4475163" y="5314950"/>
            <a:ext cx="152400" cy="206375"/>
            <a:chOff x="1728" y="3408"/>
            <a:chExt cx="144" cy="192"/>
          </a:xfrm>
        </p:grpSpPr>
        <p:sp>
          <p:nvSpPr>
            <p:cNvPr id="1055797" name="Oval 53"/>
            <p:cNvSpPr>
              <a:spLocks noChangeArrowheads="1"/>
            </p:cNvSpPr>
            <p:nvPr/>
          </p:nvSpPr>
          <p:spPr bwMode="auto">
            <a:xfrm>
              <a:off x="1728" y="3411"/>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98" name="Rectangle 54"/>
            <p:cNvSpPr>
              <a:spLocks noChangeArrowheads="1"/>
            </p:cNvSpPr>
            <p:nvPr/>
          </p:nvSpPr>
          <p:spPr bwMode="auto">
            <a:xfrm>
              <a:off x="1776" y="3506"/>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7" name="Group 55"/>
          <p:cNvGrpSpPr>
            <a:grpSpLocks/>
          </p:cNvGrpSpPr>
          <p:nvPr/>
        </p:nvGrpSpPr>
        <p:grpSpPr bwMode="auto">
          <a:xfrm rot="-9886052">
            <a:off x="4017963" y="5314950"/>
            <a:ext cx="152400" cy="206375"/>
            <a:chOff x="1728" y="3408"/>
            <a:chExt cx="144" cy="192"/>
          </a:xfrm>
        </p:grpSpPr>
        <p:sp>
          <p:nvSpPr>
            <p:cNvPr id="1055800" name="Oval 56"/>
            <p:cNvSpPr>
              <a:spLocks noChangeArrowheads="1"/>
            </p:cNvSpPr>
            <p:nvPr/>
          </p:nvSpPr>
          <p:spPr bwMode="auto">
            <a:xfrm>
              <a:off x="1729" y="3410"/>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1" name="Rectangle 57"/>
            <p:cNvSpPr>
              <a:spLocks noChangeArrowheads="1"/>
            </p:cNvSpPr>
            <p:nvPr/>
          </p:nvSpPr>
          <p:spPr bwMode="auto">
            <a:xfrm>
              <a:off x="1777" y="3505"/>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55802" name="Freeform 58"/>
          <p:cNvSpPr>
            <a:spLocks/>
          </p:cNvSpPr>
          <p:nvPr/>
        </p:nvSpPr>
        <p:spPr bwMode="auto">
          <a:xfrm flipH="1">
            <a:off x="4041775" y="4500563"/>
            <a:ext cx="661988" cy="455612"/>
          </a:xfrm>
          <a:custGeom>
            <a:avLst/>
            <a:gdLst>
              <a:gd name="T0" fmla="*/ 0 w 3056"/>
              <a:gd name="T1" fmla="*/ 1048 h 1808"/>
              <a:gd name="T2" fmla="*/ 1200 w 3056"/>
              <a:gd name="T3" fmla="*/ 1048 h 1808"/>
              <a:gd name="T4" fmla="*/ 1728 w 3056"/>
              <a:gd name="T5" fmla="*/ 232 h 1808"/>
              <a:gd name="T6" fmla="*/ 2688 w 3056"/>
              <a:gd name="T7" fmla="*/ 136 h 1808"/>
              <a:gd name="T8" fmla="*/ 3024 w 3056"/>
              <a:gd name="T9" fmla="*/ 1048 h 1808"/>
              <a:gd name="T10" fmla="*/ 2496 w 3056"/>
              <a:gd name="T11" fmla="*/ 1768 h 1808"/>
              <a:gd name="T12" fmla="*/ 1296 w 3056"/>
              <a:gd name="T13" fmla="*/ 1288 h 1808"/>
              <a:gd name="T14" fmla="*/ 0 w 3056"/>
              <a:gd name="T15" fmla="*/ 1240 h 18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6" h="1808">
                <a:moveTo>
                  <a:pt x="0" y="1048"/>
                </a:moveTo>
                <a:cubicBezTo>
                  <a:pt x="456" y="1116"/>
                  <a:pt x="912" y="1184"/>
                  <a:pt x="1200" y="1048"/>
                </a:cubicBezTo>
                <a:cubicBezTo>
                  <a:pt x="1488" y="912"/>
                  <a:pt x="1480" y="384"/>
                  <a:pt x="1728" y="232"/>
                </a:cubicBezTo>
                <a:cubicBezTo>
                  <a:pt x="1976" y="80"/>
                  <a:pt x="2472" y="0"/>
                  <a:pt x="2688" y="136"/>
                </a:cubicBezTo>
                <a:cubicBezTo>
                  <a:pt x="2904" y="272"/>
                  <a:pt x="3056" y="776"/>
                  <a:pt x="3024" y="1048"/>
                </a:cubicBezTo>
                <a:cubicBezTo>
                  <a:pt x="2992" y="1320"/>
                  <a:pt x="2784" y="1728"/>
                  <a:pt x="2496" y="1768"/>
                </a:cubicBezTo>
                <a:cubicBezTo>
                  <a:pt x="2208" y="1808"/>
                  <a:pt x="1712" y="1376"/>
                  <a:pt x="1296" y="1288"/>
                </a:cubicBezTo>
                <a:cubicBezTo>
                  <a:pt x="880" y="1200"/>
                  <a:pt x="216" y="1248"/>
                  <a:pt x="0" y="1240"/>
                </a:cubicBezTo>
              </a:path>
            </a:pathLst>
          </a:custGeom>
          <a:noFill/>
          <a:ln w="635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kx="-3284103" algn="br" rotWithShape="0">
                    <a:schemeClr val="bg2">
                      <a:alpha val="74998"/>
                    </a:schemeClr>
                  </a:outerShdw>
                </a:effectLst>
              </a14:hiddenEffects>
            </a:ext>
          </a:extLst>
        </p:spPr>
        <p:txBody>
          <a:bodyPr wrap="none" anchor="ctr"/>
          <a:lstStyle/>
          <a:p>
            <a:pPr>
              <a:defRPr/>
            </a:pPr>
            <a:endParaRPr lang="en-US">
              <a:cs typeface="+mn-cs"/>
            </a:endParaRPr>
          </a:p>
        </p:txBody>
      </p:sp>
      <p:sp>
        <p:nvSpPr>
          <p:cNvPr id="1055803" name="Oval 59"/>
          <p:cNvSpPr>
            <a:spLocks noChangeArrowheads="1"/>
          </p:cNvSpPr>
          <p:nvPr/>
        </p:nvSpPr>
        <p:spPr bwMode="auto">
          <a:xfrm flipH="1">
            <a:off x="4370388" y="4668838"/>
            <a:ext cx="65087"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4" name="Oval 60"/>
          <p:cNvSpPr>
            <a:spLocks noChangeArrowheads="1"/>
          </p:cNvSpPr>
          <p:nvPr/>
        </p:nvSpPr>
        <p:spPr bwMode="auto">
          <a:xfrm flipH="1">
            <a:off x="4102100" y="4910138"/>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5" name="Oval 61"/>
          <p:cNvSpPr>
            <a:spLocks noChangeArrowheads="1"/>
          </p:cNvSpPr>
          <p:nvPr/>
        </p:nvSpPr>
        <p:spPr bwMode="auto">
          <a:xfrm flipH="1">
            <a:off x="4027488" y="463391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6" name="Oval 62"/>
          <p:cNvSpPr>
            <a:spLocks noChangeArrowheads="1"/>
          </p:cNvSpPr>
          <p:nvPr/>
        </p:nvSpPr>
        <p:spPr bwMode="auto">
          <a:xfrm flipH="1">
            <a:off x="4154488" y="448786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7" name="Oval 63"/>
          <p:cNvSpPr>
            <a:spLocks noChangeArrowheads="1"/>
          </p:cNvSpPr>
          <p:nvPr/>
        </p:nvSpPr>
        <p:spPr bwMode="auto">
          <a:xfrm flipH="1">
            <a:off x="4246563" y="450056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8" name="Oval 64"/>
          <p:cNvSpPr>
            <a:spLocks noChangeArrowheads="1"/>
          </p:cNvSpPr>
          <p:nvPr/>
        </p:nvSpPr>
        <p:spPr bwMode="auto">
          <a:xfrm flipH="1">
            <a:off x="4422775" y="4754563"/>
            <a:ext cx="84138" cy="95250"/>
          </a:xfrm>
          <a:prstGeom prst="ellipse">
            <a:avLst/>
          </a:prstGeom>
          <a:gradFill rotWithShape="0">
            <a:gsLst>
              <a:gs pos="0">
                <a:srgbClr val="CC99FF"/>
              </a:gs>
              <a:gs pos="100000">
                <a:schemeClr val="accent2"/>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kx="-3284103" algn="br" rotWithShape="0">
                    <a:schemeClr val="bg2">
                      <a:alpha val="74998"/>
                    </a:schemeClr>
                  </a:outerShdw>
                </a:effectLst>
              </a14:hiddenEffects>
            </a:ext>
          </a:extLst>
        </p:spPr>
        <p:txBody>
          <a:bodyPr wrap="none" anchor="ctr"/>
          <a:lstStyle/>
          <a:p>
            <a:pPr>
              <a:defRPr/>
            </a:pPr>
            <a:endParaRPr lang="en-US">
              <a:cs typeface="+mn-cs"/>
            </a:endParaRPr>
          </a:p>
        </p:txBody>
      </p:sp>
      <p:sp>
        <p:nvSpPr>
          <p:cNvPr id="1055809" name="Oval 65"/>
          <p:cNvSpPr>
            <a:spLocks noChangeArrowheads="1"/>
          </p:cNvSpPr>
          <p:nvPr/>
        </p:nvSpPr>
        <p:spPr bwMode="auto">
          <a:xfrm flipH="1">
            <a:off x="4308475" y="4837113"/>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0" name="Oval 66"/>
          <p:cNvSpPr>
            <a:spLocks noChangeArrowheads="1"/>
          </p:cNvSpPr>
          <p:nvPr/>
        </p:nvSpPr>
        <p:spPr bwMode="auto">
          <a:xfrm flipH="1">
            <a:off x="4206875" y="4897438"/>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1" name="Oval 67"/>
          <p:cNvSpPr>
            <a:spLocks noChangeArrowheads="1"/>
          </p:cNvSpPr>
          <p:nvPr/>
        </p:nvSpPr>
        <p:spPr bwMode="auto">
          <a:xfrm flipH="1">
            <a:off x="4017963" y="472916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2" name="Oval 68"/>
          <p:cNvSpPr>
            <a:spLocks noChangeArrowheads="1"/>
          </p:cNvSpPr>
          <p:nvPr/>
        </p:nvSpPr>
        <p:spPr bwMode="auto">
          <a:xfrm flipH="1">
            <a:off x="4059238" y="4535488"/>
            <a:ext cx="63500"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3" name="Oval 69"/>
          <p:cNvSpPr>
            <a:spLocks noChangeArrowheads="1"/>
          </p:cNvSpPr>
          <p:nvPr/>
        </p:nvSpPr>
        <p:spPr bwMode="auto">
          <a:xfrm flipH="1">
            <a:off x="4049713" y="482441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4" name="Oval 70"/>
          <p:cNvSpPr>
            <a:spLocks noChangeArrowheads="1"/>
          </p:cNvSpPr>
          <p:nvPr/>
        </p:nvSpPr>
        <p:spPr bwMode="auto">
          <a:xfrm flipH="1">
            <a:off x="4537075" y="4741863"/>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5" name="Oval 71"/>
          <p:cNvSpPr>
            <a:spLocks noChangeArrowheads="1"/>
          </p:cNvSpPr>
          <p:nvPr/>
        </p:nvSpPr>
        <p:spPr bwMode="auto">
          <a:xfrm flipH="1">
            <a:off x="4632325" y="4789488"/>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6" name="Oval 72"/>
          <p:cNvSpPr>
            <a:spLocks noChangeArrowheads="1"/>
          </p:cNvSpPr>
          <p:nvPr/>
        </p:nvSpPr>
        <p:spPr bwMode="auto">
          <a:xfrm flipH="1">
            <a:off x="4318000" y="4560888"/>
            <a:ext cx="65088"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793" name="Group 73"/>
          <p:cNvGrpSpPr>
            <a:grpSpLocks/>
          </p:cNvGrpSpPr>
          <p:nvPr/>
        </p:nvGrpSpPr>
        <p:grpSpPr bwMode="auto">
          <a:xfrm>
            <a:off x="4017963" y="4694238"/>
            <a:ext cx="685800" cy="482600"/>
            <a:chOff x="3024" y="3264"/>
            <a:chExt cx="432" cy="336"/>
          </a:xfrm>
        </p:grpSpPr>
        <p:sp>
          <p:nvSpPr>
            <p:cNvPr id="1055818" name="Freeform 74"/>
            <p:cNvSpPr>
              <a:spLocks/>
            </p:cNvSpPr>
            <p:nvPr/>
          </p:nvSpPr>
          <p:spPr bwMode="auto">
            <a:xfrm flipH="1">
              <a:off x="3039" y="3273"/>
              <a:ext cx="417" cy="317"/>
            </a:xfrm>
            <a:custGeom>
              <a:avLst/>
              <a:gdLst>
                <a:gd name="T0" fmla="*/ 0 w 3056"/>
                <a:gd name="T1" fmla="*/ 1048 h 1808"/>
                <a:gd name="T2" fmla="*/ 1200 w 3056"/>
                <a:gd name="T3" fmla="*/ 1048 h 1808"/>
                <a:gd name="T4" fmla="*/ 1728 w 3056"/>
                <a:gd name="T5" fmla="*/ 232 h 1808"/>
                <a:gd name="T6" fmla="*/ 2688 w 3056"/>
                <a:gd name="T7" fmla="*/ 136 h 1808"/>
                <a:gd name="T8" fmla="*/ 3024 w 3056"/>
                <a:gd name="T9" fmla="*/ 1048 h 1808"/>
                <a:gd name="T10" fmla="*/ 2496 w 3056"/>
                <a:gd name="T11" fmla="*/ 1768 h 1808"/>
                <a:gd name="T12" fmla="*/ 1296 w 3056"/>
                <a:gd name="T13" fmla="*/ 1288 h 1808"/>
                <a:gd name="T14" fmla="*/ 0 w 3056"/>
                <a:gd name="T15" fmla="*/ 1240 h 18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6" h="1808">
                  <a:moveTo>
                    <a:pt x="0" y="1048"/>
                  </a:moveTo>
                  <a:cubicBezTo>
                    <a:pt x="456" y="1116"/>
                    <a:pt x="912" y="1184"/>
                    <a:pt x="1200" y="1048"/>
                  </a:cubicBezTo>
                  <a:cubicBezTo>
                    <a:pt x="1488" y="912"/>
                    <a:pt x="1480" y="384"/>
                    <a:pt x="1728" y="232"/>
                  </a:cubicBezTo>
                  <a:cubicBezTo>
                    <a:pt x="1976" y="80"/>
                    <a:pt x="2472" y="0"/>
                    <a:pt x="2688" y="136"/>
                  </a:cubicBezTo>
                  <a:cubicBezTo>
                    <a:pt x="2904" y="272"/>
                    <a:pt x="3056" y="776"/>
                    <a:pt x="3024" y="1048"/>
                  </a:cubicBezTo>
                  <a:cubicBezTo>
                    <a:pt x="2992" y="1320"/>
                    <a:pt x="2784" y="1728"/>
                    <a:pt x="2496" y="1768"/>
                  </a:cubicBezTo>
                  <a:cubicBezTo>
                    <a:pt x="2208" y="1808"/>
                    <a:pt x="1712" y="1376"/>
                    <a:pt x="1296" y="1288"/>
                  </a:cubicBezTo>
                  <a:cubicBezTo>
                    <a:pt x="880" y="1200"/>
                    <a:pt x="216" y="1248"/>
                    <a:pt x="0" y="1240"/>
                  </a:cubicBezTo>
                </a:path>
              </a:pathLst>
            </a:custGeom>
            <a:noFill/>
            <a:ln w="635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kx="-3284103" algn="br" rotWithShape="0">
                      <a:schemeClr val="bg2">
                        <a:alpha val="74998"/>
                      </a:schemeClr>
                    </a:outerShdw>
                  </a:effectLst>
                </a14:hiddenEffects>
              </a:ext>
            </a:extLst>
          </p:spPr>
          <p:txBody>
            <a:bodyPr wrap="none" anchor="ctr"/>
            <a:lstStyle/>
            <a:p>
              <a:pPr>
                <a:defRPr/>
              </a:pPr>
              <a:endParaRPr lang="en-US">
                <a:cs typeface="+mn-cs"/>
              </a:endParaRPr>
            </a:p>
          </p:txBody>
        </p:sp>
        <p:sp>
          <p:nvSpPr>
            <p:cNvPr id="1055819" name="Oval 75"/>
            <p:cNvSpPr>
              <a:spLocks noChangeArrowheads="1"/>
            </p:cNvSpPr>
            <p:nvPr/>
          </p:nvSpPr>
          <p:spPr bwMode="auto">
            <a:xfrm flipH="1">
              <a:off x="3246" y="3390"/>
              <a:ext cx="41"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0" name="Oval 76"/>
            <p:cNvSpPr>
              <a:spLocks noChangeArrowheads="1"/>
            </p:cNvSpPr>
            <p:nvPr/>
          </p:nvSpPr>
          <p:spPr bwMode="auto">
            <a:xfrm flipH="1">
              <a:off x="3077" y="3558"/>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1" name="Oval 77"/>
            <p:cNvSpPr>
              <a:spLocks noChangeArrowheads="1"/>
            </p:cNvSpPr>
            <p:nvPr/>
          </p:nvSpPr>
          <p:spPr bwMode="auto">
            <a:xfrm flipH="1">
              <a:off x="3030" y="3366"/>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2" name="Oval 78"/>
            <p:cNvSpPr>
              <a:spLocks noChangeArrowheads="1"/>
            </p:cNvSpPr>
            <p:nvPr/>
          </p:nvSpPr>
          <p:spPr bwMode="auto">
            <a:xfrm flipH="1">
              <a:off x="3110" y="3264"/>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3" name="Oval 79"/>
            <p:cNvSpPr>
              <a:spLocks noChangeArrowheads="1"/>
            </p:cNvSpPr>
            <p:nvPr/>
          </p:nvSpPr>
          <p:spPr bwMode="auto">
            <a:xfrm flipH="1">
              <a:off x="3168" y="3273"/>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4" name="Oval 80"/>
            <p:cNvSpPr>
              <a:spLocks noChangeArrowheads="1"/>
            </p:cNvSpPr>
            <p:nvPr/>
          </p:nvSpPr>
          <p:spPr bwMode="auto">
            <a:xfrm flipH="1">
              <a:off x="3279" y="3450"/>
              <a:ext cx="53" cy="66"/>
            </a:xfrm>
            <a:prstGeom prst="ellipse">
              <a:avLst/>
            </a:prstGeom>
            <a:gradFill rotWithShape="0">
              <a:gsLst>
                <a:gs pos="0">
                  <a:srgbClr val="CC99FF"/>
                </a:gs>
                <a:gs pos="100000">
                  <a:schemeClr val="accent2"/>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kx="-3284103" algn="br" rotWithShape="0">
                      <a:schemeClr val="bg2">
                        <a:alpha val="74998"/>
                      </a:schemeClr>
                    </a:outerShdw>
                  </a:effectLst>
                </a14:hiddenEffects>
              </a:ext>
            </a:extLst>
          </p:spPr>
          <p:txBody>
            <a:bodyPr wrap="none" anchor="ctr"/>
            <a:lstStyle/>
            <a:p>
              <a:pPr>
                <a:defRPr/>
              </a:pPr>
              <a:endParaRPr lang="en-US">
                <a:cs typeface="+mn-cs"/>
              </a:endParaRPr>
            </a:p>
          </p:txBody>
        </p:sp>
        <p:sp>
          <p:nvSpPr>
            <p:cNvPr id="1055825" name="Oval 81"/>
            <p:cNvSpPr>
              <a:spLocks noChangeArrowheads="1"/>
            </p:cNvSpPr>
            <p:nvPr/>
          </p:nvSpPr>
          <p:spPr bwMode="auto">
            <a:xfrm flipH="1">
              <a:off x="3207" y="3507"/>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6" name="Oval 82"/>
            <p:cNvSpPr>
              <a:spLocks noChangeArrowheads="1"/>
            </p:cNvSpPr>
            <p:nvPr/>
          </p:nvSpPr>
          <p:spPr bwMode="auto">
            <a:xfrm flipH="1">
              <a:off x="3143" y="3549"/>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7" name="Oval 83"/>
            <p:cNvSpPr>
              <a:spLocks noChangeArrowheads="1"/>
            </p:cNvSpPr>
            <p:nvPr/>
          </p:nvSpPr>
          <p:spPr bwMode="auto">
            <a:xfrm flipH="1">
              <a:off x="3024" y="3432"/>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8" name="Oval 84"/>
            <p:cNvSpPr>
              <a:spLocks noChangeArrowheads="1"/>
            </p:cNvSpPr>
            <p:nvPr/>
          </p:nvSpPr>
          <p:spPr bwMode="auto">
            <a:xfrm flipH="1">
              <a:off x="3050" y="3297"/>
              <a:ext cx="40"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9" name="Oval 85"/>
            <p:cNvSpPr>
              <a:spLocks noChangeArrowheads="1"/>
            </p:cNvSpPr>
            <p:nvPr/>
          </p:nvSpPr>
          <p:spPr bwMode="auto">
            <a:xfrm flipH="1">
              <a:off x="3044" y="3499"/>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0" name="Oval 86"/>
            <p:cNvSpPr>
              <a:spLocks noChangeArrowheads="1"/>
            </p:cNvSpPr>
            <p:nvPr/>
          </p:nvSpPr>
          <p:spPr bwMode="auto">
            <a:xfrm flipH="1">
              <a:off x="3351" y="3441"/>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1" name="Oval 87"/>
            <p:cNvSpPr>
              <a:spLocks noChangeArrowheads="1"/>
            </p:cNvSpPr>
            <p:nvPr/>
          </p:nvSpPr>
          <p:spPr bwMode="auto">
            <a:xfrm flipH="1">
              <a:off x="3411" y="3474"/>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2" name="Oval 88"/>
            <p:cNvSpPr>
              <a:spLocks noChangeArrowheads="1"/>
            </p:cNvSpPr>
            <p:nvPr/>
          </p:nvSpPr>
          <p:spPr bwMode="auto">
            <a:xfrm flipH="1">
              <a:off x="3213" y="3315"/>
              <a:ext cx="41"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55833" name="Text Box 89"/>
          <p:cNvSpPr txBox="1">
            <a:spLocks noChangeArrowheads="1"/>
          </p:cNvSpPr>
          <p:nvPr/>
        </p:nvSpPr>
        <p:spPr bwMode="auto">
          <a:xfrm>
            <a:off x="171450" y="6519446"/>
            <a:ext cx="565531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dirty="0" smtClean="0">
                <a:solidFill>
                  <a:srgbClr val="000000"/>
                </a:solidFill>
                <a:cs typeface="+mn-cs"/>
              </a:rPr>
              <a:t>Modified from Fodor E</a:t>
            </a:r>
            <a:r>
              <a:rPr lang="en-US" sz="1600" dirty="0">
                <a:solidFill>
                  <a:srgbClr val="000000"/>
                </a:solidFill>
                <a:cs typeface="+mn-cs"/>
              </a:rPr>
              <a:t>, et. al. (1999) </a:t>
            </a:r>
            <a:r>
              <a:rPr lang="en-US" sz="1600" i="1" dirty="0">
                <a:solidFill>
                  <a:srgbClr val="000000"/>
                </a:solidFill>
                <a:cs typeface="+mn-cs"/>
              </a:rPr>
              <a:t>J. </a:t>
            </a:r>
            <a:r>
              <a:rPr lang="en-US" sz="1600" i="1" dirty="0" err="1">
                <a:solidFill>
                  <a:srgbClr val="000000"/>
                </a:solidFill>
                <a:cs typeface="+mn-cs"/>
              </a:rPr>
              <a:t>Virol</a:t>
            </a:r>
            <a:r>
              <a:rPr lang="en-US" sz="1600" i="1" dirty="0">
                <a:solidFill>
                  <a:srgbClr val="000000"/>
                </a:solidFill>
                <a:cs typeface="+mn-cs"/>
              </a:rPr>
              <a:t>.</a:t>
            </a:r>
            <a:r>
              <a:rPr lang="en-US" sz="1600" dirty="0">
                <a:solidFill>
                  <a:srgbClr val="000000"/>
                </a:solidFill>
                <a:cs typeface="+mn-cs"/>
              </a:rPr>
              <a:t> 73: 9679-9682.</a:t>
            </a:r>
          </a:p>
        </p:txBody>
      </p:sp>
      <p:sp>
        <p:nvSpPr>
          <p:cNvPr id="1055834" name="Oval 90"/>
          <p:cNvSpPr>
            <a:spLocks noChangeArrowheads="1"/>
          </p:cNvSpPr>
          <p:nvPr/>
        </p:nvSpPr>
        <p:spPr bwMode="auto">
          <a:xfrm>
            <a:off x="6172200" y="160020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5" name="Oval 91"/>
          <p:cNvSpPr>
            <a:spLocks noChangeArrowheads="1"/>
          </p:cNvSpPr>
          <p:nvPr/>
        </p:nvSpPr>
        <p:spPr bwMode="auto">
          <a:xfrm>
            <a:off x="6213475" y="1638300"/>
            <a:ext cx="45085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6" name="AutoShape 92"/>
          <p:cNvSpPr>
            <a:spLocks noChangeArrowheads="1"/>
          </p:cNvSpPr>
          <p:nvPr/>
        </p:nvSpPr>
        <p:spPr bwMode="auto">
          <a:xfrm>
            <a:off x="6172200" y="1600200"/>
            <a:ext cx="533400" cy="381000"/>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798" name="Group 93"/>
          <p:cNvGrpSpPr>
            <a:grpSpLocks/>
          </p:cNvGrpSpPr>
          <p:nvPr/>
        </p:nvGrpSpPr>
        <p:grpSpPr bwMode="auto">
          <a:xfrm>
            <a:off x="6858000" y="1600200"/>
            <a:ext cx="533400" cy="533400"/>
            <a:chOff x="4019" y="873"/>
            <a:chExt cx="624" cy="608"/>
          </a:xfrm>
        </p:grpSpPr>
        <p:sp>
          <p:nvSpPr>
            <p:cNvPr id="1055838" name="Oval 94"/>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52" name="Group 95"/>
            <p:cNvGrpSpPr>
              <a:grpSpLocks/>
            </p:cNvGrpSpPr>
            <p:nvPr/>
          </p:nvGrpSpPr>
          <p:grpSpPr bwMode="auto">
            <a:xfrm>
              <a:off x="4019" y="873"/>
              <a:ext cx="624" cy="564"/>
              <a:chOff x="4019" y="873"/>
              <a:chExt cx="624" cy="564"/>
            </a:xfrm>
          </p:grpSpPr>
          <p:sp>
            <p:nvSpPr>
              <p:cNvPr id="1055840" name="Oval 96"/>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41" name="AutoShape 97"/>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799" name="Group 98"/>
          <p:cNvGrpSpPr>
            <a:grpSpLocks/>
          </p:cNvGrpSpPr>
          <p:nvPr/>
        </p:nvGrpSpPr>
        <p:grpSpPr bwMode="auto">
          <a:xfrm>
            <a:off x="7543800" y="1600200"/>
            <a:ext cx="533400" cy="533400"/>
            <a:chOff x="4019" y="873"/>
            <a:chExt cx="624" cy="608"/>
          </a:xfrm>
        </p:grpSpPr>
        <p:sp>
          <p:nvSpPr>
            <p:cNvPr id="1055843" name="Oval 99"/>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48" name="Group 100"/>
            <p:cNvGrpSpPr>
              <a:grpSpLocks/>
            </p:cNvGrpSpPr>
            <p:nvPr/>
          </p:nvGrpSpPr>
          <p:grpSpPr bwMode="auto">
            <a:xfrm>
              <a:off x="4019" y="873"/>
              <a:ext cx="624" cy="564"/>
              <a:chOff x="4019" y="873"/>
              <a:chExt cx="624" cy="564"/>
            </a:xfrm>
          </p:grpSpPr>
          <p:sp>
            <p:nvSpPr>
              <p:cNvPr id="1055845" name="Oval 101"/>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46" name="AutoShape 102"/>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0" name="Group 103"/>
          <p:cNvGrpSpPr>
            <a:grpSpLocks/>
          </p:cNvGrpSpPr>
          <p:nvPr/>
        </p:nvGrpSpPr>
        <p:grpSpPr bwMode="auto">
          <a:xfrm>
            <a:off x="8229600" y="1600200"/>
            <a:ext cx="533400" cy="533400"/>
            <a:chOff x="4019" y="873"/>
            <a:chExt cx="624" cy="608"/>
          </a:xfrm>
        </p:grpSpPr>
        <p:sp>
          <p:nvSpPr>
            <p:cNvPr id="1055848" name="Oval 104"/>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44" name="Group 105"/>
            <p:cNvGrpSpPr>
              <a:grpSpLocks/>
            </p:cNvGrpSpPr>
            <p:nvPr/>
          </p:nvGrpSpPr>
          <p:grpSpPr bwMode="auto">
            <a:xfrm>
              <a:off x="4019" y="873"/>
              <a:ext cx="624" cy="564"/>
              <a:chOff x="4019" y="873"/>
              <a:chExt cx="624" cy="564"/>
            </a:xfrm>
          </p:grpSpPr>
          <p:sp>
            <p:nvSpPr>
              <p:cNvPr id="1055850" name="Oval 106"/>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51" name="AutoShape 107"/>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1" name="Group 108"/>
          <p:cNvGrpSpPr>
            <a:grpSpLocks/>
          </p:cNvGrpSpPr>
          <p:nvPr/>
        </p:nvGrpSpPr>
        <p:grpSpPr bwMode="auto">
          <a:xfrm>
            <a:off x="6172200" y="2438400"/>
            <a:ext cx="533400" cy="533400"/>
            <a:chOff x="4019" y="873"/>
            <a:chExt cx="624" cy="608"/>
          </a:xfrm>
        </p:grpSpPr>
        <p:sp>
          <p:nvSpPr>
            <p:cNvPr id="1055853" name="Oval 109"/>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40" name="Group 110"/>
            <p:cNvGrpSpPr>
              <a:grpSpLocks/>
            </p:cNvGrpSpPr>
            <p:nvPr/>
          </p:nvGrpSpPr>
          <p:grpSpPr bwMode="auto">
            <a:xfrm>
              <a:off x="4019" y="873"/>
              <a:ext cx="624" cy="564"/>
              <a:chOff x="4019" y="873"/>
              <a:chExt cx="624" cy="564"/>
            </a:xfrm>
          </p:grpSpPr>
          <p:sp>
            <p:nvSpPr>
              <p:cNvPr id="1055855" name="Oval 111"/>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56" name="AutoShape 112"/>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2" name="Group 113"/>
          <p:cNvGrpSpPr>
            <a:grpSpLocks/>
          </p:cNvGrpSpPr>
          <p:nvPr/>
        </p:nvGrpSpPr>
        <p:grpSpPr bwMode="auto">
          <a:xfrm>
            <a:off x="6858000" y="2438400"/>
            <a:ext cx="533400" cy="533400"/>
            <a:chOff x="4019" y="873"/>
            <a:chExt cx="624" cy="608"/>
          </a:xfrm>
        </p:grpSpPr>
        <p:sp>
          <p:nvSpPr>
            <p:cNvPr id="1055858" name="Oval 114"/>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36" name="Group 115"/>
            <p:cNvGrpSpPr>
              <a:grpSpLocks/>
            </p:cNvGrpSpPr>
            <p:nvPr/>
          </p:nvGrpSpPr>
          <p:grpSpPr bwMode="auto">
            <a:xfrm>
              <a:off x="4019" y="873"/>
              <a:ext cx="624" cy="564"/>
              <a:chOff x="4019" y="873"/>
              <a:chExt cx="624" cy="564"/>
            </a:xfrm>
          </p:grpSpPr>
          <p:sp>
            <p:nvSpPr>
              <p:cNvPr id="1055860" name="Oval 116"/>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61" name="AutoShape 117"/>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3" name="Group 118"/>
          <p:cNvGrpSpPr>
            <a:grpSpLocks/>
          </p:cNvGrpSpPr>
          <p:nvPr/>
        </p:nvGrpSpPr>
        <p:grpSpPr bwMode="auto">
          <a:xfrm>
            <a:off x="7543800" y="2438400"/>
            <a:ext cx="533400" cy="533400"/>
            <a:chOff x="4019" y="873"/>
            <a:chExt cx="624" cy="608"/>
          </a:xfrm>
        </p:grpSpPr>
        <p:sp>
          <p:nvSpPr>
            <p:cNvPr id="1055863" name="Oval 119"/>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32" name="Group 120"/>
            <p:cNvGrpSpPr>
              <a:grpSpLocks/>
            </p:cNvGrpSpPr>
            <p:nvPr/>
          </p:nvGrpSpPr>
          <p:grpSpPr bwMode="auto">
            <a:xfrm>
              <a:off x="4019" y="873"/>
              <a:ext cx="624" cy="564"/>
              <a:chOff x="4019" y="873"/>
              <a:chExt cx="624" cy="564"/>
            </a:xfrm>
          </p:grpSpPr>
          <p:sp>
            <p:nvSpPr>
              <p:cNvPr id="1055865" name="Oval 121"/>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66" name="AutoShape 122"/>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4" name="Group 123"/>
          <p:cNvGrpSpPr>
            <a:grpSpLocks/>
          </p:cNvGrpSpPr>
          <p:nvPr/>
        </p:nvGrpSpPr>
        <p:grpSpPr bwMode="auto">
          <a:xfrm>
            <a:off x="8229600" y="2438400"/>
            <a:ext cx="533400" cy="533400"/>
            <a:chOff x="4019" y="873"/>
            <a:chExt cx="624" cy="608"/>
          </a:xfrm>
        </p:grpSpPr>
        <p:sp>
          <p:nvSpPr>
            <p:cNvPr id="1055868" name="Oval 124"/>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28" name="Group 125"/>
            <p:cNvGrpSpPr>
              <a:grpSpLocks/>
            </p:cNvGrpSpPr>
            <p:nvPr/>
          </p:nvGrpSpPr>
          <p:grpSpPr bwMode="auto">
            <a:xfrm>
              <a:off x="4019" y="873"/>
              <a:ext cx="624" cy="564"/>
              <a:chOff x="4019" y="873"/>
              <a:chExt cx="624" cy="564"/>
            </a:xfrm>
          </p:grpSpPr>
          <p:sp>
            <p:nvSpPr>
              <p:cNvPr id="1055870" name="Oval 126"/>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1" name="AutoShape 127"/>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5" name="Group 128"/>
          <p:cNvGrpSpPr>
            <a:grpSpLocks/>
          </p:cNvGrpSpPr>
          <p:nvPr/>
        </p:nvGrpSpPr>
        <p:grpSpPr bwMode="auto">
          <a:xfrm>
            <a:off x="1860550" y="1528763"/>
            <a:ext cx="654050" cy="604837"/>
            <a:chOff x="500" y="830"/>
            <a:chExt cx="687" cy="607"/>
          </a:xfrm>
        </p:grpSpPr>
        <p:sp>
          <p:nvSpPr>
            <p:cNvPr id="1055873" name="Oval 129"/>
            <p:cNvSpPr>
              <a:spLocks noChangeArrowheads="1"/>
            </p:cNvSpPr>
            <p:nvPr/>
          </p:nvSpPr>
          <p:spPr bwMode="auto">
            <a:xfrm rot="-8371379">
              <a:off x="563" y="830"/>
              <a:ext cx="624" cy="6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4" name="Oval 130"/>
            <p:cNvSpPr>
              <a:spLocks noChangeArrowheads="1"/>
            </p:cNvSpPr>
            <p:nvPr/>
          </p:nvSpPr>
          <p:spPr bwMode="auto">
            <a:xfrm rot="-8371379">
              <a:off x="612" y="873"/>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5" name="AutoShape 131"/>
            <p:cNvSpPr>
              <a:spLocks noChangeArrowheads="1"/>
            </p:cNvSpPr>
            <p:nvPr/>
          </p:nvSpPr>
          <p:spPr bwMode="auto">
            <a:xfrm rot="-8371379">
              <a:off x="500" y="981"/>
              <a:ext cx="624" cy="435"/>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0099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806" name="Group 132"/>
          <p:cNvGrpSpPr>
            <a:grpSpLocks/>
          </p:cNvGrpSpPr>
          <p:nvPr/>
        </p:nvGrpSpPr>
        <p:grpSpPr bwMode="auto">
          <a:xfrm>
            <a:off x="1860550" y="2514600"/>
            <a:ext cx="654050" cy="604838"/>
            <a:chOff x="500" y="830"/>
            <a:chExt cx="687" cy="607"/>
          </a:xfrm>
        </p:grpSpPr>
        <p:sp>
          <p:nvSpPr>
            <p:cNvPr id="1055877" name="Oval 133"/>
            <p:cNvSpPr>
              <a:spLocks noChangeArrowheads="1"/>
            </p:cNvSpPr>
            <p:nvPr/>
          </p:nvSpPr>
          <p:spPr bwMode="auto">
            <a:xfrm rot="-8371379">
              <a:off x="563" y="830"/>
              <a:ext cx="624" cy="6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8" name="Oval 134"/>
            <p:cNvSpPr>
              <a:spLocks noChangeArrowheads="1"/>
            </p:cNvSpPr>
            <p:nvPr/>
          </p:nvSpPr>
          <p:spPr bwMode="auto">
            <a:xfrm rot="-8371379">
              <a:off x="612" y="873"/>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9" name="AutoShape 135"/>
            <p:cNvSpPr>
              <a:spLocks noChangeArrowheads="1"/>
            </p:cNvSpPr>
            <p:nvPr/>
          </p:nvSpPr>
          <p:spPr bwMode="auto">
            <a:xfrm rot="-8371379">
              <a:off x="500" y="981"/>
              <a:ext cx="624" cy="435"/>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0099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807" name="Group 136"/>
          <p:cNvGrpSpPr>
            <a:grpSpLocks/>
          </p:cNvGrpSpPr>
          <p:nvPr/>
        </p:nvGrpSpPr>
        <p:grpSpPr bwMode="auto">
          <a:xfrm>
            <a:off x="1022350" y="2519363"/>
            <a:ext cx="654050" cy="604837"/>
            <a:chOff x="500" y="830"/>
            <a:chExt cx="687" cy="607"/>
          </a:xfrm>
        </p:grpSpPr>
        <p:sp>
          <p:nvSpPr>
            <p:cNvPr id="1055881" name="Oval 137"/>
            <p:cNvSpPr>
              <a:spLocks noChangeArrowheads="1"/>
            </p:cNvSpPr>
            <p:nvPr/>
          </p:nvSpPr>
          <p:spPr bwMode="auto">
            <a:xfrm rot="-8371379">
              <a:off x="563" y="830"/>
              <a:ext cx="624" cy="6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82" name="Oval 138"/>
            <p:cNvSpPr>
              <a:spLocks noChangeArrowheads="1"/>
            </p:cNvSpPr>
            <p:nvPr/>
          </p:nvSpPr>
          <p:spPr bwMode="auto">
            <a:xfrm rot="-8371379">
              <a:off x="612" y="873"/>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83" name="AutoShape 139"/>
            <p:cNvSpPr>
              <a:spLocks noChangeArrowheads="1"/>
            </p:cNvSpPr>
            <p:nvPr/>
          </p:nvSpPr>
          <p:spPr bwMode="auto">
            <a:xfrm rot="-8371379">
              <a:off x="500" y="981"/>
              <a:ext cx="624" cy="435"/>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0099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55890" name="Text Box 146"/>
          <p:cNvSpPr txBox="1">
            <a:spLocks noChangeArrowheads="1"/>
          </p:cNvSpPr>
          <p:nvPr/>
        </p:nvSpPr>
        <p:spPr bwMode="auto">
          <a:xfrm>
            <a:off x="3692525" y="1219200"/>
            <a:ext cx="170964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dirty="0">
                <a:solidFill>
                  <a:srgbClr val="000000"/>
                </a:solidFill>
                <a:cs typeface="+mn-cs"/>
              </a:rPr>
              <a:t>Transfection</a:t>
            </a:r>
          </a:p>
        </p:txBody>
      </p:sp>
      <p:sp>
        <p:nvSpPr>
          <p:cNvPr id="1055891" name="Text Box 147"/>
          <p:cNvSpPr txBox="1">
            <a:spLocks noChangeArrowheads="1"/>
          </p:cNvSpPr>
          <p:nvPr/>
        </p:nvSpPr>
        <p:spPr bwMode="auto">
          <a:xfrm>
            <a:off x="3556000" y="1600200"/>
            <a:ext cx="2006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chemeClr val="bg1"/>
                </a:solidFill>
                <a:cs typeface="+mn-cs"/>
              </a:rPr>
              <a:t>293T/MDCK Cells</a:t>
            </a:r>
          </a:p>
        </p:txBody>
      </p:sp>
      <p:sp>
        <p:nvSpPr>
          <p:cNvPr id="1055892" name="Text Box 148"/>
          <p:cNvSpPr txBox="1">
            <a:spLocks noChangeArrowheads="1"/>
          </p:cNvSpPr>
          <p:nvPr/>
        </p:nvSpPr>
        <p:spPr bwMode="auto">
          <a:xfrm>
            <a:off x="2819400" y="5791200"/>
            <a:ext cx="367620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dirty="0">
                <a:solidFill>
                  <a:srgbClr val="000000"/>
                </a:solidFill>
                <a:cs typeface="+mn-cs"/>
              </a:rPr>
              <a:t>Recombinant influenza virus</a:t>
            </a:r>
          </a:p>
        </p:txBody>
      </p:sp>
      <p:sp>
        <p:nvSpPr>
          <p:cNvPr id="150" name="Line 6"/>
          <p:cNvSpPr>
            <a:spLocks noChangeShapeType="1"/>
          </p:cNvSpPr>
          <p:nvPr/>
        </p:nvSpPr>
        <p:spPr bwMode="auto">
          <a:xfrm flipH="1">
            <a:off x="4343400" y="3505200"/>
            <a:ext cx="0" cy="427037"/>
          </a:xfrm>
          <a:prstGeom prst="line">
            <a:avLst/>
          </a:prstGeom>
          <a:noFill/>
          <a:ln w="635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37</a:t>
            </a:fld>
            <a:endParaRPr lang="en-US" dirty="0"/>
          </a:p>
        </p:txBody>
      </p:sp>
    </p:spTree>
    <p:extLst>
      <p:ext uri="{BB962C8B-B14F-4D97-AF65-F5344CB8AC3E}">
        <p14:creationId xmlns:p14="http://schemas.microsoft.com/office/powerpoint/2010/main" val="3535211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33400"/>
            <a:ext cx="9222197" cy="4031873"/>
          </a:xfrm>
          <a:prstGeom prst="rect">
            <a:avLst/>
          </a:prstGeom>
          <a:noFill/>
        </p:spPr>
        <p:txBody>
          <a:bodyPr wrap="none" rtlCol="0">
            <a:spAutoFit/>
          </a:bodyPr>
          <a:lstStyle/>
          <a:p>
            <a:r>
              <a:rPr lang="en-US" sz="3200" b="1" dirty="0" smtClean="0"/>
              <a:t>CQ#13: How many RNA segments does the flu </a:t>
            </a:r>
          </a:p>
          <a:p>
            <a:r>
              <a:rPr lang="en-US" sz="3200" b="1" dirty="0" smtClean="0"/>
              <a:t>virus have?</a:t>
            </a:r>
          </a:p>
          <a:p>
            <a:endParaRPr lang="en-US" sz="3200" b="1" dirty="0"/>
          </a:p>
          <a:p>
            <a:endParaRPr lang="en-US" sz="3200" b="1" dirty="0" smtClean="0"/>
          </a:p>
          <a:p>
            <a:pPr marL="514350" indent="-514350">
              <a:buAutoNum type="alphaUcPeriod"/>
            </a:pPr>
            <a:r>
              <a:rPr lang="en-US" sz="3200" b="1" dirty="0" smtClean="0"/>
              <a:t>12</a:t>
            </a:r>
          </a:p>
          <a:p>
            <a:pPr marL="514350" indent="-514350">
              <a:buAutoNum type="alphaUcPeriod"/>
            </a:pPr>
            <a:r>
              <a:rPr lang="en-US" sz="3200" b="1" dirty="0" smtClean="0"/>
              <a:t> 6</a:t>
            </a:r>
          </a:p>
          <a:p>
            <a:pPr marL="514350" indent="-514350">
              <a:buAutoNum type="alphaUcPeriod"/>
            </a:pPr>
            <a:r>
              <a:rPr lang="en-US" sz="3200" b="1" dirty="0" smtClean="0"/>
              <a:t> 8</a:t>
            </a:r>
          </a:p>
          <a:p>
            <a:pPr marL="514350" indent="-514350">
              <a:buAutoNum type="alphaUcPeriod"/>
            </a:pPr>
            <a:r>
              <a:rPr lang="en-US" sz="3200" b="1" dirty="0" smtClean="0"/>
              <a:t> 300</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38</a:t>
            </a:fld>
            <a:endParaRPr lang="en-US"/>
          </a:p>
        </p:txBody>
      </p:sp>
    </p:spTree>
    <p:extLst>
      <p:ext uri="{BB962C8B-B14F-4D97-AF65-F5344CB8AC3E}">
        <p14:creationId xmlns:p14="http://schemas.microsoft.com/office/powerpoint/2010/main" val="3367481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805015" cy="6001642"/>
          </a:xfrm>
          <a:prstGeom prst="rect">
            <a:avLst/>
          </a:prstGeom>
          <a:noFill/>
        </p:spPr>
        <p:txBody>
          <a:bodyPr wrap="none" rtlCol="0">
            <a:spAutoFit/>
          </a:bodyPr>
          <a:lstStyle/>
          <a:p>
            <a:r>
              <a:rPr lang="en-US" sz="3200" b="1" dirty="0" smtClean="0"/>
              <a:t>CQ#14a: Is is possible to synthesize viral </a:t>
            </a:r>
          </a:p>
          <a:p>
            <a:r>
              <a:rPr lang="en-US" sz="3200" b="1" dirty="0" smtClean="0"/>
              <a:t>genetic material using the information from</a:t>
            </a:r>
          </a:p>
          <a:p>
            <a:r>
              <a:rPr lang="en-US" sz="3200" b="1" dirty="0" smtClean="0"/>
              <a:t>the sequenced genes of the virus?</a:t>
            </a:r>
          </a:p>
          <a:p>
            <a:endParaRPr lang="en-US" sz="3200" b="1" dirty="0" smtClean="0"/>
          </a:p>
          <a:p>
            <a:pPr marL="514350" indent="-514350">
              <a:buAutoNum type="alphaUcPeriod"/>
            </a:pPr>
            <a:r>
              <a:rPr lang="en-US" sz="3200" b="1" dirty="0" smtClean="0"/>
              <a:t> Yes</a:t>
            </a:r>
          </a:p>
          <a:p>
            <a:pPr marL="514350" indent="-514350">
              <a:buAutoNum type="alphaUcPeriod"/>
            </a:pPr>
            <a:r>
              <a:rPr lang="en-US" sz="3200" b="1" dirty="0" smtClean="0"/>
              <a:t> No</a:t>
            </a:r>
          </a:p>
          <a:p>
            <a:pPr marL="514350" indent="-514350">
              <a:buAutoNum type="alphaUcPeriod"/>
            </a:pPr>
            <a:endParaRPr lang="en-US" sz="3200" b="1" dirty="0"/>
          </a:p>
          <a:p>
            <a:r>
              <a:rPr lang="en-US" sz="3200" b="1" dirty="0"/>
              <a:t>CQ#</a:t>
            </a:r>
            <a:r>
              <a:rPr lang="en-US" sz="3200" b="1" dirty="0" smtClean="0"/>
              <a:t>14b: Discuss in your groups how </a:t>
            </a:r>
          </a:p>
          <a:p>
            <a:r>
              <a:rPr lang="en-US" sz="3200" b="1" dirty="0" smtClean="0"/>
              <a:t>‘reverse’ genetics may be able to help</a:t>
            </a:r>
          </a:p>
          <a:p>
            <a:r>
              <a:rPr lang="en-US" sz="3200" b="1" dirty="0"/>
              <a:t>p</a:t>
            </a:r>
            <a:r>
              <a:rPr lang="en-US" sz="3200" b="1" dirty="0" smtClean="0"/>
              <a:t>eople with other diseases. Jot down a few</a:t>
            </a:r>
          </a:p>
          <a:p>
            <a:r>
              <a:rPr lang="en-US" sz="3200" b="1" dirty="0"/>
              <a:t>i</a:t>
            </a:r>
            <a:r>
              <a:rPr lang="en-US" sz="3200" b="1" dirty="0" smtClean="0"/>
              <a:t>deas then use the internet to find out if</a:t>
            </a:r>
          </a:p>
          <a:p>
            <a:r>
              <a:rPr lang="en-US" sz="3200" b="1" dirty="0"/>
              <a:t>a</a:t>
            </a:r>
            <a:r>
              <a:rPr lang="en-US" sz="3200" b="1" dirty="0" smtClean="0"/>
              <a:t>ny of your ideas are actually being applied.</a:t>
            </a:r>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39</a:t>
            </a:fld>
            <a:endParaRPr lang="en-US"/>
          </a:p>
        </p:txBody>
      </p:sp>
    </p:spTree>
    <p:extLst>
      <p:ext uri="{BB962C8B-B14F-4D97-AF65-F5344CB8AC3E}">
        <p14:creationId xmlns:p14="http://schemas.microsoft.com/office/powerpoint/2010/main" val="1685982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uBed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70516" y="990601"/>
            <a:ext cx="5444684" cy="4055620"/>
          </a:xfrm>
          <a:prstGeom prst="rect">
            <a:avLst/>
          </a:prstGeom>
          <a:ln>
            <a:noFill/>
          </a:ln>
          <a:effectLst>
            <a:softEdge rad="112500"/>
          </a:effectLst>
        </p:spPr>
      </p:pic>
      <p:sp>
        <p:nvSpPr>
          <p:cNvPr id="19458" name="TextBox 2"/>
          <p:cNvSpPr txBox="1">
            <a:spLocks noChangeArrowheads="1"/>
          </p:cNvSpPr>
          <p:nvPr/>
        </p:nvSpPr>
        <p:spPr bwMode="auto">
          <a:xfrm>
            <a:off x="1122362" y="228600"/>
            <a:ext cx="6650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The Great Influenza Pandemic of 1918</a:t>
            </a:r>
          </a:p>
        </p:txBody>
      </p:sp>
      <p:sp>
        <p:nvSpPr>
          <p:cNvPr id="3" name="TextBox 2"/>
          <p:cNvSpPr txBox="1"/>
          <p:nvPr/>
        </p:nvSpPr>
        <p:spPr>
          <a:xfrm>
            <a:off x="457200" y="5181600"/>
            <a:ext cx="8458200" cy="1200328"/>
          </a:xfrm>
          <a:prstGeom prst="rect">
            <a:avLst/>
          </a:prstGeom>
          <a:noFill/>
        </p:spPr>
        <p:txBody>
          <a:bodyPr wrap="square" rtlCol="0">
            <a:spAutoFit/>
          </a:bodyPr>
          <a:lstStyle/>
          <a:p>
            <a:pPr algn="ctr"/>
            <a:r>
              <a:rPr lang="en-US" b="1" dirty="0" smtClean="0"/>
              <a:t>The influenza pandemic of 1918 nearly decimated the </a:t>
            </a:r>
          </a:p>
          <a:p>
            <a:pPr algn="ctr"/>
            <a:r>
              <a:rPr lang="en-US" b="1" dirty="0" smtClean="0"/>
              <a:t>population of Europe. Approximately 20- 50 million human lives were lost because of the deadly pandemic.</a:t>
            </a:r>
            <a:endParaRPr lang="en-US" b="1" dirty="0"/>
          </a:p>
        </p:txBody>
      </p:sp>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228600" y="4495800"/>
            <a:ext cx="8807450" cy="2308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dirty="0" smtClean="0"/>
              <a:t>It had taken nearly </a:t>
            </a:r>
            <a:r>
              <a:rPr lang="en-US" b="1" dirty="0"/>
              <a:t>50 years to ﬁnd </a:t>
            </a:r>
            <a:r>
              <a:rPr lang="en-US" b="1" dirty="0" smtClean="0"/>
              <a:t>a tiny </a:t>
            </a:r>
            <a:r>
              <a:rPr lang="en-US" b="1" dirty="0"/>
              <a:t>trace of </a:t>
            </a:r>
            <a:r>
              <a:rPr lang="en-US" b="1" dirty="0" smtClean="0"/>
              <a:t>the 1918 </a:t>
            </a:r>
            <a:r>
              <a:rPr lang="en-US" b="1" dirty="0"/>
              <a:t>virus in preserved tissue, and nearly 10 years for </a:t>
            </a:r>
            <a:r>
              <a:rPr lang="en-US" b="1" dirty="0" err="1"/>
              <a:t>Taubenberger</a:t>
            </a:r>
            <a:r>
              <a:rPr lang="en-US" b="1" dirty="0"/>
              <a:t> to sequence </a:t>
            </a:r>
            <a:r>
              <a:rPr lang="en-US" b="1" dirty="0" smtClean="0"/>
              <a:t>its genetic material. However, </a:t>
            </a:r>
            <a:r>
              <a:rPr lang="en-US" b="1" dirty="0"/>
              <a:t>it </a:t>
            </a:r>
            <a:r>
              <a:rPr lang="en-US" b="1" dirty="0" smtClean="0"/>
              <a:t>took mere months to </a:t>
            </a:r>
            <a:r>
              <a:rPr lang="en-US" b="1" dirty="0"/>
              <a:t>transform the code into actual genes, and </a:t>
            </a:r>
            <a:r>
              <a:rPr lang="en-US" b="1" dirty="0" err="1" smtClean="0"/>
              <a:t>Tumpey</a:t>
            </a:r>
            <a:r>
              <a:rPr lang="en-US" b="1" dirty="0" smtClean="0"/>
              <a:t> </a:t>
            </a:r>
            <a:r>
              <a:rPr lang="en-US" b="1" dirty="0" smtClean="0">
                <a:solidFill>
                  <a:srgbClr val="000000"/>
                </a:solidFill>
              </a:rPr>
              <a:t>just a few days to produce viable </a:t>
            </a:r>
            <a:r>
              <a:rPr lang="en-US" b="1" dirty="0">
                <a:solidFill>
                  <a:srgbClr val="000000"/>
                </a:solidFill>
              </a:rPr>
              <a:t>virus </a:t>
            </a:r>
            <a:r>
              <a:rPr lang="en-US" b="1" dirty="0" smtClean="0">
                <a:solidFill>
                  <a:srgbClr val="000000"/>
                </a:solidFill>
              </a:rPr>
              <a:t>particles.</a:t>
            </a:r>
            <a:endParaRPr lang="en-US" b="1" dirty="0">
              <a:latin typeface="Helvetica" charset="0"/>
            </a:endParaRPr>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40</a:t>
            </a:fld>
            <a:endParaRPr lang="en-US"/>
          </a:p>
        </p:txBody>
      </p:sp>
      <p:pic>
        <p:nvPicPr>
          <p:cNvPr id="6" name="Picture 5" descr="14319-1918 Fl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544092"/>
            <a:ext cx="3352800" cy="364690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381000" y="4473476"/>
            <a:ext cx="8610600" cy="2308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dirty="0"/>
              <a:t>The entire team was well aware that bringing such a lethal pathogen back into the world was going to cause a lot of </a:t>
            </a:r>
            <a:r>
              <a:rPr lang="en-US" b="1" dirty="0" smtClean="0"/>
              <a:t>controversy. However, </a:t>
            </a:r>
            <a:r>
              <a:rPr lang="en-US" b="1" dirty="0"/>
              <a:t>a virus descended from the 1918 virus has been</a:t>
            </a:r>
            <a:r>
              <a:rPr lang="en-US" b="1" dirty="0">
                <a:latin typeface="Helvetica" charset="0"/>
              </a:rPr>
              <a:t> </a:t>
            </a:r>
            <a:r>
              <a:rPr lang="en-US" b="1" dirty="0"/>
              <a:t>in the human population since 1977 so the group was fairly conﬁdent that everyone carried at least partial immunity to the </a:t>
            </a:r>
            <a:r>
              <a:rPr lang="en-US" b="1" dirty="0" smtClean="0"/>
              <a:t>once lethal 1918 virus.</a:t>
            </a:r>
            <a:r>
              <a:rPr lang="en-US" b="1" dirty="0" smtClean="0">
                <a:latin typeface="Helvetica" charset="0"/>
              </a:rPr>
              <a:t> </a:t>
            </a:r>
            <a:endParaRPr lang="en-US" b="1" dirty="0">
              <a:latin typeface="Helvetica" charset="0"/>
            </a:endParaRPr>
          </a:p>
        </p:txBody>
      </p:sp>
      <p:sp>
        <p:nvSpPr>
          <p:cNvPr id="60418" name="TextBox 1"/>
          <p:cNvSpPr txBox="1">
            <a:spLocks noChangeArrowheads="1"/>
          </p:cNvSpPr>
          <p:nvPr/>
        </p:nvSpPr>
        <p:spPr bwMode="auto">
          <a:xfrm>
            <a:off x="2055813" y="238125"/>
            <a:ext cx="48783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Resurrecting a Serial Killer</a:t>
            </a:r>
          </a:p>
        </p:txBody>
      </p:sp>
      <p:pic>
        <p:nvPicPr>
          <p:cNvPr id="4" name="Picture 3" descr="14319-1918 Fl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1021345"/>
            <a:ext cx="3124200" cy="33982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71" y="228600"/>
            <a:ext cx="8981946" cy="5509200"/>
          </a:xfrm>
          <a:prstGeom prst="rect">
            <a:avLst/>
          </a:prstGeom>
          <a:noFill/>
        </p:spPr>
        <p:txBody>
          <a:bodyPr wrap="none" rtlCol="0">
            <a:spAutoFit/>
          </a:bodyPr>
          <a:lstStyle/>
          <a:p>
            <a:r>
              <a:rPr lang="en-US" sz="3200" b="1" dirty="0" smtClean="0"/>
              <a:t>CQ#15: Why was the team confident that</a:t>
            </a:r>
          </a:p>
          <a:p>
            <a:r>
              <a:rPr lang="en-US" sz="3200" b="1" dirty="0" smtClean="0"/>
              <a:t>the 1918 virus would not be as deadly in the </a:t>
            </a:r>
          </a:p>
          <a:p>
            <a:r>
              <a:rPr lang="en-US" sz="3200" b="1" dirty="0" smtClean="0"/>
              <a:t>human population today?</a:t>
            </a:r>
          </a:p>
          <a:p>
            <a:endParaRPr lang="en-US" sz="3200" b="1" dirty="0"/>
          </a:p>
          <a:p>
            <a:endParaRPr lang="en-US" sz="3200" b="1" dirty="0" smtClean="0"/>
          </a:p>
          <a:p>
            <a:pPr marL="514350" indent="-514350">
              <a:buAutoNum type="alphaUcPeriod"/>
            </a:pPr>
            <a:r>
              <a:rPr lang="en-US" sz="3200" b="1" dirty="0" smtClean="0"/>
              <a:t> Because they did not resurrect it correctly</a:t>
            </a:r>
          </a:p>
          <a:p>
            <a:pPr marL="514350" indent="-514350">
              <a:buAutoNum type="alphaUcPeriod"/>
            </a:pPr>
            <a:r>
              <a:rPr lang="en-US" sz="3200" b="1" dirty="0" smtClean="0"/>
              <a:t> Because it had mutated</a:t>
            </a:r>
          </a:p>
          <a:p>
            <a:pPr marL="514350" indent="-514350">
              <a:buAutoNum type="alphaUcPeriod"/>
            </a:pPr>
            <a:r>
              <a:rPr lang="en-US" sz="3200" b="1" dirty="0"/>
              <a:t> </a:t>
            </a:r>
            <a:r>
              <a:rPr lang="en-US" sz="3200" b="1" dirty="0" smtClean="0"/>
              <a:t>Because the human population carried</a:t>
            </a:r>
          </a:p>
          <a:p>
            <a:r>
              <a:rPr lang="en-US" sz="3200" b="1" dirty="0" smtClean="0"/>
              <a:t>     partial immunity to the virus </a:t>
            </a:r>
          </a:p>
          <a:p>
            <a:r>
              <a:rPr lang="en-US" sz="3200" b="1" dirty="0" smtClean="0"/>
              <a:t>D.  Because they had a gut feeling that it was</a:t>
            </a:r>
          </a:p>
          <a:p>
            <a:r>
              <a:rPr lang="en-US" sz="3200" b="1" dirty="0" smtClean="0"/>
              <a:t>     no longer dangerous</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42</a:t>
            </a:fld>
            <a:endParaRPr lang="en-US"/>
          </a:p>
        </p:txBody>
      </p:sp>
    </p:spTree>
    <p:extLst>
      <p:ext uri="{BB962C8B-B14F-4D97-AF65-F5344CB8AC3E}">
        <p14:creationId xmlns:p14="http://schemas.microsoft.com/office/powerpoint/2010/main" val="17481013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9008797" cy="2246769"/>
          </a:xfrm>
          <a:prstGeom prst="rect">
            <a:avLst/>
          </a:prstGeom>
          <a:noFill/>
        </p:spPr>
        <p:txBody>
          <a:bodyPr wrap="none" rtlCol="0">
            <a:spAutoFit/>
          </a:bodyPr>
          <a:lstStyle/>
          <a:p>
            <a:r>
              <a:rPr lang="en-US" sz="3200" b="1" dirty="0" smtClean="0"/>
              <a:t>CQ#16a: From the data in the graph, in which</a:t>
            </a:r>
          </a:p>
          <a:p>
            <a:r>
              <a:rPr lang="en-US" sz="3200" b="1" dirty="0" smtClean="0"/>
              <a:t>year/week was mortality higher?</a:t>
            </a:r>
          </a:p>
          <a:p>
            <a:endParaRPr lang="en-US" sz="1200" b="1" dirty="0" smtClean="0"/>
          </a:p>
          <a:p>
            <a:pPr marL="514350" indent="-514350">
              <a:buAutoNum type="alphaUcPeriod"/>
            </a:pPr>
            <a:r>
              <a:rPr lang="en-US" sz="3200" b="1" dirty="0" smtClean="0"/>
              <a:t>2012 week 10</a:t>
            </a:r>
          </a:p>
          <a:p>
            <a:pPr marL="514350" indent="-514350">
              <a:buAutoNum type="alphaUcPeriod"/>
            </a:pPr>
            <a:r>
              <a:rPr lang="en-US" sz="3200" b="1" dirty="0" smtClean="0"/>
              <a:t>2013 week 4  </a:t>
            </a:r>
            <a:endParaRPr lang="en-US" sz="3200" b="1" dirty="0"/>
          </a:p>
        </p:txBody>
      </p:sp>
      <p:pic>
        <p:nvPicPr>
          <p:cNvPr id="3" name="Picture 1"/>
          <p:cNvPicPr>
            <a:picLocks/>
          </p:cNvPicPr>
          <p:nvPr/>
        </p:nvPicPr>
        <p:blipFill>
          <a:blip r:embed="rId2">
            <a:extLst>
              <a:ext uri="{28A0092B-C50C-407E-A947-70E740481C1C}">
                <a14:useLocalDpi xmlns:a14="http://schemas.microsoft.com/office/drawing/2010/main"/>
              </a:ext>
            </a:extLst>
          </a:blip>
          <a:srcRect/>
          <a:stretch>
            <a:fillRect/>
          </a:stretch>
        </p:blipFill>
        <p:spPr bwMode="auto">
          <a:xfrm>
            <a:off x="1447800" y="2590800"/>
            <a:ext cx="62484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8" name="Slide Number Placeholder 7"/>
          <p:cNvSpPr>
            <a:spLocks noGrp="1"/>
          </p:cNvSpPr>
          <p:nvPr>
            <p:ph type="sldNum" sz="quarter" idx="12"/>
          </p:nvPr>
        </p:nvSpPr>
        <p:spPr/>
        <p:txBody>
          <a:bodyPr/>
          <a:lstStyle/>
          <a:p>
            <a:pPr>
              <a:defRPr/>
            </a:pPr>
            <a:fld id="{E89BC588-B5BF-5E47-A6A7-FD98513CF6C5}" type="slidenum">
              <a:rPr lang="en-US" smtClean="0"/>
              <a:pPr>
                <a:defRPr/>
              </a:pPr>
              <a:t>43</a:t>
            </a:fld>
            <a:endParaRPr lang="en-US"/>
          </a:p>
        </p:txBody>
      </p:sp>
      <p:sp>
        <p:nvSpPr>
          <p:cNvPr id="4" name="TextBox 3"/>
          <p:cNvSpPr txBox="1"/>
          <p:nvPr/>
        </p:nvSpPr>
        <p:spPr>
          <a:xfrm>
            <a:off x="11747500" y="444500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0261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89BC588-B5BF-5E47-A6A7-FD98513CF6C5}" type="slidenum">
              <a:rPr lang="en-US" smtClean="0"/>
              <a:pPr>
                <a:defRPr/>
              </a:pPr>
              <a:t>44</a:t>
            </a:fld>
            <a:endParaRPr lang="en-US"/>
          </a:p>
        </p:txBody>
      </p:sp>
      <p:sp>
        <p:nvSpPr>
          <p:cNvPr id="4" name="TextBox 3"/>
          <p:cNvSpPr txBox="1"/>
          <p:nvPr/>
        </p:nvSpPr>
        <p:spPr>
          <a:xfrm>
            <a:off x="533400" y="228600"/>
            <a:ext cx="8382000" cy="6986527"/>
          </a:xfrm>
          <a:prstGeom prst="rect">
            <a:avLst/>
          </a:prstGeom>
          <a:noFill/>
        </p:spPr>
        <p:txBody>
          <a:bodyPr wrap="square" rtlCol="0">
            <a:spAutoFit/>
          </a:bodyPr>
          <a:lstStyle/>
          <a:p>
            <a:r>
              <a:rPr lang="en-US" sz="3200" b="1" dirty="0"/>
              <a:t>CQ#</a:t>
            </a:r>
            <a:r>
              <a:rPr lang="en-US" sz="3200" b="1" dirty="0" smtClean="0"/>
              <a:t>16b: Use the following link to go to the </a:t>
            </a:r>
            <a:r>
              <a:rPr lang="en-US" sz="3200" b="1" dirty="0" err="1" smtClean="0"/>
              <a:t>FluView</a:t>
            </a:r>
            <a:r>
              <a:rPr lang="en-US" sz="3200" b="1" dirty="0" smtClean="0"/>
              <a:t> </a:t>
            </a:r>
            <a:r>
              <a:rPr lang="en-US" sz="3200" b="1" dirty="0" err="1" smtClean="0"/>
              <a:t>website</a:t>
            </a:r>
            <a:r>
              <a:rPr lang="en-US" sz="3200" b="1" dirty="0" err="1" smtClean="0">
                <a:hlinkClick r:id="rId2"/>
              </a:rPr>
              <a:t>http</a:t>
            </a:r>
            <a:r>
              <a:rPr lang="en-US" sz="3200" b="1" dirty="0" smtClean="0">
                <a:hlinkClick r:id="rId2"/>
              </a:rPr>
              <a:t>://www.cdc.gov/flu/weekly/fluactivitysurv.htm</a:t>
            </a:r>
            <a:r>
              <a:rPr lang="en-US" sz="3200" b="1" dirty="0" smtClean="0"/>
              <a:t>.</a:t>
            </a:r>
          </a:p>
          <a:p>
            <a:endParaRPr lang="en-US" sz="3200" b="1" dirty="0" smtClean="0"/>
          </a:p>
          <a:p>
            <a:r>
              <a:rPr lang="en-US" sz="3200" b="1" dirty="0" smtClean="0"/>
              <a:t>In your groups navigate the </a:t>
            </a:r>
            <a:r>
              <a:rPr lang="en-US" sz="3200" b="1" dirty="0" err="1" smtClean="0"/>
              <a:t>FluView</a:t>
            </a:r>
            <a:r>
              <a:rPr lang="en-US" sz="3200" b="1" dirty="0" smtClean="0"/>
              <a:t> website and </a:t>
            </a:r>
            <a:r>
              <a:rPr lang="en-US" sz="3200" b="1" dirty="0"/>
              <a:t>l</a:t>
            </a:r>
            <a:r>
              <a:rPr lang="en-US" sz="3200" b="1" dirty="0" smtClean="0"/>
              <a:t>ook at the data for the current year/season and compare the current Flu season to the previous year/ season. Compare the mortality rates and hospitalization rates for both years and hypothesize why they are similar or different.</a:t>
            </a:r>
          </a:p>
          <a:p>
            <a:endParaRPr lang="en-US" sz="3200" b="1" dirty="0"/>
          </a:p>
        </p:txBody>
      </p:sp>
    </p:spTree>
    <p:extLst>
      <p:ext uri="{BB962C8B-B14F-4D97-AF65-F5344CB8AC3E}">
        <p14:creationId xmlns:p14="http://schemas.microsoft.com/office/powerpoint/2010/main" val="39980038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3005" y="2514600"/>
            <a:ext cx="5378395" cy="923330"/>
          </a:xfrm>
          <a:prstGeom prst="rect">
            <a:avLst/>
          </a:prstGeom>
          <a:noFill/>
        </p:spPr>
        <p:txBody>
          <a:bodyPr wrap="none" rtlCol="0">
            <a:spAutoFit/>
          </a:bodyPr>
          <a:lstStyle/>
          <a:p>
            <a:r>
              <a:rPr lang="en-US" sz="5400" b="1" dirty="0" smtClean="0"/>
              <a:t>Fact or Fiction?</a:t>
            </a:r>
            <a:endParaRPr lang="en-US" sz="54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45</a:t>
            </a:fld>
            <a:endParaRPr lang="en-US"/>
          </a:p>
        </p:txBody>
      </p:sp>
    </p:spTree>
    <p:extLst>
      <p:ext uri="{BB962C8B-B14F-4D97-AF65-F5344CB8AC3E}">
        <p14:creationId xmlns:p14="http://schemas.microsoft.com/office/powerpoint/2010/main" val="4217002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304800" y="457200"/>
            <a:ext cx="8424051" cy="25545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r>
              <a:rPr lang="en-US" sz="2000" b="1" dirty="0">
                <a:solidFill>
                  <a:srgbClr val="000000"/>
                </a:solidFill>
              </a:rPr>
              <a:t>One </a:t>
            </a:r>
            <a:r>
              <a:rPr lang="en-US" sz="2000" b="1" dirty="0" smtClean="0">
                <a:solidFill>
                  <a:srgbClr val="000000"/>
                </a:solidFill>
              </a:rPr>
              <a:t>morning a mysterious hooded figure walked into Centers </a:t>
            </a:r>
            <a:r>
              <a:rPr lang="en-US" sz="2000" b="1" dirty="0">
                <a:solidFill>
                  <a:srgbClr val="000000"/>
                </a:solidFill>
              </a:rPr>
              <a:t>for Disease Control and Prevention in </a:t>
            </a:r>
            <a:r>
              <a:rPr lang="en-US" sz="2000" b="1" dirty="0" smtClean="0">
                <a:solidFill>
                  <a:srgbClr val="000000"/>
                </a:solidFill>
              </a:rPr>
              <a:t>Atlanta. He took the elevator up to an undisclosed level and walked through a security door with a stolen ID card.  He took </a:t>
            </a:r>
            <a:r>
              <a:rPr lang="en-US" sz="2000" b="1" dirty="0">
                <a:solidFill>
                  <a:srgbClr val="000000"/>
                </a:solidFill>
              </a:rPr>
              <a:t>off all his </a:t>
            </a:r>
            <a:r>
              <a:rPr lang="en-US" sz="2000" b="1" dirty="0" smtClean="0">
                <a:solidFill>
                  <a:srgbClr val="000000"/>
                </a:solidFill>
              </a:rPr>
              <a:t>clothes, pulled </a:t>
            </a:r>
            <a:r>
              <a:rPr lang="en-US" sz="2000" b="1" dirty="0">
                <a:solidFill>
                  <a:srgbClr val="000000"/>
                </a:solidFill>
              </a:rPr>
              <a:t>on cotton </a:t>
            </a:r>
            <a:r>
              <a:rPr lang="en-US" sz="2000" b="1" dirty="0" smtClean="0">
                <a:solidFill>
                  <a:srgbClr val="000000"/>
                </a:solidFill>
              </a:rPr>
              <a:t>scrubs, a </a:t>
            </a:r>
            <a:r>
              <a:rPr lang="en-US" sz="2000" b="1" dirty="0">
                <a:solidFill>
                  <a:srgbClr val="000000"/>
                </a:solidFill>
              </a:rPr>
              <a:t>disposable gown, two pairs of latex gloves and</a:t>
            </a:r>
            <a:r>
              <a:rPr lang="en-US" sz="2000" b="1" dirty="0">
                <a:solidFill>
                  <a:srgbClr val="000000"/>
                </a:solidFill>
                <a:latin typeface="Helvetica" charset="0"/>
              </a:rPr>
              <a:t> </a:t>
            </a:r>
            <a:r>
              <a:rPr lang="en-US" sz="2000" b="1" dirty="0" smtClean="0">
                <a:solidFill>
                  <a:srgbClr val="000000"/>
                </a:solidFill>
                <a:latin typeface="Helvetica" charset="0"/>
              </a:rPr>
              <a:t>protective </a:t>
            </a:r>
            <a:r>
              <a:rPr lang="en-US" sz="2000" b="1" dirty="0" smtClean="0">
                <a:solidFill>
                  <a:srgbClr val="000000"/>
                </a:solidFill>
              </a:rPr>
              <a:t>headgear </a:t>
            </a:r>
            <a:r>
              <a:rPr lang="en-US" sz="2000" b="1" dirty="0">
                <a:solidFill>
                  <a:srgbClr val="000000"/>
                </a:solidFill>
              </a:rPr>
              <a:t>with </a:t>
            </a:r>
            <a:r>
              <a:rPr lang="en-US" sz="2000" b="1" dirty="0" smtClean="0">
                <a:solidFill>
                  <a:srgbClr val="000000"/>
                </a:solidFill>
              </a:rPr>
              <a:t>a </a:t>
            </a:r>
            <a:r>
              <a:rPr lang="en-US" sz="2000" b="1" dirty="0">
                <a:solidFill>
                  <a:srgbClr val="000000"/>
                </a:solidFill>
              </a:rPr>
              <a:t>set of ﬁlters strapped to his waist. He walked through</a:t>
            </a:r>
            <a:r>
              <a:rPr lang="en-US" sz="2000" b="1" dirty="0">
                <a:solidFill>
                  <a:srgbClr val="000000"/>
                </a:solidFill>
                <a:latin typeface="Helvetica" charset="0"/>
              </a:rPr>
              <a:t> </a:t>
            </a:r>
            <a:r>
              <a:rPr lang="en-US" sz="2000" b="1" dirty="0">
                <a:solidFill>
                  <a:srgbClr val="000000"/>
                </a:solidFill>
              </a:rPr>
              <a:t>another door and down a hallway to a large upright freezer mounted with a retinal scanner. </a:t>
            </a:r>
            <a:endParaRPr lang="en-US" sz="2000" b="1" dirty="0">
              <a:solidFill>
                <a:srgbClr val="000000"/>
              </a:solidFill>
              <a:latin typeface="Helvetica" charset="0"/>
            </a:endParaRPr>
          </a:p>
        </p:txBody>
      </p:sp>
      <p:sp>
        <p:nvSpPr>
          <p:cNvPr id="62467" name="TextBox 2"/>
          <p:cNvSpPr txBox="1">
            <a:spLocks noChangeArrowheads="1"/>
          </p:cNvSpPr>
          <p:nvPr/>
        </p:nvSpPr>
        <p:spPr bwMode="auto">
          <a:xfrm>
            <a:off x="3848100" y="3556000"/>
            <a:ext cx="184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46</a:t>
            </a:fld>
            <a:endParaRPr lang="en-US"/>
          </a:p>
        </p:txBody>
      </p:sp>
      <p:pic>
        <p:nvPicPr>
          <p:cNvPr id="2" name="Picture 1" descr="CDC_Headquarters_PHIL_10693.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3198985"/>
            <a:ext cx="4876800" cy="32780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5855"/>
            <a:ext cx="8686800" cy="2554545"/>
          </a:xfrm>
          <a:prstGeom prst="rect">
            <a:avLst/>
          </a:prstGeom>
        </p:spPr>
        <p:txBody>
          <a:bodyPr wrap="square">
            <a:spAutoFit/>
          </a:bodyPr>
          <a:lstStyle/>
          <a:p>
            <a:r>
              <a:rPr lang="en-US" sz="2000" b="1" dirty="0" smtClean="0">
                <a:solidFill>
                  <a:srgbClr val="000000"/>
                </a:solidFill>
              </a:rPr>
              <a:t>He </a:t>
            </a:r>
            <a:r>
              <a:rPr lang="en-US" sz="2000" b="1" dirty="0">
                <a:solidFill>
                  <a:srgbClr val="000000"/>
                </a:solidFill>
              </a:rPr>
              <a:t>whipped out his cell phone and positioned a </a:t>
            </a:r>
            <a:r>
              <a:rPr lang="en-US" sz="2000" b="1" dirty="0" smtClean="0">
                <a:solidFill>
                  <a:srgbClr val="000000"/>
                </a:solidFill>
              </a:rPr>
              <a:t>photograph </a:t>
            </a:r>
            <a:r>
              <a:rPr lang="en-US" sz="2000" b="1" dirty="0">
                <a:solidFill>
                  <a:srgbClr val="000000"/>
                </a:solidFill>
              </a:rPr>
              <a:t>of an eye onto the lens of the scanner. "Identiﬁcation</a:t>
            </a:r>
            <a:r>
              <a:rPr lang="en-US" sz="2000" b="1" dirty="0">
                <a:solidFill>
                  <a:srgbClr val="000000"/>
                </a:solidFill>
                <a:latin typeface="Helvetica" charset="0"/>
              </a:rPr>
              <a:t> </a:t>
            </a:r>
            <a:r>
              <a:rPr lang="en-US" sz="2000" b="1" dirty="0">
                <a:solidFill>
                  <a:srgbClr val="000000"/>
                </a:solidFill>
              </a:rPr>
              <a:t>conﬁrmed," the scanner said, and </a:t>
            </a:r>
            <a:r>
              <a:rPr lang="en-US" sz="2000" b="1" dirty="0" smtClean="0">
                <a:solidFill>
                  <a:srgbClr val="000000"/>
                </a:solidFill>
              </a:rPr>
              <a:t>the </a:t>
            </a:r>
            <a:r>
              <a:rPr lang="en-US" sz="2000" b="1" dirty="0">
                <a:solidFill>
                  <a:srgbClr val="000000"/>
                </a:solidFill>
              </a:rPr>
              <a:t>lock on the freezer clicked open.</a:t>
            </a:r>
            <a:r>
              <a:rPr lang="en-US" sz="2000" b="1" dirty="0">
                <a:solidFill>
                  <a:srgbClr val="000000"/>
                </a:solidFill>
                <a:latin typeface="Helvetica" charset="0"/>
              </a:rPr>
              <a:t> </a:t>
            </a:r>
            <a:r>
              <a:rPr lang="en-US" sz="2000" b="1" dirty="0">
                <a:solidFill>
                  <a:srgbClr val="000000"/>
                </a:solidFill>
              </a:rPr>
              <a:t>Inside the freezer </a:t>
            </a:r>
            <a:r>
              <a:rPr lang="en-US" sz="2000" b="1" dirty="0" smtClean="0">
                <a:solidFill>
                  <a:srgbClr val="000000"/>
                </a:solidFill>
              </a:rPr>
              <a:t>were hundreds of </a:t>
            </a:r>
            <a:r>
              <a:rPr lang="en-US" sz="2000" b="1" dirty="0">
                <a:solidFill>
                  <a:srgbClr val="000000"/>
                </a:solidFill>
              </a:rPr>
              <a:t>trays and boxes </a:t>
            </a:r>
            <a:r>
              <a:rPr lang="en-US" sz="2000" b="1" dirty="0" smtClean="0">
                <a:solidFill>
                  <a:srgbClr val="000000"/>
                </a:solidFill>
              </a:rPr>
              <a:t>containing various select agents </a:t>
            </a:r>
            <a:r>
              <a:rPr lang="en-US" sz="2000" b="1" dirty="0">
                <a:solidFill>
                  <a:srgbClr val="000000"/>
                </a:solidFill>
              </a:rPr>
              <a:t>- highly </a:t>
            </a:r>
            <a:r>
              <a:rPr lang="en-US" sz="2000" b="1" dirty="0" smtClean="0">
                <a:solidFill>
                  <a:srgbClr val="000000"/>
                </a:solidFill>
              </a:rPr>
              <a:t>pathogenic and lethal </a:t>
            </a:r>
            <a:r>
              <a:rPr lang="en-US" sz="2000" b="1" dirty="0">
                <a:solidFill>
                  <a:srgbClr val="000000"/>
                </a:solidFill>
              </a:rPr>
              <a:t>microbes that under the Patriot Act cannot be handled</a:t>
            </a:r>
            <a:r>
              <a:rPr lang="en-US" sz="2000" b="1" dirty="0">
                <a:solidFill>
                  <a:srgbClr val="000000"/>
                </a:solidFill>
                <a:latin typeface="Helvetica" charset="0"/>
              </a:rPr>
              <a:t> </a:t>
            </a:r>
            <a:r>
              <a:rPr lang="en-US" sz="2000" b="1" dirty="0">
                <a:solidFill>
                  <a:srgbClr val="000000"/>
                </a:solidFill>
              </a:rPr>
              <a:t>without special clearance from the Department of Justice. The man </a:t>
            </a:r>
            <a:r>
              <a:rPr lang="en-US" sz="2000" b="1" dirty="0" smtClean="0">
                <a:solidFill>
                  <a:srgbClr val="000000"/>
                </a:solidFill>
              </a:rPr>
              <a:t>smiled and got to work removing the trays and boxes from the freezer……</a:t>
            </a:r>
            <a:endParaRPr lang="en-US" sz="2000" b="1" dirty="0">
              <a:solidFill>
                <a:srgbClr val="000000"/>
              </a:solidFill>
              <a:latin typeface="Helvetica" charset="0"/>
            </a:endParaRPr>
          </a:p>
        </p:txBody>
      </p:sp>
      <p:sp>
        <p:nvSpPr>
          <p:cNvPr id="8" name="Slide Number Placeholder 7"/>
          <p:cNvSpPr>
            <a:spLocks noGrp="1"/>
          </p:cNvSpPr>
          <p:nvPr>
            <p:ph type="sldNum" sz="quarter" idx="12"/>
          </p:nvPr>
        </p:nvSpPr>
        <p:spPr/>
        <p:txBody>
          <a:bodyPr/>
          <a:lstStyle/>
          <a:p>
            <a:pPr>
              <a:defRPr/>
            </a:pPr>
            <a:fld id="{E89BC588-B5BF-5E47-A6A7-FD98513CF6C5}" type="slidenum">
              <a:rPr lang="en-US" smtClean="0"/>
              <a:pPr>
                <a:defRPr/>
              </a:pPr>
              <a:t>47</a:t>
            </a:fld>
            <a:endParaRPr lang="en-US"/>
          </a:p>
        </p:txBody>
      </p:sp>
      <p:pic>
        <p:nvPicPr>
          <p:cNvPr id="6"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4953000"/>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3886200"/>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3886200"/>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3657600"/>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1000" y="4953000"/>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48400" y="4876800"/>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9200" y="3581400"/>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40949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
          <p:cNvSpPr txBox="1">
            <a:spLocks noChangeArrowheads="1"/>
          </p:cNvSpPr>
          <p:nvPr/>
        </p:nvSpPr>
        <p:spPr bwMode="auto">
          <a:xfrm>
            <a:off x="2971800" y="381000"/>
            <a:ext cx="29575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Further Reading</a:t>
            </a:r>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48</a:t>
            </a:fld>
            <a:endParaRPr lang="en-US"/>
          </a:p>
        </p:txBody>
      </p:sp>
      <p:sp>
        <p:nvSpPr>
          <p:cNvPr id="2" name="TextBox 1"/>
          <p:cNvSpPr txBox="1"/>
          <p:nvPr/>
        </p:nvSpPr>
        <p:spPr>
          <a:xfrm>
            <a:off x="918265" y="1080492"/>
            <a:ext cx="7311335" cy="6463308"/>
          </a:xfrm>
          <a:prstGeom prst="rect">
            <a:avLst/>
          </a:prstGeom>
          <a:noFill/>
        </p:spPr>
        <p:txBody>
          <a:bodyPr wrap="square" rtlCol="0">
            <a:spAutoFit/>
          </a:bodyPr>
          <a:lstStyle/>
          <a:p>
            <a:r>
              <a:rPr lang="en-US" sz="1800" dirty="0" err="1"/>
              <a:t>Kolata</a:t>
            </a:r>
            <a:r>
              <a:rPr lang="en-US" sz="1800" dirty="0"/>
              <a:t>, G. (2001). Flu: the story of the great influenza pandemic of 1918 and the search for the virus that caused it. Simon and Schuster</a:t>
            </a:r>
            <a:r>
              <a:rPr lang="en-US" sz="1800" dirty="0" smtClean="0"/>
              <a:t>.</a:t>
            </a:r>
          </a:p>
          <a:p>
            <a:endParaRPr lang="en-US" sz="1800" dirty="0"/>
          </a:p>
          <a:p>
            <a:r>
              <a:rPr lang="en-US" sz="1800" dirty="0" err="1"/>
              <a:t>Taubenberger</a:t>
            </a:r>
            <a:r>
              <a:rPr lang="en-US" sz="1800" dirty="0"/>
              <a:t>, J. K., Baltimore, D., Doherty, P. C., Markel, H., </a:t>
            </a:r>
            <a:r>
              <a:rPr lang="en-US" sz="1800" dirty="0" err="1"/>
              <a:t>Morens</a:t>
            </a:r>
            <a:r>
              <a:rPr lang="en-US" sz="1800" dirty="0"/>
              <a:t>, D. M., Webster, R. G., &amp; Wilson, I. A. (2012). Reconstruction of the 1918 influenza virus: unexpected rewards from the past. </a:t>
            </a:r>
            <a:r>
              <a:rPr lang="en-US" sz="1800" dirty="0" err="1"/>
              <a:t>MBio</a:t>
            </a:r>
            <a:r>
              <a:rPr lang="en-US" sz="1800" dirty="0"/>
              <a:t>, 3(5), e00201-12</a:t>
            </a:r>
            <a:r>
              <a:rPr lang="en-US" sz="1800" dirty="0" smtClean="0"/>
              <a:t>.</a:t>
            </a:r>
          </a:p>
          <a:p>
            <a:endParaRPr lang="en-US" sz="1800" dirty="0"/>
          </a:p>
          <a:p>
            <a:r>
              <a:rPr lang="en-US" sz="1800" dirty="0" err="1"/>
              <a:t>Shreeve</a:t>
            </a:r>
            <a:r>
              <a:rPr lang="en-US" sz="1800" dirty="0"/>
              <a:t>, J. (2006). Why revive a deadly flu virus. New York Times, 29</a:t>
            </a:r>
            <a:r>
              <a:rPr lang="en-US" sz="1800" dirty="0" smtClean="0"/>
              <a:t>.</a:t>
            </a:r>
          </a:p>
          <a:p>
            <a:endParaRPr lang="en-US" sz="1800" dirty="0"/>
          </a:p>
          <a:p>
            <a:r>
              <a:rPr lang="en-US" sz="1800" dirty="0"/>
              <a:t>Reid, A. H., Fanning, T. G., </a:t>
            </a:r>
            <a:r>
              <a:rPr lang="en-US" sz="1800" dirty="0" err="1"/>
              <a:t>Hultin</a:t>
            </a:r>
            <a:r>
              <a:rPr lang="en-US" sz="1800" dirty="0"/>
              <a:t>, J. V., &amp; </a:t>
            </a:r>
            <a:r>
              <a:rPr lang="en-US" sz="1800" dirty="0" err="1"/>
              <a:t>Taubenberger</a:t>
            </a:r>
            <a:r>
              <a:rPr lang="en-US" sz="1800" dirty="0"/>
              <a:t>, J. K. (1999). Origin and evolution of the 1918 “Spanish” influenza virus </a:t>
            </a:r>
            <a:r>
              <a:rPr lang="en-US" sz="1800" dirty="0" err="1"/>
              <a:t>hemagglutinin</a:t>
            </a:r>
            <a:r>
              <a:rPr lang="en-US" sz="1800" dirty="0"/>
              <a:t> gene. Proceedings of the National Academy of Sciences, 96(4), 1651-1656</a:t>
            </a:r>
            <a:r>
              <a:rPr lang="en-US" sz="1800" dirty="0" smtClean="0"/>
              <a:t>.</a:t>
            </a:r>
          </a:p>
          <a:p>
            <a:endParaRPr lang="en-US" sz="1800" dirty="0"/>
          </a:p>
          <a:p>
            <a:r>
              <a:rPr lang="en-US" sz="1800" dirty="0" err="1"/>
              <a:t>Tumpey</a:t>
            </a:r>
            <a:r>
              <a:rPr lang="en-US" sz="1800" dirty="0"/>
              <a:t>, T. M., Basler, C. F., Aguilar, P. V., </a:t>
            </a:r>
            <a:r>
              <a:rPr lang="en-US" sz="1800" dirty="0" err="1"/>
              <a:t>Zeng</a:t>
            </a:r>
            <a:r>
              <a:rPr lang="en-US" sz="1800" dirty="0"/>
              <a:t>, H., Solórzano, A., Swayne, D. E., ... &amp; Garcia-</a:t>
            </a:r>
            <a:r>
              <a:rPr lang="en-US" sz="1800" dirty="0" err="1"/>
              <a:t>Sastre</a:t>
            </a:r>
            <a:r>
              <a:rPr lang="en-US" sz="1800" dirty="0"/>
              <a:t>, A. (2005). Characterization of the reconstructed 1918 Spanish influenza pandemic virus. Science, 310(5745), 77-80.</a:t>
            </a:r>
            <a:endParaRPr lang="en-US" sz="1800"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2"/>
          <p:cNvSpPr txBox="1">
            <a:spLocks noChangeArrowheads="1"/>
          </p:cNvSpPr>
          <p:nvPr/>
        </p:nvSpPr>
        <p:spPr bwMode="auto">
          <a:xfrm>
            <a:off x="3048000" y="228600"/>
            <a:ext cx="2559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Image Credits</a:t>
            </a:r>
          </a:p>
        </p:txBody>
      </p:sp>
      <p:sp>
        <p:nvSpPr>
          <p:cNvPr id="3" name="Rectangle 4"/>
          <p:cNvSpPr>
            <a:spLocks noChangeArrowheads="1"/>
          </p:cNvSpPr>
          <p:nvPr/>
        </p:nvSpPr>
        <p:spPr bwMode="auto">
          <a:xfrm>
            <a:off x="228600" y="838200"/>
            <a:ext cx="8839200" cy="66171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r>
              <a:rPr lang="en-US" sz="1200" dirty="0" smtClean="0"/>
              <a:t>Slide 1.</a:t>
            </a:r>
          </a:p>
          <a:p>
            <a:r>
              <a:rPr lang="en-US" sz="1200" dirty="0" smtClean="0"/>
              <a:t>Description: Picture of an influenza virus</a:t>
            </a:r>
          </a:p>
          <a:p>
            <a:r>
              <a:rPr lang="en-US" sz="1200" dirty="0" smtClean="0"/>
              <a:t>Source: The Centers for Disease Control</a:t>
            </a:r>
          </a:p>
          <a:p>
            <a:r>
              <a:rPr lang="en-US" sz="1200" dirty="0" smtClean="0"/>
              <a:t>Link: http</a:t>
            </a:r>
            <a:r>
              <a:rPr lang="en-US" sz="1200" dirty="0"/>
              <a:t>://</a:t>
            </a:r>
            <a:r>
              <a:rPr lang="en-US" sz="1200" dirty="0" err="1"/>
              <a:t>www.cdc.gov</a:t>
            </a:r>
            <a:r>
              <a:rPr lang="en-US" sz="1200" dirty="0"/>
              <a:t>/flu/</a:t>
            </a:r>
            <a:r>
              <a:rPr lang="en-US" sz="1200" dirty="0" err="1" smtClean="0"/>
              <a:t>images.htm</a:t>
            </a:r>
            <a:endParaRPr lang="en-US" sz="1200" dirty="0" smtClean="0"/>
          </a:p>
          <a:p>
            <a:r>
              <a:rPr lang="en-US" sz="1200" dirty="0" smtClean="0"/>
              <a:t>Clearance: Public domain</a:t>
            </a:r>
          </a:p>
          <a:p>
            <a:endParaRPr lang="en-US" sz="1200" dirty="0"/>
          </a:p>
          <a:p>
            <a:r>
              <a:rPr lang="en-US" sz="1200" dirty="0" smtClean="0"/>
              <a:t>Slides 2 and 14.</a:t>
            </a:r>
          </a:p>
          <a:p>
            <a:r>
              <a:rPr lang="en-US" sz="1200" dirty="0" smtClean="0"/>
              <a:t>Description: Photograph of young scientist working in a laboratory</a:t>
            </a:r>
          </a:p>
          <a:p>
            <a:r>
              <a:rPr lang="en-US" sz="1200" dirty="0" err="1" smtClean="0"/>
              <a:t>Spurce</a:t>
            </a:r>
            <a:r>
              <a:rPr lang="en-US" sz="1200" dirty="0" smtClean="0"/>
              <a:t>: CDC presentation</a:t>
            </a:r>
          </a:p>
          <a:p>
            <a:r>
              <a:rPr lang="en-US" sz="1200" dirty="0" smtClean="0"/>
              <a:t>Clearance: Public domain </a:t>
            </a:r>
          </a:p>
          <a:p>
            <a:endParaRPr lang="en-US" sz="1200" dirty="0" smtClean="0"/>
          </a:p>
          <a:p>
            <a:r>
              <a:rPr lang="en-US" sz="1200" dirty="0"/>
              <a:t>Slide </a:t>
            </a:r>
            <a:r>
              <a:rPr lang="en-US" sz="1200" dirty="0" smtClean="0"/>
              <a:t>3.</a:t>
            </a:r>
            <a:endParaRPr lang="en-US" sz="1200" dirty="0"/>
          </a:p>
          <a:p>
            <a:r>
              <a:rPr lang="en-US" sz="1200" dirty="0"/>
              <a:t>Description: </a:t>
            </a:r>
            <a:r>
              <a:rPr lang="en-US" sz="1200" dirty="0" smtClean="0"/>
              <a:t>The science laboratory at </a:t>
            </a:r>
            <a:r>
              <a:rPr lang="en-US" sz="1200" dirty="0" err="1" smtClean="0"/>
              <a:t>Aspatria</a:t>
            </a:r>
            <a:r>
              <a:rPr lang="en-US" sz="1200" dirty="0" smtClean="0"/>
              <a:t> Agricultural College, circa 1890</a:t>
            </a:r>
          </a:p>
          <a:p>
            <a:r>
              <a:rPr lang="en-US" sz="1200" dirty="0"/>
              <a:t>Link: https://</a:t>
            </a:r>
            <a:r>
              <a:rPr lang="en-US" sz="1200" dirty="0" err="1"/>
              <a:t>commons.wikimedia.org</a:t>
            </a:r>
            <a:r>
              <a:rPr lang="en-US" sz="1200" dirty="0"/>
              <a:t>/wiki/</a:t>
            </a:r>
            <a:r>
              <a:rPr lang="en-US" sz="1200" dirty="0" err="1"/>
              <a:t>File:The_Science_Laboratory.jpg</a:t>
            </a:r>
            <a:endParaRPr lang="en-US" sz="1200" dirty="0"/>
          </a:p>
          <a:p>
            <a:r>
              <a:rPr lang="en-US" sz="1200" dirty="0" smtClean="0"/>
              <a:t>Clearance: Public domain</a:t>
            </a:r>
          </a:p>
          <a:p>
            <a:endParaRPr lang="en-US" sz="1200" dirty="0"/>
          </a:p>
          <a:p>
            <a:r>
              <a:rPr lang="en-US" sz="1200" dirty="0" smtClean="0"/>
              <a:t>Slides 4 and 31.</a:t>
            </a:r>
            <a:endParaRPr lang="en-US" sz="1200" dirty="0"/>
          </a:p>
          <a:p>
            <a:r>
              <a:rPr lang="en-US" sz="1200" dirty="0"/>
              <a:t>Description: The Spanish Influenza. Emergency military hospital during influenza epidemic, Camp Funston, Kansas, United States</a:t>
            </a:r>
            <a:r>
              <a:rPr lang="en-US" sz="1200" dirty="0" smtClean="0"/>
              <a:t>.</a:t>
            </a:r>
          </a:p>
          <a:p>
            <a:r>
              <a:rPr lang="en-US" sz="1200" dirty="0"/>
              <a:t>Link: https://</a:t>
            </a:r>
            <a:r>
              <a:rPr lang="en-US" sz="1200" dirty="0" err="1"/>
              <a:t>commons.wikimedia.org</a:t>
            </a:r>
            <a:r>
              <a:rPr lang="en-US" sz="1200" dirty="0"/>
              <a:t>/wiki/</a:t>
            </a:r>
            <a:r>
              <a:rPr lang="en-US" sz="1200" dirty="0" err="1"/>
              <a:t>File:Spanish_flu_hospital.png</a:t>
            </a:r>
            <a:endParaRPr lang="en-US" sz="1200" dirty="0"/>
          </a:p>
          <a:p>
            <a:r>
              <a:rPr lang="en-US" sz="1200" dirty="0"/>
              <a:t>Clearance:  Creative Commons Attribution 2.5 Generic license</a:t>
            </a:r>
            <a:r>
              <a:rPr lang="en-US" sz="1200" dirty="0" smtClean="0"/>
              <a:t>.</a:t>
            </a:r>
          </a:p>
          <a:p>
            <a:endParaRPr lang="en-US" sz="1200" dirty="0"/>
          </a:p>
          <a:p>
            <a:r>
              <a:rPr lang="en-US" sz="1200" dirty="0" smtClean="0"/>
              <a:t>Slide 12.</a:t>
            </a:r>
          </a:p>
          <a:p>
            <a:r>
              <a:rPr lang="en-US" sz="1200" dirty="0" smtClean="0"/>
              <a:t>Description</a:t>
            </a:r>
            <a:r>
              <a:rPr lang="en-US" sz="1200" dirty="0"/>
              <a:t>: Teller Reindeer Station headquarters. Photo by S. J. Call, U.S.R.M</a:t>
            </a:r>
            <a:r>
              <a:rPr lang="en-US" sz="1200" dirty="0" smtClean="0"/>
              <a:t>. 1894.</a:t>
            </a:r>
          </a:p>
          <a:p>
            <a:r>
              <a:rPr lang="en-US" sz="1200" dirty="0"/>
              <a:t>Link: https://</a:t>
            </a:r>
            <a:r>
              <a:rPr lang="en-US" sz="1200" dirty="0" err="1"/>
              <a:t>commons.wikimedia.org</a:t>
            </a:r>
            <a:r>
              <a:rPr lang="en-US" sz="1200" dirty="0"/>
              <a:t>/wiki/</a:t>
            </a:r>
            <a:r>
              <a:rPr lang="en-US" sz="1200" dirty="0" err="1" smtClean="0"/>
              <a:t>File:Teller_Reindeer_Station_headquarters.png</a:t>
            </a:r>
            <a:endParaRPr lang="en-US" sz="1200" dirty="0" smtClean="0"/>
          </a:p>
          <a:p>
            <a:r>
              <a:rPr lang="en-US" sz="1200" dirty="0" smtClean="0"/>
              <a:t>Clearance: Public domain.</a:t>
            </a:r>
          </a:p>
          <a:p>
            <a:endParaRPr lang="en-US" sz="1200" dirty="0"/>
          </a:p>
          <a:p>
            <a:r>
              <a:rPr lang="en-US" sz="1200" dirty="0" smtClean="0"/>
              <a:t>Slide 13.</a:t>
            </a:r>
          </a:p>
          <a:p>
            <a:r>
              <a:rPr lang="en-US" sz="1200" dirty="0" smtClean="0"/>
              <a:t>Description: Digging up graves in Alaska ( a young Johan </a:t>
            </a:r>
            <a:r>
              <a:rPr lang="en-US" sz="1200" dirty="0" err="1" smtClean="0"/>
              <a:t>Hultin</a:t>
            </a:r>
            <a:r>
              <a:rPr lang="en-US" sz="1200" dirty="0" smtClean="0"/>
              <a:t> in 1951, </a:t>
            </a:r>
            <a:r>
              <a:rPr lang="en-US" sz="1200" dirty="0" err="1" smtClean="0"/>
              <a:t>Brevig</a:t>
            </a:r>
            <a:r>
              <a:rPr lang="en-US" sz="1200" dirty="0" smtClean="0"/>
              <a:t>, Alaska)</a:t>
            </a:r>
          </a:p>
          <a:p>
            <a:r>
              <a:rPr lang="en-US" sz="1200" dirty="0" smtClean="0"/>
              <a:t>Source: CDC presentation</a:t>
            </a:r>
          </a:p>
          <a:p>
            <a:r>
              <a:rPr lang="en-US" sz="1200" dirty="0" smtClean="0"/>
              <a:t>Clearance: Public domain</a:t>
            </a:r>
            <a:endParaRPr lang="en-US" sz="1200" dirty="0"/>
          </a:p>
          <a:p>
            <a:endParaRPr lang="en-US" sz="1200" dirty="0" smtClean="0"/>
          </a:p>
          <a:p>
            <a:endParaRPr lang="en-US" sz="2000" b="1" dirty="0" smtClean="0"/>
          </a:p>
          <a:p>
            <a:endParaRPr lang="en-US" sz="20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20000" cy="4524315"/>
          </a:xfrm>
          <a:prstGeom prst="rect">
            <a:avLst/>
          </a:prstGeom>
          <a:noFill/>
        </p:spPr>
        <p:txBody>
          <a:bodyPr wrap="square" rtlCol="0">
            <a:spAutoFit/>
          </a:bodyPr>
          <a:lstStyle/>
          <a:p>
            <a:r>
              <a:rPr lang="en-US" sz="3200" b="1" dirty="0" smtClean="0"/>
              <a:t>CQ#1: Approximately how many people were killed during the 1918 pandemic?</a:t>
            </a:r>
          </a:p>
          <a:p>
            <a:endParaRPr lang="en-US" sz="3200" b="1" dirty="0"/>
          </a:p>
          <a:p>
            <a:endParaRPr lang="en-US" sz="3200" b="1" dirty="0" smtClean="0"/>
          </a:p>
          <a:p>
            <a:pPr marL="514350" indent="-514350">
              <a:buAutoNum type="alphaUcPeriod"/>
            </a:pPr>
            <a:r>
              <a:rPr lang="en-US" sz="3200" b="1" dirty="0" smtClean="0"/>
              <a:t> 5000</a:t>
            </a:r>
          </a:p>
          <a:p>
            <a:pPr marL="514350" indent="-514350">
              <a:buAutoNum type="alphaUcPeriod"/>
            </a:pPr>
            <a:r>
              <a:rPr lang="en-US" sz="3200" b="1" dirty="0" smtClean="0"/>
              <a:t> 5 million</a:t>
            </a:r>
          </a:p>
          <a:p>
            <a:pPr marL="514350" indent="-514350">
              <a:buAutoNum type="alphaUcPeriod"/>
            </a:pPr>
            <a:r>
              <a:rPr lang="en-US" sz="3200" b="1" dirty="0" smtClean="0"/>
              <a:t> 10 million</a:t>
            </a:r>
          </a:p>
          <a:p>
            <a:pPr marL="514350" indent="-514350">
              <a:buAutoNum type="alphaUcPeriod"/>
            </a:pPr>
            <a:r>
              <a:rPr lang="en-US" sz="3200" b="1" dirty="0" smtClean="0"/>
              <a:t> 20-50 million</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89BC588-B5BF-5E47-A6A7-FD98513CF6C5}" type="slidenum">
              <a:rPr lang="en-US" smtClean="0"/>
              <a:pPr>
                <a:defRPr/>
              </a:pPr>
              <a:t>50</a:t>
            </a:fld>
            <a:endParaRPr lang="en-US"/>
          </a:p>
        </p:txBody>
      </p:sp>
      <p:sp>
        <p:nvSpPr>
          <p:cNvPr id="6" name="Rectangle 5"/>
          <p:cNvSpPr/>
          <p:nvPr/>
        </p:nvSpPr>
        <p:spPr>
          <a:xfrm>
            <a:off x="381000" y="237829"/>
            <a:ext cx="8305800" cy="6924971"/>
          </a:xfrm>
          <a:prstGeom prst="rect">
            <a:avLst/>
          </a:prstGeom>
        </p:spPr>
        <p:txBody>
          <a:bodyPr wrap="square">
            <a:spAutoFit/>
          </a:bodyPr>
          <a:lstStyle/>
          <a:p>
            <a:r>
              <a:rPr lang="en-US" sz="1200" dirty="0" smtClean="0"/>
              <a:t>Slide 16.</a:t>
            </a:r>
          </a:p>
          <a:p>
            <a:r>
              <a:rPr lang="en-US" sz="1200" dirty="0" smtClean="0"/>
              <a:t>Description: Timeless books</a:t>
            </a:r>
          </a:p>
          <a:p>
            <a:r>
              <a:rPr lang="en-US" sz="1200" dirty="0" smtClean="0"/>
              <a:t>Source: Wikimedia commons</a:t>
            </a:r>
          </a:p>
          <a:p>
            <a:r>
              <a:rPr lang="en-US" sz="1200" dirty="0" smtClean="0"/>
              <a:t>Link: </a:t>
            </a:r>
            <a:r>
              <a:rPr lang="en-US" sz="1200" dirty="0"/>
              <a:t>http://</a:t>
            </a:r>
            <a:r>
              <a:rPr lang="en-US" sz="1200" dirty="0" err="1"/>
              <a:t>upload.wikimedia.org</a:t>
            </a:r>
            <a:r>
              <a:rPr lang="en-US" sz="1200" dirty="0"/>
              <a:t>/</a:t>
            </a:r>
            <a:r>
              <a:rPr lang="en-US" sz="1200" dirty="0" err="1"/>
              <a:t>wikipedia</a:t>
            </a:r>
            <a:r>
              <a:rPr lang="en-US" sz="1200" dirty="0"/>
              <a:t>/commons/d/d6/</a:t>
            </a:r>
            <a:r>
              <a:rPr lang="en-US" sz="1200" dirty="0" err="1"/>
              <a:t>Timeless_Books.jpg</a:t>
            </a:r>
            <a:r>
              <a:rPr lang="en-US" sz="1200" dirty="0"/>
              <a:t> </a:t>
            </a:r>
            <a:endParaRPr lang="en-US" sz="1200" dirty="0" smtClean="0"/>
          </a:p>
          <a:p>
            <a:r>
              <a:rPr lang="en-US" sz="1200" dirty="0" smtClean="0"/>
              <a:t>Clearance: Creative commons license 2.0</a:t>
            </a:r>
          </a:p>
          <a:p>
            <a:endParaRPr lang="en-US" sz="1200" dirty="0" smtClean="0"/>
          </a:p>
          <a:p>
            <a:r>
              <a:rPr lang="en-US" sz="1200" dirty="0" smtClean="0"/>
              <a:t>Slide 18</a:t>
            </a:r>
          </a:p>
          <a:p>
            <a:r>
              <a:rPr lang="en-US" sz="1200" dirty="0"/>
              <a:t>Description</a:t>
            </a:r>
            <a:r>
              <a:rPr lang="en-US" sz="1200" dirty="0" smtClean="0"/>
              <a:t>: Frisco</a:t>
            </a:r>
            <a:endParaRPr lang="en-US" sz="1200" dirty="0"/>
          </a:p>
          <a:p>
            <a:r>
              <a:rPr lang="en-US" sz="1200" dirty="0"/>
              <a:t>Source</a:t>
            </a:r>
            <a:r>
              <a:rPr lang="en-US" sz="1200" dirty="0" smtClean="0"/>
              <a:t>: Wikimedia commons</a:t>
            </a:r>
            <a:endParaRPr lang="en-US" sz="1200" dirty="0"/>
          </a:p>
          <a:p>
            <a:r>
              <a:rPr lang="en-US" sz="1200" dirty="0"/>
              <a:t>Link</a:t>
            </a:r>
            <a:r>
              <a:rPr lang="en-US" sz="1200" dirty="0" smtClean="0"/>
              <a:t>: http</a:t>
            </a:r>
            <a:r>
              <a:rPr lang="en-US" sz="1200" dirty="0"/>
              <a:t>://</a:t>
            </a:r>
            <a:r>
              <a:rPr lang="en-US" sz="1200" dirty="0" err="1"/>
              <a:t>upload.wikimedia.org</a:t>
            </a:r>
            <a:r>
              <a:rPr lang="en-US" sz="1200" dirty="0"/>
              <a:t>/</a:t>
            </a:r>
            <a:r>
              <a:rPr lang="en-US" sz="1200" dirty="0" err="1"/>
              <a:t>wikipedia</a:t>
            </a:r>
            <a:r>
              <a:rPr lang="en-US" sz="1200" dirty="0"/>
              <a:t>/commons/4/45/Back_to_FRISCO_%284734975172%29.jpg </a:t>
            </a:r>
          </a:p>
          <a:p>
            <a:r>
              <a:rPr lang="en-US" sz="1200" dirty="0"/>
              <a:t>Clearance</a:t>
            </a:r>
            <a:r>
              <a:rPr lang="en-US" sz="1200" dirty="0" smtClean="0"/>
              <a:t>: </a:t>
            </a:r>
            <a:r>
              <a:rPr lang="en-US" sz="1200" dirty="0"/>
              <a:t>Creative commons license 2.0</a:t>
            </a:r>
          </a:p>
          <a:p>
            <a:endParaRPr lang="en-US" sz="1200" dirty="0" smtClean="0"/>
          </a:p>
          <a:p>
            <a:r>
              <a:rPr lang="en-US" sz="1200" dirty="0" smtClean="0"/>
              <a:t>Slides 18 and 30.</a:t>
            </a:r>
          </a:p>
          <a:p>
            <a:r>
              <a:rPr lang="en-US" sz="1200" dirty="0" smtClean="0"/>
              <a:t>Description: Log cabin in Norway. </a:t>
            </a:r>
          </a:p>
          <a:p>
            <a:r>
              <a:rPr lang="en-US" sz="1200" dirty="0" smtClean="0"/>
              <a:t>Source: Wikimedia commons.</a:t>
            </a:r>
          </a:p>
          <a:p>
            <a:r>
              <a:rPr lang="en-US" sz="1200" dirty="0"/>
              <a:t>Link: https://</a:t>
            </a:r>
            <a:r>
              <a:rPr lang="en-US" sz="1200" dirty="0" err="1"/>
              <a:t>commons.wikimedia.org</a:t>
            </a:r>
            <a:r>
              <a:rPr lang="en-US" sz="1200" dirty="0"/>
              <a:t>/wiki/File:DNT_Fogdehytta_i_%C3%98verbymarka_p%C3%A5_Gj%C3%B8vik.JPG</a:t>
            </a:r>
            <a:endParaRPr lang="en-US" sz="1200" dirty="0" smtClean="0"/>
          </a:p>
          <a:p>
            <a:r>
              <a:rPr lang="en-US" sz="1200" dirty="0" smtClean="0"/>
              <a:t>Clearance</a:t>
            </a:r>
            <a:r>
              <a:rPr lang="en-US" sz="1200" dirty="0"/>
              <a:t>:  Creative Commons Attribution-Share Alike 3.0 </a:t>
            </a:r>
            <a:r>
              <a:rPr lang="en-US" sz="1200" dirty="0" err="1"/>
              <a:t>Unported</a:t>
            </a:r>
            <a:r>
              <a:rPr lang="en-US" sz="1200" dirty="0"/>
              <a:t> license.</a:t>
            </a:r>
            <a:endParaRPr lang="en-US" sz="1200" dirty="0" smtClean="0"/>
          </a:p>
          <a:p>
            <a:endParaRPr lang="en-US" sz="1200" dirty="0" smtClean="0"/>
          </a:p>
          <a:p>
            <a:r>
              <a:rPr lang="en-US" sz="1200" dirty="0" smtClean="0"/>
              <a:t>Slides 19, 26, 33, 34, 46</a:t>
            </a:r>
            <a:r>
              <a:rPr lang="en-US" sz="1200" dirty="0"/>
              <a:t>.</a:t>
            </a:r>
            <a:endParaRPr lang="en-US" sz="1200" dirty="0" smtClean="0"/>
          </a:p>
          <a:p>
            <a:r>
              <a:rPr lang="en-US" sz="1200" dirty="0"/>
              <a:t>Description</a:t>
            </a:r>
            <a:r>
              <a:rPr lang="en-US" sz="1200" dirty="0" smtClean="0"/>
              <a:t>: Generic influenza virus</a:t>
            </a:r>
            <a:endParaRPr lang="en-US" sz="1200" dirty="0"/>
          </a:p>
          <a:p>
            <a:r>
              <a:rPr lang="en-US" sz="1200" dirty="0"/>
              <a:t>Source</a:t>
            </a:r>
            <a:r>
              <a:rPr lang="en-US" sz="1200" dirty="0" smtClean="0"/>
              <a:t>: CDC website</a:t>
            </a:r>
            <a:endParaRPr lang="en-US" sz="1200" dirty="0"/>
          </a:p>
          <a:p>
            <a:r>
              <a:rPr lang="en-US" sz="1200" dirty="0"/>
              <a:t>Link</a:t>
            </a:r>
            <a:r>
              <a:rPr lang="en-US" sz="1200" dirty="0" smtClean="0"/>
              <a:t>: </a:t>
            </a:r>
            <a:r>
              <a:rPr lang="en-US" sz="1200" dirty="0"/>
              <a:t>http://</a:t>
            </a:r>
            <a:r>
              <a:rPr lang="en-US" sz="1200" dirty="0" err="1"/>
              <a:t>www.cdc.gov</a:t>
            </a:r>
            <a:r>
              <a:rPr lang="en-US" sz="1200" dirty="0"/>
              <a:t>/flu/images/h1n1/</a:t>
            </a:r>
            <a:r>
              <a:rPr lang="en-US" sz="1200" dirty="0" smtClean="0"/>
              <a:t>3D_Influenza_transparent_no_key_full_lrg.gif</a:t>
            </a:r>
            <a:endParaRPr lang="en-US" sz="1200" dirty="0"/>
          </a:p>
          <a:p>
            <a:r>
              <a:rPr lang="en-US" sz="1200" dirty="0"/>
              <a:t>Clearance</a:t>
            </a:r>
            <a:r>
              <a:rPr lang="en-US" sz="1200" dirty="0" smtClean="0"/>
              <a:t>: Public domain</a:t>
            </a:r>
            <a:endParaRPr lang="en-US" sz="1200" dirty="0"/>
          </a:p>
          <a:p>
            <a:endParaRPr lang="en-US" sz="1200" dirty="0" smtClean="0"/>
          </a:p>
          <a:p>
            <a:r>
              <a:rPr lang="en-US" sz="1200" dirty="0" smtClean="0"/>
              <a:t>Slide 19, 20, 24.</a:t>
            </a:r>
          </a:p>
          <a:p>
            <a:r>
              <a:rPr lang="en-US" sz="1200" dirty="0"/>
              <a:t>Description: Jeffery K. </a:t>
            </a:r>
            <a:r>
              <a:rPr lang="en-US" sz="1200" dirty="0" err="1"/>
              <a:t>Taubenberger</a:t>
            </a:r>
            <a:r>
              <a:rPr lang="en-US" sz="1200" dirty="0"/>
              <a:t>, M.D., </a:t>
            </a:r>
            <a:r>
              <a:rPr lang="en-US" sz="1200" dirty="0" err="1"/>
              <a:t>Ph.D</a:t>
            </a:r>
            <a:endParaRPr lang="en-US" sz="1200" dirty="0"/>
          </a:p>
          <a:p>
            <a:r>
              <a:rPr lang="en-US" sz="1200" dirty="0" smtClean="0"/>
              <a:t>Source: NIAID, NIH.</a:t>
            </a:r>
            <a:endParaRPr lang="en-US" sz="1200" dirty="0"/>
          </a:p>
          <a:p>
            <a:r>
              <a:rPr lang="en-US" sz="1200" dirty="0"/>
              <a:t>Link</a:t>
            </a:r>
            <a:r>
              <a:rPr lang="en-US" sz="1200" dirty="0" smtClean="0"/>
              <a:t>: </a:t>
            </a:r>
            <a:r>
              <a:rPr lang="en-US" sz="1200" dirty="0"/>
              <a:t>http://</a:t>
            </a:r>
            <a:r>
              <a:rPr lang="en-US" sz="1200" dirty="0" err="1"/>
              <a:t>www.niaid.nih.gov</a:t>
            </a:r>
            <a:r>
              <a:rPr lang="en-US" sz="1200" dirty="0"/>
              <a:t>/</a:t>
            </a:r>
            <a:r>
              <a:rPr lang="en-US" sz="1200" dirty="0" err="1"/>
              <a:t>LabsAndResources</a:t>
            </a:r>
            <a:r>
              <a:rPr lang="en-US" sz="1200" dirty="0"/>
              <a:t>/labs/</a:t>
            </a:r>
            <a:r>
              <a:rPr lang="en-US" sz="1200" dirty="0" err="1"/>
              <a:t>aboutlabs</a:t>
            </a:r>
            <a:r>
              <a:rPr lang="en-US" sz="1200" dirty="0"/>
              <a:t>/lid/VPES/Pages/</a:t>
            </a:r>
            <a:r>
              <a:rPr lang="en-US" sz="1200" dirty="0" err="1" smtClean="0"/>
              <a:t>default.aspx</a:t>
            </a:r>
            <a:endParaRPr lang="en-US" sz="1200" dirty="0"/>
          </a:p>
          <a:p>
            <a:r>
              <a:rPr lang="en-US" sz="1200" dirty="0"/>
              <a:t>Clearance</a:t>
            </a:r>
            <a:r>
              <a:rPr lang="en-US" sz="1200" dirty="0" smtClean="0"/>
              <a:t>: Public domain.</a:t>
            </a:r>
            <a:endParaRPr lang="en-US" sz="1200" dirty="0"/>
          </a:p>
          <a:p>
            <a:endParaRPr lang="en-US" sz="1200" dirty="0" smtClean="0"/>
          </a:p>
          <a:p>
            <a:r>
              <a:rPr lang="en-US" sz="1200" dirty="0" smtClean="0"/>
              <a:t>Slides 20 and 33.</a:t>
            </a:r>
          </a:p>
          <a:p>
            <a:r>
              <a:rPr lang="en-US" sz="1200" dirty="0"/>
              <a:t>Description</a:t>
            </a:r>
            <a:r>
              <a:rPr lang="en-US" sz="1200" dirty="0" smtClean="0"/>
              <a:t>: Lung block tissue from a soldier in 1918.</a:t>
            </a:r>
            <a:endParaRPr lang="en-US" sz="1200" dirty="0"/>
          </a:p>
          <a:p>
            <a:r>
              <a:rPr lang="en-US" sz="1200" dirty="0"/>
              <a:t>Source:</a:t>
            </a:r>
          </a:p>
          <a:p>
            <a:r>
              <a:rPr lang="en-US" sz="1200" dirty="0"/>
              <a:t>Link:</a:t>
            </a:r>
          </a:p>
          <a:p>
            <a:r>
              <a:rPr lang="en-US" sz="1200" dirty="0" smtClean="0"/>
              <a:t>Clearance</a:t>
            </a:r>
            <a:r>
              <a:rPr lang="en-US" sz="1200" dirty="0"/>
              <a:t>:</a:t>
            </a:r>
            <a:endParaRPr lang="en-US" sz="1200" dirty="0" smtClean="0"/>
          </a:p>
          <a:p>
            <a:endParaRPr lang="en-US" sz="1200" dirty="0"/>
          </a:p>
        </p:txBody>
      </p:sp>
    </p:spTree>
    <p:extLst>
      <p:ext uri="{BB962C8B-B14F-4D97-AF65-F5344CB8AC3E}">
        <p14:creationId xmlns:p14="http://schemas.microsoft.com/office/powerpoint/2010/main" val="4176088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89BC588-B5BF-5E47-A6A7-FD98513CF6C5}" type="slidenum">
              <a:rPr lang="en-US" smtClean="0"/>
              <a:pPr>
                <a:defRPr/>
              </a:pPr>
              <a:t>51</a:t>
            </a:fld>
            <a:endParaRPr lang="en-US"/>
          </a:p>
        </p:txBody>
      </p:sp>
      <p:sp>
        <p:nvSpPr>
          <p:cNvPr id="4" name="Rectangle 3"/>
          <p:cNvSpPr/>
          <p:nvPr/>
        </p:nvSpPr>
        <p:spPr>
          <a:xfrm>
            <a:off x="457200" y="583824"/>
            <a:ext cx="7924800" cy="5447644"/>
          </a:xfrm>
          <a:prstGeom prst="rect">
            <a:avLst/>
          </a:prstGeom>
        </p:spPr>
        <p:txBody>
          <a:bodyPr wrap="square">
            <a:spAutoFit/>
          </a:bodyPr>
          <a:lstStyle/>
          <a:p>
            <a:r>
              <a:rPr lang="en-US" sz="1200" dirty="0" smtClean="0">
                <a:solidFill>
                  <a:srgbClr val="000000"/>
                </a:solidFill>
              </a:rPr>
              <a:t>Slides 27 and 29.</a:t>
            </a:r>
          </a:p>
          <a:p>
            <a:r>
              <a:rPr lang="en-US" sz="1200" dirty="0" smtClean="0">
                <a:solidFill>
                  <a:srgbClr val="000000"/>
                </a:solidFill>
              </a:rPr>
              <a:t>Description: </a:t>
            </a:r>
            <a:r>
              <a:rPr lang="en-US" sz="1200" dirty="0" err="1">
                <a:solidFill>
                  <a:srgbClr val="000000"/>
                </a:solidFill>
              </a:rPr>
              <a:t>Taubenberger</a:t>
            </a:r>
            <a:r>
              <a:rPr lang="en-US" sz="1200" dirty="0">
                <a:solidFill>
                  <a:srgbClr val="000000"/>
                </a:solidFill>
              </a:rPr>
              <a:t> and his colleague Ann Reid </a:t>
            </a:r>
            <a:endParaRPr lang="en-US" sz="1200" dirty="0" smtClean="0">
              <a:solidFill>
                <a:srgbClr val="000000"/>
              </a:solidFill>
            </a:endParaRPr>
          </a:p>
          <a:p>
            <a:r>
              <a:rPr lang="en-US" sz="1200" dirty="0" smtClean="0">
                <a:solidFill>
                  <a:srgbClr val="000000"/>
                </a:solidFill>
              </a:rPr>
              <a:t>Source: CDC presentation</a:t>
            </a:r>
          </a:p>
          <a:p>
            <a:r>
              <a:rPr lang="en-US" sz="1200" dirty="0" smtClean="0">
                <a:solidFill>
                  <a:srgbClr val="000000"/>
                </a:solidFill>
              </a:rPr>
              <a:t>Clearance: Public domain</a:t>
            </a:r>
          </a:p>
          <a:p>
            <a:endParaRPr lang="en-US" sz="1200" dirty="0" smtClean="0">
              <a:solidFill>
                <a:srgbClr val="000000"/>
              </a:solidFill>
            </a:endParaRPr>
          </a:p>
          <a:p>
            <a:r>
              <a:rPr lang="en-US" sz="1200" dirty="0" smtClean="0">
                <a:solidFill>
                  <a:srgbClr val="000000"/>
                </a:solidFill>
              </a:rPr>
              <a:t>Slides 28.</a:t>
            </a:r>
          </a:p>
          <a:p>
            <a:pPr>
              <a:defRPr/>
            </a:pPr>
            <a:r>
              <a:rPr lang="en-US" sz="1200" dirty="0" err="1" smtClean="0">
                <a:solidFill>
                  <a:srgbClr val="000000"/>
                </a:solidFill>
              </a:rPr>
              <a:t>Desciption</a:t>
            </a:r>
            <a:r>
              <a:rPr lang="en-US" sz="1200" dirty="0" smtClean="0">
                <a:solidFill>
                  <a:srgbClr val="000000"/>
                </a:solidFill>
              </a:rPr>
              <a:t>: Johan </a:t>
            </a:r>
            <a:r>
              <a:rPr lang="en-US" sz="1200" dirty="0" err="1" smtClean="0">
                <a:solidFill>
                  <a:srgbClr val="000000"/>
                </a:solidFill>
              </a:rPr>
              <a:t>Hultin</a:t>
            </a:r>
            <a:r>
              <a:rPr lang="en-US" sz="1200" dirty="0">
                <a:solidFill>
                  <a:srgbClr val="000000"/>
                </a:solidFill>
              </a:rPr>
              <a:t> </a:t>
            </a:r>
            <a:r>
              <a:rPr lang="en-US" sz="1200" dirty="0" smtClean="0">
                <a:solidFill>
                  <a:srgbClr val="000000"/>
                </a:solidFill>
              </a:rPr>
              <a:t>in </a:t>
            </a:r>
            <a:r>
              <a:rPr lang="en-US" sz="1200" dirty="0">
                <a:solidFill>
                  <a:srgbClr val="000000"/>
                </a:solidFill>
              </a:rPr>
              <a:t>1997 at the </a:t>
            </a:r>
            <a:r>
              <a:rPr lang="en-US" sz="1200" dirty="0" err="1" smtClean="0">
                <a:solidFill>
                  <a:srgbClr val="000000"/>
                </a:solidFill>
              </a:rPr>
              <a:t>Brevig</a:t>
            </a:r>
            <a:r>
              <a:rPr lang="en-US" sz="1200" dirty="0" smtClean="0">
                <a:solidFill>
                  <a:srgbClr val="000000"/>
                </a:solidFill>
              </a:rPr>
              <a:t> gravesite</a:t>
            </a:r>
          </a:p>
          <a:p>
            <a:pPr>
              <a:defRPr/>
            </a:pPr>
            <a:r>
              <a:rPr lang="en-US" sz="1200" dirty="0" smtClean="0">
                <a:solidFill>
                  <a:srgbClr val="000000"/>
                </a:solidFill>
              </a:rPr>
              <a:t>Source: CDC presentation</a:t>
            </a:r>
          </a:p>
          <a:p>
            <a:pPr>
              <a:defRPr/>
            </a:pPr>
            <a:r>
              <a:rPr lang="en-US" sz="1200" dirty="0" smtClean="0">
                <a:solidFill>
                  <a:srgbClr val="000000"/>
                </a:solidFill>
              </a:rPr>
              <a:t>Clearance: Public domain</a:t>
            </a:r>
            <a:endParaRPr lang="en-US" sz="1200" dirty="0">
              <a:solidFill>
                <a:srgbClr val="000000"/>
              </a:solidFill>
            </a:endParaRPr>
          </a:p>
          <a:p>
            <a:pPr>
              <a:defRPr/>
            </a:pPr>
            <a:endParaRPr lang="en-US" sz="1200" dirty="0"/>
          </a:p>
          <a:p>
            <a:pPr>
              <a:defRPr/>
            </a:pPr>
            <a:r>
              <a:rPr lang="en-US" sz="1200" dirty="0" smtClean="0"/>
              <a:t>Slide 29.</a:t>
            </a:r>
          </a:p>
          <a:p>
            <a:pPr>
              <a:defRPr/>
            </a:pPr>
            <a:r>
              <a:rPr lang="en-US" sz="1200" dirty="0" smtClean="0"/>
              <a:t>Description: Johan </a:t>
            </a:r>
            <a:r>
              <a:rPr lang="en-US" sz="1200" dirty="0" err="1" smtClean="0"/>
              <a:t>Hultin</a:t>
            </a:r>
            <a:r>
              <a:rPr lang="en-US" sz="1200" dirty="0" smtClean="0"/>
              <a:t> and Jeffrey </a:t>
            </a:r>
            <a:r>
              <a:rPr lang="en-US" sz="1200" dirty="0" err="1" smtClean="0"/>
              <a:t>Taubenberger</a:t>
            </a:r>
            <a:endParaRPr lang="en-US" sz="1200" dirty="0" smtClean="0"/>
          </a:p>
          <a:p>
            <a:pPr>
              <a:defRPr/>
            </a:pPr>
            <a:r>
              <a:rPr lang="en-US" sz="1200" dirty="0" smtClean="0"/>
              <a:t>Source</a:t>
            </a:r>
            <a:r>
              <a:rPr lang="en-US" sz="1200" dirty="0"/>
              <a:t>: Armed Forces Institute of Pathology</a:t>
            </a:r>
            <a:endParaRPr lang="en-US" sz="1200" dirty="0" smtClean="0"/>
          </a:p>
          <a:p>
            <a:pPr>
              <a:defRPr/>
            </a:pPr>
            <a:r>
              <a:rPr lang="en-US" sz="1200" dirty="0"/>
              <a:t>Link: https://</a:t>
            </a:r>
            <a:r>
              <a:rPr lang="en-US" sz="1200" dirty="0" err="1"/>
              <a:t>www.awesomestories.com</a:t>
            </a:r>
            <a:r>
              <a:rPr lang="en-US" sz="1200" dirty="0"/>
              <a:t>/asset/view/Drs.-</a:t>
            </a:r>
            <a:r>
              <a:rPr lang="en-US" sz="1200" dirty="0" err="1"/>
              <a:t>Taubenberger</a:t>
            </a:r>
            <a:r>
              <a:rPr lang="en-US" sz="1200" dirty="0"/>
              <a:t>-and-</a:t>
            </a:r>
            <a:r>
              <a:rPr lang="en-US" sz="1200" dirty="0" err="1"/>
              <a:t>Hultin</a:t>
            </a:r>
            <a:r>
              <a:rPr lang="en-US" sz="1200" dirty="0"/>
              <a:t>-Search-for-Spanish-Flu-Virus</a:t>
            </a:r>
            <a:endParaRPr lang="en-US" sz="1200" dirty="0" smtClean="0"/>
          </a:p>
          <a:p>
            <a:pPr>
              <a:defRPr/>
            </a:pPr>
            <a:r>
              <a:rPr lang="en-US" sz="1200" dirty="0" smtClean="0"/>
              <a:t>Clearance: Public domain.</a:t>
            </a:r>
          </a:p>
          <a:p>
            <a:pPr>
              <a:defRPr/>
            </a:pPr>
            <a:endParaRPr lang="en-US" sz="1200" dirty="0"/>
          </a:p>
          <a:p>
            <a:pPr>
              <a:defRPr/>
            </a:pPr>
            <a:r>
              <a:rPr lang="en-US" sz="1200" dirty="0" smtClean="0"/>
              <a:t>Slide 34.</a:t>
            </a:r>
          </a:p>
          <a:p>
            <a:pPr>
              <a:defRPr/>
            </a:pPr>
            <a:r>
              <a:rPr lang="en-US" sz="1200" dirty="0" smtClean="0"/>
              <a:t>Description: DNA</a:t>
            </a:r>
          </a:p>
          <a:p>
            <a:pPr>
              <a:defRPr/>
            </a:pPr>
            <a:r>
              <a:rPr lang="en-US" sz="1200" dirty="0" smtClean="0"/>
              <a:t>Source</a:t>
            </a:r>
            <a:r>
              <a:rPr lang="en-US" sz="1200" dirty="0"/>
              <a:t>: National Human Genome Research </a:t>
            </a:r>
            <a:r>
              <a:rPr lang="en-US" sz="1200" dirty="0" smtClean="0"/>
              <a:t>Institute</a:t>
            </a:r>
          </a:p>
          <a:p>
            <a:pPr>
              <a:defRPr/>
            </a:pPr>
            <a:r>
              <a:rPr lang="en-US" sz="1200" dirty="0"/>
              <a:t>Link: http://</a:t>
            </a:r>
            <a:r>
              <a:rPr lang="en-US" sz="1200" dirty="0" err="1"/>
              <a:t>commons.wikimedia.org</a:t>
            </a:r>
            <a:r>
              <a:rPr lang="en-US" sz="1200" dirty="0"/>
              <a:t>/wiki/</a:t>
            </a:r>
            <a:r>
              <a:rPr lang="en-US" sz="1200" dirty="0" err="1" smtClean="0"/>
              <a:t>File:DNA_Cerchiato.png</a:t>
            </a:r>
            <a:endParaRPr lang="en-US" sz="1200" dirty="0" smtClean="0"/>
          </a:p>
          <a:p>
            <a:pPr>
              <a:defRPr/>
            </a:pPr>
            <a:r>
              <a:rPr lang="en-US" sz="1200" dirty="0" smtClean="0"/>
              <a:t>Clearance: Public domain.</a:t>
            </a:r>
            <a:endParaRPr lang="en-US" sz="1200" dirty="0"/>
          </a:p>
          <a:p>
            <a:endParaRPr lang="en-US" sz="1200" dirty="0" smtClean="0"/>
          </a:p>
          <a:p>
            <a:r>
              <a:rPr lang="en-US" sz="1200" dirty="0" smtClean="0"/>
              <a:t>Slides 35, 40, 41.</a:t>
            </a:r>
            <a:endParaRPr lang="en-US" sz="1200" dirty="0"/>
          </a:p>
          <a:p>
            <a:r>
              <a:rPr lang="en-US" sz="1200" dirty="0"/>
              <a:t>Description: This negative stained transmission electron micrograph (TEM) shows recreated 1918 influenza </a:t>
            </a:r>
            <a:r>
              <a:rPr lang="en-US" sz="1200" dirty="0" err="1"/>
              <a:t>virions</a:t>
            </a:r>
            <a:r>
              <a:rPr lang="en-US" sz="1200" dirty="0"/>
              <a:t> that were collected from supernatants of 1918-infected </a:t>
            </a:r>
            <a:r>
              <a:rPr lang="en-US" sz="1200" dirty="0" err="1"/>
              <a:t>Madin</a:t>
            </a:r>
            <a:r>
              <a:rPr lang="en-US" sz="1200" dirty="0"/>
              <a:t>-Darby Canine Kidney (MDCK) cells cultures 18 hours after infection.</a:t>
            </a:r>
          </a:p>
          <a:p>
            <a:r>
              <a:rPr lang="en-US" sz="1200" dirty="0"/>
              <a:t>Source: The Centers for Disease Control</a:t>
            </a:r>
          </a:p>
          <a:p>
            <a:r>
              <a:rPr lang="en-US" sz="1200" dirty="0"/>
              <a:t>Link: https://</a:t>
            </a:r>
            <a:r>
              <a:rPr lang="en-US" sz="1200" dirty="0" err="1"/>
              <a:t>commons.wikimedia.org</a:t>
            </a:r>
            <a:r>
              <a:rPr lang="en-US" sz="1200" dirty="0"/>
              <a:t>/wiki/</a:t>
            </a:r>
            <a:r>
              <a:rPr lang="en-US" sz="1200" dirty="0" err="1"/>
              <a:t>File:EM_of_influenza_virus.jpg</a:t>
            </a:r>
            <a:endParaRPr lang="en-US" sz="1200" dirty="0"/>
          </a:p>
          <a:p>
            <a:r>
              <a:rPr lang="en-US" sz="1200" dirty="0"/>
              <a:t>Clearance: Public domain</a:t>
            </a:r>
          </a:p>
        </p:txBody>
      </p:sp>
    </p:spTree>
    <p:extLst>
      <p:ext uri="{BB962C8B-B14F-4D97-AF65-F5344CB8AC3E}">
        <p14:creationId xmlns:p14="http://schemas.microsoft.com/office/powerpoint/2010/main" val="3461293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89BC588-B5BF-5E47-A6A7-FD98513CF6C5}" type="slidenum">
              <a:rPr lang="en-US" smtClean="0"/>
              <a:pPr>
                <a:defRPr/>
              </a:pPr>
              <a:t>52</a:t>
            </a:fld>
            <a:endParaRPr lang="en-US"/>
          </a:p>
        </p:txBody>
      </p:sp>
      <p:sp>
        <p:nvSpPr>
          <p:cNvPr id="4" name="TextBox 3"/>
          <p:cNvSpPr txBox="1"/>
          <p:nvPr/>
        </p:nvSpPr>
        <p:spPr>
          <a:xfrm>
            <a:off x="533400" y="158890"/>
            <a:ext cx="7391400" cy="5632310"/>
          </a:xfrm>
          <a:prstGeom prst="rect">
            <a:avLst/>
          </a:prstGeom>
          <a:noFill/>
        </p:spPr>
        <p:txBody>
          <a:bodyPr wrap="square" rtlCol="0">
            <a:spAutoFit/>
          </a:bodyPr>
          <a:lstStyle/>
          <a:p>
            <a:pPr>
              <a:defRPr/>
            </a:pPr>
            <a:endParaRPr lang="en-US" sz="1200" dirty="0"/>
          </a:p>
          <a:p>
            <a:pPr>
              <a:defRPr/>
            </a:pPr>
            <a:endParaRPr lang="en-US" sz="1200" dirty="0" smtClean="0"/>
          </a:p>
          <a:p>
            <a:pPr>
              <a:defRPr/>
            </a:pPr>
            <a:r>
              <a:rPr lang="en-US" sz="1200" dirty="0" smtClean="0"/>
              <a:t>Slide 36.</a:t>
            </a:r>
          </a:p>
          <a:p>
            <a:pPr>
              <a:defRPr/>
            </a:pPr>
            <a:r>
              <a:rPr lang="en-US" sz="1200" dirty="0"/>
              <a:t>Description: </a:t>
            </a:r>
            <a:r>
              <a:rPr lang="en-US" sz="1200" dirty="0" smtClean="0"/>
              <a:t>Influenza virus H1N1</a:t>
            </a:r>
          </a:p>
          <a:p>
            <a:pPr>
              <a:defRPr/>
            </a:pPr>
            <a:r>
              <a:rPr lang="en-US" sz="1200" dirty="0" smtClean="0"/>
              <a:t>Source</a:t>
            </a:r>
            <a:r>
              <a:rPr lang="en-US" sz="1200" dirty="0"/>
              <a:t>: </a:t>
            </a:r>
            <a:r>
              <a:rPr lang="en-US" sz="1200" dirty="0" err="1" smtClean="0"/>
              <a:t>Wikkimedia</a:t>
            </a:r>
            <a:r>
              <a:rPr lang="en-US" sz="1200" dirty="0" smtClean="0"/>
              <a:t> commons</a:t>
            </a:r>
          </a:p>
          <a:p>
            <a:pPr>
              <a:defRPr/>
            </a:pPr>
            <a:r>
              <a:rPr lang="en-US" sz="1200" dirty="0" smtClean="0"/>
              <a:t>Link</a:t>
            </a:r>
            <a:r>
              <a:rPr lang="en-US" sz="1200" dirty="0"/>
              <a:t>: https://</a:t>
            </a:r>
            <a:r>
              <a:rPr lang="en-US" sz="1200" dirty="0" err="1"/>
              <a:t>commons.wikimedia.org</a:t>
            </a:r>
            <a:r>
              <a:rPr lang="en-US" sz="1200" dirty="0"/>
              <a:t>/wiki/File:2009_H1N1_influenza_virus_genetic-num.svg</a:t>
            </a:r>
            <a:endParaRPr lang="en-US" sz="1200" dirty="0" smtClean="0"/>
          </a:p>
          <a:p>
            <a:pPr>
              <a:defRPr/>
            </a:pPr>
            <a:r>
              <a:rPr lang="en-US" sz="1200" dirty="0" smtClean="0"/>
              <a:t>Clearance</a:t>
            </a:r>
            <a:r>
              <a:rPr lang="en-US" sz="1200" dirty="0"/>
              <a:t>: Public </a:t>
            </a:r>
            <a:r>
              <a:rPr lang="en-US" sz="1200" dirty="0" smtClean="0"/>
              <a:t>domain</a:t>
            </a:r>
            <a:endParaRPr lang="en-US" sz="1200" dirty="0"/>
          </a:p>
          <a:p>
            <a:pPr>
              <a:defRPr/>
            </a:pPr>
            <a:endParaRPr lang="en-US" sz="1200" dirty="0" smtClean="0"/>
          </a:p>
          <a:p>
            <a:pPr>
              <a:defRPr/>
            </a:pPr>
            <a:r>
              <a:rPr lang="en-US" sz="1200" dirty="0" smtClean="0"/>
              <a:t>Slide 36.</a:t>
            </a:r>
            <a:endParaRPr lang="en-US" sz="1200" dirty="0"/>
          </a:p>
          <a:p>
            <a:pPr>
              <a:defRPr/>
            </a:pPr>
            <a:r>
              <a:rPr lang="en-US" sz="1200" dirty="0"/>
              <a:t>Description: Terrence </a:t>
            </a:r>
            <a:r>
              <a:rPr lang="en-US" sz="1200" dirty="0" err="1"/>
              <a:t>Tumpey</a:t>
            </a:r>
            <a:r>
              <a:rPr lang="en-US" sz="1200" dirty="0"/>
              <a:t> in the lab </a:t>
            </a:r>
            <a:endParaRPr lang="en-US" sz="1200" dirty="0" smtClean="0"/>
          </a:p>
          <a:p>
            <a:pPr>
              <a:defRPr/>
            </a:pPr>
            <a:r>
              <a:rPr lang="en-US" sz="1200" dirty="0" smtClean="0"/>
              <a:t>Source</a:t>
            </a:r>
            <a:r>
              <a:rPr lang="en-US" sz="1200" dirty="0"/>
              <a:t>: </a:t>
            </a:r>
            <a:r>
              <a:rPr lang="en-US" sz="1200" dirty="0" smtClean="0"/>
              <a:t>CDC </a:t>
            </a:r>
          </a:p>
          <a:p>
            <a:pPr>
              <a:defRPr/>
            </a:pPr>
            <a:r>
              <a:rPr lang="en-US" sz="1200" dirty="0" smtClean="0"/>
              <a:t>Clearance: Public domain.</a:t>
            </a:r>
          </a:p>
          <a:p>
            <a:pPr>
              <a:defRPr/>
            </a:pPr>
            <a:endParaRPr lang="en-US" sz="1200" dirty="0"/>
          </a:p>
          <a:p>
            <a:pPr>
              <a:defRPr/>
            </a:pPr>
            <a:r>
              <a:rPr lang="en-US" sz="1200" dirty="0" smtClean="0"/>
              <a:t>Slide 37.</a:t>
            </a:r>
          </a:p>
          <a:p>
            <a:pPr>
              <a:defRPr/>
            </a:pPr>
            <a:r>
              <a:rPr lang="en-US" sz="1200" dirty="0"/>
              <a:t>Description: Reverse-genetics system for generation of influenza viruses from </a:t>
            </a:r>
            <a:r>
              <a:rPr lang="en-US" sz="1200" dirty="0" smtClean="0"/>
              <a:t>plasmids</a:t>
            </a:r>
          </a:p>
          <a:p>
            <a:pPr>
              <a:defRPr/>
            </a:pPr>
            <a:r>
              <a:rPr lang="en-US" sz="1200" dirty="0" smtClean="0"/>
              <a:t>Source: Modified from </a:t>
            </a:r>
            <a:r>
              <a:rPr lang="en-US" sz="1200" dirty="0" smtClean="0">
                <a:solidFill>
                  <a:srgbClr val="000000"/>
                </a:solidFill>
              </a:rPr>
              <a:t>Fodor </a:t>
            </a:r>
            <a:r>
              <a:rPr lang="en-US" sz="1200" dirty="0">
                <a:solidFill>
                  <a:srgbClr val="000000"/>
                </a:solidFill>
              </a:rPr>
              <a:t>E, et. al. (1999) </a:t>
            </a:r>
            <a:r>
              <a:rPr lang="en-US" sz="1200" i="1" dirty="0">
                <a:solidFill>
                  <a:srgbClr val="000000"/>
                </a:solidFill>
              </a:rPr>
              <a:t>J. </a:t>
            </a:r>
            <a:r>
              <a:rPr lang="en-US" sz="1200" i="1" dirty="0" err="1">
                <a:solidFill>
                  <a:srgbClr val="000000"/>
                </a:solidFill>
              </a:rPr>
              <a:t>Virol</a:t>
            </a:r>
            <a:r>
              <a:rPr lang="en-US" sz="1200" i="1" dirty="0">
                <a:solidFill>
                  <a:srgbClr val="000000"/>
                </a:solidFill>
              </a:rPr>
              <a:t>.</a:t>
            </a:r>
            <a:r>
              <a:rPr lang="en-US" sz="1200" dirty="0">
                <a:solidFill>
                  <a:srgbClr val="000000"/>
                </a:solidFill>
              </a:rPr>
              <a:t> 73: 9679-9682</a:t>
            </a:r>
            <a:r>
              <a:rPr lang="en-US" sz="1200" dirty="0" smtClean="0">
                <a:solidFill>
                  <a:srgbClr val="000000"/>
                </a:solidFill>
              </a:rPr>
              <a:t>.</a:t>
            </a:r>
          </a:p>
          <a:p>
            <a:pPr>
              <a:defRPr/>
            </a:pPr>
            <a:r>
              <a:rPr lang="en-US" sz="1200" dirty="0" smtClean="0">
                <a:solidFill>
                  <a:srgbClr val="000000"/>
                </a:solidFill>
              </a:rPr>
              <a:t>Clearance</a:t>
            </a:r>
            <a:r>
              <a:rPr lang="en-US" sz="1200" dirty="0">
                <a:solidFill>
                  <a:srgbClr val="000000"/>
                </a:solidFill>
              </a:rPr>
              <a:t>: Copyright © 1999 American Society for </a:t>
            </a:r>
            <a:r>
              <a:rPr lang="en-US" sz="1200" dirty="0" smtClean="0">
                <a:solidFill>
                  <a:srgbClr val="000000"/>
                </a:solidFill>
              </a:rPr>
              <a:t>Microbiology. </a:t>
            </a:r>
            <a:endParaRPr lang="en-US" sz="1200" dirty="0"/>
          </a:p>
          <a:p>
            <a:pPr>
              <a:defRPr/>
            </a:pPr>
            <a:endParaRPr lang="en-US" sz="1200" dirty="0" smtClean="0"/>
          </a:p>
          <a:p>
            <a:pPr>
              <a:defRPr/>
            </a:pPr>
            <a:r>
              <a:rPr lang="en-US" sz="1200" dirty="0" smtClean="0"/>
              <a:t>Slide 43. </a:t>
            </a:r>
            <a:endParaRPr lang="en-US" sz="1200" dirty="0"/>
          </a:p>
          <a:p>
            <a:pPr>
              <a:defRPr/>
            </a:pPr>
            <a:r>
              <a:rPr lang="en-US" sz="1200" dirty="0"/>
              <a:t>Description: </a:t>
            </a:r>
            <a:r>
              <a:rPr lang="en-US" sz="1200" dirty="0" smtClean="0"/>
              <a:t>Flu View graph</a:t>
            </a:r>
          </a:p>
          <a:p>
            <a:pPr>
              <a:defRPr/>
            </a:pPr>
            <a:r>
              <a:rPr lang="en-US" sz="1200" dirty="0" smtClean="0"/>
              <a:t>Source</a:t>
            </a:r>
            <a:r>
              <a:rPr lang="en-US" sz="1200" dirty="0"/>
              <a:t>: </a:t>
            </a:r>
            <a:r>
              <a:rPr lang="en-US" sz="1200" dirty="0" smtClean="0"/>
              <a:t>CDC website</a:t>
            </a:r>
          </a:p>
          <a:p>
            <a:pPr>
              <a:defRPr/>
            </a:pPr>
            <a:r>
              <a:rPr lang="en-US" sz="1200" dirty="0" smtClean="0"/>
              <a:t>Link: </a:t>
            </a:r>
            <a:r>
              <a:rPr lang="en-US" sz="1200" dirty="0"/>
              <a:t>http://</a:t>
            </a:r>
            <a:r>
              <a:rPr lang="en-US" sz="1200" dirty="0" err="1"/>
              <a:t>www.cdc.gov</a:t>
            </a:r>
            <a:r>
              <a:rPr lang="en-US" sz="1200" dirty="0"/>
              <a:t>/flu/weekly/#</a:t>
            </a:r>
            <a:r>
              <a:rPr lang="en-US" sz="1200" dirty="0" smtClean="0"/>
              <a:t>S1 </a:t>
            </a:r>
          </a:p>
          <a:p>
            <a:pPr>
              <a:defRPr/>
            </a:pPr>
            <a:r>
              <a:rPr lang="en-US" sz="1200" dirty="0" smtClean="0"/>
              <a:t>Clearance</a:t>
            </a:r>
            <a:r>
              <a:rPr lang="en-US" sz="1200" dirty="0"/>
              <a:t>: Public domain</a:t>
            </a:r>
            <a:r>
              <a:rPr lang="en-US" sz="1200" dirty="0" smtClean="0"/>
              <a:t>.</a:t>
            </a:r>
          </a:p>
          <a:p>
            <a:pPr>
              <a:defRPr/>
            </a:pPr>
            <a:endParaRPr lang="en-US" sz="1200" dirty="0"/>
          </a:p>
          <a:p>
            <a:pPr>
              <a:defRPr/>
            </a:pPr>
            <a:r>
              <a:rPr lang="en-US" sz="1200" dirty="0"/>
              <a:t>Slide </a:t>
            </a:r>
            <a:r>
              <a:rPr lang="en-US" sz="1200" dirty="0" smtClean="0"/>
              <a:t>46 </a:t>
            </a:r>
            <a:endParaRPr lang="en-US" sz="1200" dirty="0"/>
          </a:p>
          <a:p>
            <a:pPr>
              <a:defRPr/>
            </a:pPr>
            <a:r>
              <a:rPr lang="en-US" sz="1200" dirty="0"/>
              <a:t>Description: </a:t>
            </a:r>
            <a:r>
              <a:rPr lang="en-US" sz="1200" dirty="0" smtClean="0"/>
              <a:t>The Centers for Disease Control, Atlanta, GA</a:t>
            </a:r>
          </a:p>
          <a:p>
            <a:pPr>
              <a:defRPr/>
            </a:pPr>
            <a:r>
              <a:rPr lang="en-US" sz="1200" dirty="0" smtClean="0"/>
              <a:t>Source</a:t>
            </a:r>
            <a:r>
              <a:rPr lang="en-US" sz="1200" dirty="0"/>
              <a:t>: </a:t>
            </a:r>
            <a:r>
              <a:rPr lang="en-US" sz="1200" dirty="0" smtClean="0"/>
              <a:t>Wikimedia commons</a:t>
            </a:r>
            <a:endParaRPr lang="en-US" sz="1200" dirty="0"/>
          </a:p>
          <a:p>
            <a:pPr>
              <a:defRPr/>
            </a:pPr>
            <a:r>
              <a:rPr lang="en-US" sz="1200" dirty="0"/>
              <a:t>Link: http://</a:t>
            </a:r>
            <a:r>
              <a:rPr lang="en-US" sz="1200" dirty="0" err="1"/>
              <a:t>commons.wikimedia.org</a:t>
            </a:r>
            <a:r>
              <a:rPr lang="en-US" sz="1200" dirty="0"/>
              <a:t>/wiki/File:CDC_Headquarters_PHIL_10693.tif</a:t>
            </a:r>
            <a:endParaRPr lang="en-US" sz="1200" dirty="0" smtClean="0"/>
          </a:p>
          <a:p>
            <a:pPr>
              <a:defRPr/>
            </a:pPr>
            <a:r>
              <a:rPr lang="en-US" sz="1200" dirty="0" smtClean="0"/>
              <a:t>Clearance: Public domain.</a:t>
            </a:r>
            <a:endParaRPr lang="en-US" sz="1200" dirty="0"/>
          </a:p>
          <a:p>
            <a:endParaRPr lang="en-US" sz="1200" dirty="0"/>
          </a:p>
        </p:txBody>
      </p:sp>
    </p:spTree>
    <p:extLst>
      <p:ext uri="{BB962C8B-B14F-4D97-AF65-F5344CB8AC3E}">
        <p14:creationId xmlns:p14="http://schemas.microsoft.com/office/powerpoint/2010/main" val="30840354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3352800" y="304800"/>
            <a:ext cx="2120900" cy="89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800" b="1"/>
              <a:t>References</a:t>
            </a:r>
          </a:p>
          <a:p>
            <a:endParaRPr lang="en-US" b="1"/>
          </a:p>
        </p:txBody>
      </p:sp>
      <p:sp>
        <p:nvSpPr>
          <p:cNvPr id="68610" name="TextBox 1"/>
          <p:cNvSpPr txBox="1">
            <a:spLocks noChangeArrowheads="1"/>
          </p:cNvSpPr>
          <p:nvPr/>
        </p:nvSpPr>
        <p:spPr bwMode="auto">
          <a:xfrm>
            <a:off x="228600" y="1600200"/>
            <a:ext cx="87630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Shreeve</a:t>
            </a:r>
            <a:r>
              <a:rPr lang="en-US" dirty="0"/>
              <a:t>, J. (2006). Why revive a deadly flu virus. New York Times, 29</a:t>
            </a:r>
            <a:r>
              <a:rPr lang="en-US" dirty="0" smtClean="0"/>
              <a:t>.</a:t>
            </a:r>
          </a:p>
          <a:p>
            <a:endParaRPr lang="en-US" dirty="0"/>
          </a:p>
          <a:p>
            <a:r>
              <a:rPr lang="en-US" dirty="0" err="1"/>
              <a:t>Kolata</a:t>
            </a:r>
            <a:r>
              <a:rPr lang="en-US" dirty="0"/>
              <a:t>, G. (2001). Flu: the story of the great influenza pandemic of 1918 and the search for the virus that caused it. Simon and Schuster</a:t>
            </a:r>
            <a:r>
              <a:rPr lang="en-US" dirty="0" smtClean="0"/>
              <a:t>.</a:t>
            </a:r>
          </a:p>
          <a:p>
            <a:endParaRPr lang="en-US" dirty="0"/>
          </a:p>
          <a:p>
            <a:r>
              <a:rPr lang="en-US" dirty="0"/>
              <a:t>Fodor, E., Devenish, L., </a:t>
            </a:r>
            <a:r>
              <a:rPr lang="en-US" dirty="0" err="1"/>
              <a:t>Engelhardt</a:t>
            </a:r>
            <a:r>
              <a:rPr lang="en-US" dirty="0"/>
              <a:t>, O. G., </a:t>
            </a:r>
            <a:r>
              <a:rPr lang="en-US" dirty="0" err="1"/>
              <a:t>Palese</a:t>
            </a:r>
            <a:r>
              <a:rPr lang="en-US" dirty="0"/>
              <a:t>, P., Brownlee, G. G., &amp; </a:t>
            </a:r>
            <a:r>
              <a:rPr lang="en-US" dirty="0" err="1"/>
              <a:t>García-Sastre</a:t>
            </a:r>
            <a:r>
              <a:rPr lang="en-US" dirty="0"/>
              <a:t>, A. (1999). Rescue of influenza A virus from recombinant DNA. Journal of virology, 73(11), 9679-9682.</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015" y="1219200"/>
            <a:ext cx="7778391" cy="830997"/>
          </a:xfrm>
          <a:prstGeom prst="rect">
            <a:avLst/>
          </a:prstGeom>
          <a:noFill/>
        </p:spPr>
        <p:txBody>
          <a:bodyPr wrap="none" rtlCol="0">
            <a:spAutoFit/>
          </a:bodyPr>
          <a:lstStyle/>
          <a:p>
            <a:pPr algn="ctr"/>
            <a:r>
              <a:rPr lang="en-US" b="1" dirty="0" smtClean="0"/>
              <a:t>Explore the following websites and associated links</a:t>
            </a:r>
          </a:p>
          <a:p>
            <a:pPr algn="ctr"/>
            <a:r>
              <a:rPr lang="en-US" b="1" dirty="0" smtClean="0"/>
              <a:t> on the 1918 pandemic:</a:t>
            </a:r>
            <a:endParaRPr lang="en-US" b="1" dirty="0"/>
          </a:p>
        </p:txBody>
      </p:sp>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6</a:t>
            </a:fld>
            <a:endParaRPr lang="en-US"/>
          </a:p>
        </p:txBody>
      </p:sp>
      <p:sp>
        <p:nvSpPr>
          <p:cNvPr id="4" name="TextBox 3"/>
          <p:cNvSpPr txBox="1"/>
          <p:nvPr/>
        </p:nvSpPr>
        <p:spPr>
          <a:xfrm>
            <a:off x="609600" y="3048000"/>
            <a:ext cx="7924800" cy="830997"/>
          </a:xfrm>
          <a:prstGeom prst="rect">
            <a:avLst/>
          </a:prstGeom>
          <a:noFill/>
        </p:spPr>
        <p:txBody>
          <a:bodyPr wrap="square" rtlCol="0">
            <a:spAutoFit/>
          </a:bodyPr>
          <a:lstStyle/>
          <a:p>
            <a:pPr algn="ctr"/>
            <a:r>
              <a:rPr lang="en-US" dirty="0" smtClean="0">
                <a:hlinkClick r:id="rId2"/>
              </a:rPr>
              <a:t>http://www.flu.gov/pandemic/history/1918/the_pandemic/influenza/index.html</a:t>
            </a:r>
            <a:endParaRPr lang="en-US" dirty="0"/>
          </a:p>
        </p:txBody>
      </p:sp>
    </p:spTree>
    <p:extLst>
      <p:ext uri="{BB962C8B-B14F-4D97-AF65-F5344CB8AC3E}">
        <p14:creationId xmlns:p14="http://schemas.microsoft.com/office/powerpoint/2010/main" val="1721900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905" y="457200"/>
            <a:ext cx="7139695" cy="4154983"/>
          </a:xfrm>
          <a:prstGeom prst="rect">
            <a:avLst/>
          </a:prstGeom>
          <a:noFill/>
        </p:spPr>
        <p:txBody>
          <a:bodyPr wrap="none" rtlCol="0">
            <a:spAutoFit/>
          </a:bodyPr>
          <a:lstStyle/>
          <a:p>
            <a:r>
              <a:rPr lang="en-US" sz="3200" b="1" dirty="0"/>
              <a:t>CQ</a:t>
            </a:r>
            <a:r>
              <a:rPr lang="en-US" sz="3200" b="1" dirty="0" smtClean="0"/>
              <a:t>#2: Where did the 1918 influenza </a:t>
            </a:r>
          </a:p>
          <a:p>
            <a:r>
              <a:rPr lang="en-US" sz="3200" b="1" dirty="0" smtClean="0"/>
              <a:t>come from?</a:t>
            </a:r>
          </a:p>
          <a:p>
            <a:endParaRPr lang="en-US" dirty="0"/>
          </a:p>
          <a:p>
            <a:endParaRPr lang="en-US" b="1" dirty="0" smtClean="0"/>
          </a:p>
          <a:p>
            <a:endParaRPr lang="en-US" b="1" dirty="0"/>
          </a:p>
          <a:p>
            <a:pPr marL="514350" indent="-514350">
              <a:buAutoNum type="alphaUcPeriod"/>
            </a:pPr>
            <a:r>
              <a:rPr lang="en-US" sz="3200" b="1" dirty="0" smtClean="0"/>
              <a:t> Asia</a:t>
            </a:r>
          </a:p>
          <a:p>
            <a:pPr marL="514350" indent="-514350">
              <a:buAutoNum type="alphaUcPeriod"/>
            </a:pPr>
            <a:r>
              <a:rPr lang="en-US" sz="3200" b="1" dirty="0" smtClean="0"/>
              <a:t> Australia</a:t>
            </a:r>
          </a:p>
          <a:p>
            <a:pPr marL="514350" indent="-514350">
              <a:buAutoNum type="alphaUcPeriod"/>
            </a:pPr>
            <a:r>
              <a:rPr lang="en-US" sz="3200" b="1" dirty="0" smtClean="0"/>
              <a:t> Europe</a:t>
            </a:r>
          </a:p>
          <a:p>
            <a:pPr marL="514350" indent="-514350">
              <a:buAutoNum type="alphaUcPeriod"/>
            </a:pPr>
            <a:r>
              <a:rPr lang="en-US" sz="3200" b="1" dirty="0" smtClean="0"/>
              <a:t> Japan</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7</a:t>
            </a:fld>
            <a:endParaRPr lang="en-US"/>
          </a:p>
        </p:txBody>
      </p:sp>
    </p:spTree>
    <p:extLst>
      <p:ext uri="{BB962C8B-B14F-4D97-AF65-F5344CB8AC3E}">
        <p14:creationId xmlns:p14="http://schemas.microsoft.com/office/powerpoint/2010/main" val="2085238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665954" cy="4524315"/>
          </a:xfrm>
          <a:prstGeom prst="rect">
            <a:avLst/>
          </a:prstGeom>
          <a:noFill/>
        </p:spPr>
        <p:txBody>
          <a:bodyPr wrap="none" rtlCol="0">
            <a:spAutoFit/>
          </a:bodyPr>
          <a:lstStyle/>
          <a:p>
            <a:r>
              <a:rPr lang="en-US" sz="3200" b="1" dirty="0"/>
              <a:t>CQ</a:t>
            </a:r>
            <a:r>
              <a:rPr lang="en-US" sz="3200" b="1" dirty="0" smtClean="0"/>
              <a:t>#3: How long did it take for the influenza</a:t>
            </a:r>
          </a:p>
          <a:p>
            <a:r>
              <a:rPr lang="en-US" sz="3200" b="1" dirty="0" smtClean="0"/>
              <a:t> to spread from the military to the civilian </a:t>
            </a:r>
          </a:p>
          <a:p>
            <a:r>
              <a:rPr lang="en-US" sz="3200" b="1" dirty="0" smtClean="0"/>
              <a:t>population?</a:t>
            </a:r>
          </a:p>
          <a:p>
            <a:endParaRPr lang="en-US" sz="3200" b="1" dirty="0" smtClean="0"/>
          </a:p>
          <a:p>
            <a:endParaRPr lang="en-US" sz="3200" b="1" dirty="0"/>
          </a:p>
          <a:p>
            <a:pPr marL="514350" indent="-514350">
              <a:buAutoNum type="alphaUcPeriod"/>
            </a:pPr>
            <a:r>
              <a:rPr lang="en-US" sz="3200" b="1" dirty="0" smtClean="0"/>
              <a:t> 4 months</a:t>
            </a:r>
          </a:p>
          <a:p>
            <a:pPr marL="514350" indent="-514350">
              <a:buAutoNum type="alphaUcPeriod"/>
            </a:pPr>
            <a:r>
              <a:rPr lang="en-US" sz="3200" b="1" dirty="0" smtClean="0"/>
              <a:t> 2 months</a:t>
            </a:r>
          </a:p>
          <a:p>
            <a:pPr marL="514350" indent="-514350">
              <a:buAutoNum type="alphaUcPeriod"/>
            </a:pPr>
            <a:r>
              <a:rPr lang="en-US" sz="3200" b="1" dirty="0" smtClean="0"/>
              <a:t> 6 months</a:t>
            </a:r>
          </a:p>
          <a:p>
            <a:pPr marL="514350" indent="-514350">
              <a:buAutoNum type="alphaUcPeriod"/>
            </a:pPr>
            <a:r>
              <a:rPr lang="en-US" sz="3200" b="1" dirty="0" smtClean="0"/>
              <a:t> 1 year</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8</a:t>
            </a:fld>
            <a:endParaRPr lang="en-US"/>
          </a:p>
        </p:txBody>
      </p:sp>
    </p:spTree>
    <p:extLst>
      <p:ext uri="{BB962C8B-B14F-4D97-AF65-F5344CB8AC3E}">
        <p14:creationId xmlns:p14="http://schemas.microsoft.com/office/powerpoint/2010/main" val="1258694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04113" cy="6309420"/>
          </a:xfrm>
          <a:prstGeom prst="rect">
            <a:avLst/>
          </a:prstGeom>
          <a:noFill/>
        </p:spPr>
        <p:txBody>
          <a:bodyPr wrap="none" rtlCol="0">
            <a:spAutoFit/>
          </a:bodyPr>
          <a:lstStyle/>
          <a:p>
            <a:r>
              <a:rPr lang="en-US" sz="2800" b="1" dirty="0"/>
              <a:t>CQ</a:t>
            </a:r>
            <a:r>
              <a:rPr lang="en-US" sz="2800" b="1" dirty="0" smtClean="0"/>
              <a:t>#4a: What kind of pathogen caused </a:t>
            </a:r>
          </a:p>
          <a:p>
            <a:r>
              <a:rPr lang="en-US" sz="2800" b="1" dirty="0" smtClean="0"/>
              <a:t>the 1918 influenza?</a:t>
            </a:r>
          </a:p>
          <a:p>
            <a:endParaRPr lang="en-US" sz="2800" b="1" dirty="0" smtClean="0"/>
          </a:p>
          <a:p>
            <a:pPr marL="514350" indent="-514350">
              <a:buAutoNum type="alphaUcPeriod"/>
            </a:pPr>
            <a:r>
              <a:rPr lang="en-US" sz="2800" b="1" dirty="0" smtClean="0"/>
              <a:t> Bacteria</a:t>
            </a:r>
          </a:p>
          <a:p>
            <a:pPr marL="514350" indent="-514350">
              <a:buAutoNum type="alphaUcPeriod"/>
            </a:pPr>
            <a:r>
              <a:rPr lang="en-US" sz="2800" b="1" dirty="0" smtClean="0"/>
              <a:t> Virus</a:t>
            </a:r>
          </a:p>
          <a:p>
            <a:pPr marL="514350" indent="-514350">
              <a:buAutoNum type="alphaUcPeriod"/>
            </a:pPr>
            <a:r>
              <a:rPr lang="en-US" sz="2800" b="1" dirty="0" smtClean="0"/>
              <a:t> Protozoan</a:t>
            </a:r>
          </a:p>
          <a:p>
            <a:pPr marL="514350" indent="-514350">
              <a:buAutoNum type="alphaUcPeriod"/>
            </a:pPr>
            <a:r>
              <a:rPr lang="en-US" sz="2800" b="1" dirty="0" smtClean="0"/>
              <a:t> Plant</a:t>
            </a:r>
          </a:p>
          <a:p>
            <a:pPr marL="514350" indent="-514350">
              <a:buAutoNum type="alphaUcPeriod"/>
            </a:pPr>
            <a:endParaRPr lang="en-US" sz="2800" b="1" dirty="0" smtClean="0"/>
          </a:p>
          <a:p>
            <a:r>
              <a:rPr lang="en-US" sz="2800" b="1" dirty="0"/>
              <a:t>CQ#</a:t>
            </a:r>
            <a:r>
              <a:rPr lang="en-US" sz="2800" b="1" dirty="0" smtClean="0"/>
              <a:t>4b: Form </a:t>
            </a:r>
            <a:r>
              <a:rPr lang="en-US" sz="2800" b="1" dirty="0"/>
              <a:t>groups of </a:t>
            </a:r>
            <a:r>
              <a:rPr lang="en-US" sz="2800" b="1" dirty="0" smtClean="0"/>
              <a:t>4-5 </a:t>
            </a:r>
            <a:r>
              <a:rPr lang="en-US" sz="2800" b="1" dirty="0"/>
              <a:t>students and discuss </a:t>
            </a:r>
            <a:endParaRPr lang="en-US" sz="2800" b="1" dirty="0" smtClean="0"/>
          </a:p>
          <a:p>
            <a:r>
              <a:rPr lang="en-US" sz="2800" b="1" dirty="0" smtClean="0"/>
              <a:t>how </a:t>
            </a:r>
            <a:r>
              <a:rPr lang="en-US" sz="2800" b="1" dirty="0"/>
              <a:t>you could positively identify the causal </a:t>
            </a:r>
            <a:endParaRPr lang="en-US" sz="2800" b="1" dirty="0" smtClean="0"/>
          </a:p>
          <a:p>
            <a:r>
              <a:rPr lang="en-US" sz="2800" b="1" dirty="0" smtClean="0"/>
              <a:t>pathogen </a:t>
            </a:r>
            <a:r>
              <a:rPr lang="en-US" sz="2800" b="1" dirty="0"/>
              <a:t>of influenza in 2 contexts: </a:t>
            </a:r>
            <a:endParaRPr lang="en-US" sz="2800" b="1" dirty="0" smtClean="0"/>
          </a:p>
          <a:p>
            <a:endParaRPr lang="en-US" sz="800" b="1" dirty="0"/>
          </a:p>
          <a:p>
            <a:pPr marL="514350" indent="-514350">
              <a:buAutoNum type="alphaLcPeriod"/>
            </a:pPr>
            <a:r>
              <a:rPr lang="en-US" sz="2800" b="1" dirty="0"/>
              <a:t>Given the tools available in 1918.</a:t>
            </a:r>
          </a:p>
          <a:p>
            <a:pPr marL="514350" indent="-514350">
              <a:buAutoNum type="alphaLcPeriod"/>
            </a:pPr>
            <a:r>
              <a:rPr lang="en-US" sz="2800" b="1" dirty="0"/>
              <a:t>Given the tools available in the present day.</a:t>
            </a:r>
          </a:p>
          <a:p>
            <a:endParaRPr lang="en-US" sz="3200" b="1" dirty="0" smtClean="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9</a:t>
            </a:fld>
            <a:endParaRPr lang="en-US"/>
          </a:p>
        </p:txBody>
      </p:sp>
    </p:spTree>
    <p:extLst>
      <p:ext uri="{BB962C8B-B14F-4D97-AF65-F5344CB8AC3E}">
        <p14:creationId xmlns:p14="http://schemas.microsoft.com/office/powerpoint/2010/main" val="977087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1213</TotalTime>
  <Words>3247</Words>
  <Application>Microsoft Office PowerPoint</Application>
  <PresentationFormat>On-screen Show (4:3)</PresentationFormat>
  <Paragraphs>432</Paragraphs>
  <Slides>53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ＭＳ Ｐゴシック</vt:lpstr>
      <vt:lpstr>Arial</vt:lpstr>
      <vt:lpstr>Helvetica</vt:lpstr>
      <vt:lpstr>Monotype Sorts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User</dc:creator>
  <cp:lastModifiedBy>Kathelon Toliver</cp:lastModifiedBy>
  <cp:revision>383</cp:revision>
  <cp:lastPrinted>2013-02-14T02:21:53Z</cp:lastPrinted>
  <dcterms:created xsi:type="dcterms:W3CDTF">2013-01-10T00:19:10Z</dcterms:created>
  <dcterms:modified xsi:type="dcterms:W3CDTF">2015-12-01T15:07:03Z</dcterms:modified>
</cp:coreProperties>
</file>