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3" r:id="rId3"/>
    <p:sldId id="294" r:id="rId4"/>
    <p:sldId id="295" r:id="rId5"/>
    <p:sldId id="296" r:id="rId6"/>
    <p:sldId id="259" r:id="rId7"/>
    <p:sldId id="260" r:id="rId8"/>
    <p:sldId id="283" r:id="rId9"/>
    <p:sldId id="272" r:id="rId10"/>
    <p:sldId id="270" r:id="rId11"/>
    <p:sldId id="271" r:id="rId12"/>
    <p:sldId id="266" r:id="rId13"/>
    <p:sldId id="268" r:id="rId14"/>
    <p:sldId id="285" r:id="rId15"/>
    <p:sldId id="269" r:id="rId16"/>
    <p:sldId id="278" r:id="rId17"/>
    <p:sldId id="279" r:id="rId18"/>
    <p:sldId id="273" r:id="rId19"/>
    <p:sldId id="297" r:id="rId20"/>
    <p:sldId id="298" r:id="rId21"/>
    <p:sldId id="291" r:id="rId22"/>
    <p:sldId id="286" r:id="rId23"/>
    <p:sldId id="292" r:id="rId24"/>
    <p:sldId id="290" r:id="rId25"/>
    <p:sldId id="288" r:id="rId26"/>
    <p:sldId id="287" r:id="rId27"/>
    <p:sldId id="289" r:id="rId28"/>
    <p:sldId id="299" r:id="rId29"/>
    <p:sldId id="301" r:id="rId30"/>
    <p:sldId id="302" r:id="rId31"/>
    <p:sldId id="300" r:id="rId32"/>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0458"/>
    <a:srgbClr val="5F0981"/>
    <a:srgbClr val="42065A"/>
    <a:srgbClr val="270337"/>
    <a:srgbClr val="FFFFCC"/>
    <a:srgbClr val="0000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Trinity</a:t>
            </a:r>
            <a:r>
              <a:rPr lang="en-US" baseline="0" dirty="0" smtClean="0"/>
              <a:t> Enrollment By Race 1979 to 2011</a:t>
            </a:r>
            <a:endParaRPr lang="en-US" dirty="0"/>
          </a:p>
        </c:rich>
      </c:tx>
      <c:layout/>
      <c:overlay val="0"/>
    </c:title>
    <c:autoTitleDeleted val="0"/>
    <c:plotArea>
      <c:layout/>
      <c:barChart>
        <c:barDir val="col"/>
        <c:grouping val="percentStacked"/>
        <c:varyColors val="0"/>
        <c:ser>
          <c:idx val="0"/>
          <c:order val="0"/>
          <c:tx>
            <c:strRef>
              <c:f>Sheet1!$A$2</c:f>
              <c:strCache>
                <c:ptCount val="1"/>
                <c:pt idx="0">
                  <c:v>White</c:v>
                </c:pt>
              </c:strCache>
            </c:strRef>
          </c:tx>
          <c:spPr>
            <a:solidFill>
              <a:srgbClr val="7030A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1979</c:v>
                </c:pt>
                <c:pt idx="1">
                  <c:v>1995</c:v>
                </c:pt>
                <c:pt idx="2">
                  <c:v>2004</c:v>
                </c:pt>
                <c:pt idx="3">
                  <c:v>2011</c:v>
                </c:pt>
              </c:strCache>
            </c:strRef>
          </c:cat>
          <c:val>
            <c:numRef>
              <c:f>Sheet1!$B$2:$E$2</c:f>
              <c:numCache>
                <c:formatCode>0%</c:formatCode>
                <c:ptCount val="4"/>
                <c:pt idx="0">
                  <c:v>0.85</c:v>
                </c:pt>
                <c:pt idx="1">
                  <c:v>0.39</c:v>
                </c:pt>
                <c:pt idx="2">
                  <c:v>0.11</c:v>
                </c:pt>
                <c:pt idx="3">
                  <c:v>0.06</c:v>
                </c:pt>
              </c:numCache>
            </c:numRef>
          </c:val>
        </c:ser>
        <c:ser>
          <c:idx val="1"/>
          <c:order val="1"/>
          <c:tx>
            <c:strRef>
              <c:f>Sheet1!$A$3</c:f>
              <c:strCache>
                <c:ptCount val="1"/>
                <c:pt idx="0">
                  <c:v>Black</c:v>
                </c:pt>
              </c:strCache>
            </c:strRef>
          </c:tx>
          <c:spPr>
            <a:solidFill>
              <a:srgbClr val="FFFF00"/>
            </a:solidFill>
            <a:ln>
              <a:solidFill>
                <a:srgbClr val="FFFF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1979</c:v>
                </c:pt>
                <c:pt idx="1">
                  <c:v>1995</c:v>
                </c:pt>
                <c:pt idx="2">
                  <c:v>2004</c:v>
                </c:pt>
                <c:pt idx="3">
                  <c:v>2011</c:v>
                </c:pt>
              </c:strCache>
            </c:strRef>
          </c:cat>
          <c:val>
            <c:numRef>
              <c:f>Sheet1!$B$3:$E$3</c:f>
              <c:numCache>
                <c:formatCode>0%</c:formatCode>
                <c:ptCount val="4"/>
                <c:pt idx="0">
                  <c:v>0.1</c:v>
                </c:pt>
                <c:pt idx="1">
                  <c:v>0.51</c:v>
                </c:pt>
                <c:pt idx="2">
                  <c:v>0.63</c:v>
                </c:pt>
                <c:pt idx="3">
                  <c:v>0.69</c:v>
                </c:pt>
              </c:numCache>
            </c:numRef>
          </c:val>
        </c:ser>
        <c:ser>
          <c:idx val="2"/>
          <c:order val="2"/>
          <c:tx>
            <c:strRef>
              <c:f>Sheet1!$A$4</c:f>
              <c:strCache>
                <c:ptCount val="1"/>
                <c:pt idx="0">
                  <c:v>Hispanic</c:v>
                </c:pt>
              </c:strCache>
            </c:strRef>
          </c:tx>
          <c:spPr>
            <a:solidFill>
              <a:srgbClr val="FF99C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1979</c:v>
                </c:pt>
                <c:pt idx="1">
                  <c:v>1995</c:v>
                </c:pt>
                <c:pt idx="2">
                  <c:v>2004</c:v>
                </c:pt>
                <c:pt idx="3">
                  <c:v>2011</c:v>
                </c:pt>
              </c:strCache>
            </c:strRef>
          </c:cat>
          <c:val>
            <c:numRef>
              <c:f>Sheet1!$B$4:$E$4</c:f>
              <c:numCache>
                <c:formatCode>0%</c:formatCode>
                <c:ptCount val="4"/>
                <c:pt idx="0">
                  <c:v>0.05</c:v>
                </c:pt>
                <c:pt idx="1">
                  <c:v>0.05</c:v>
                </c:pt>
                <c:pt idx="2">
                  <c:v>7.0000000000000007E-2</c:v>
                </c:pt>
                <c:pt idx="3">
                  <c:v>0.1</c:v>
                </c:pt>
              </c:numCache>
            </c:numRef>
          </c:val>
        </c:ser>
        <c:ser>
          <c:idx val="3"/>
          <c:order val="3"/>
          <c:tx>
            <c:strRef>
              <c:f>Sheet1!$A$5</c:f>
              <c:strCache>
                <c:ptCount val="1"/>
                <c:pt idx="0">
                  <c:v>Other</c:v>
                </c:pt>
              </c:strCache>
            </c:strRef>
          </c:tx>
          <c:spPr>
            <a:solidFill>
              <a:srgbClr val="00B0F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1979</c:v>
                </c:pt>
                <c:pt idx="1">
                  <c:v>1995</c:v>
                </c:pt>
                <c:pt idx="2">
                  <c:v>2004</c:v>
                </c:pt>
                <c:pt idx="3">
                  <c:v>2011</c:v>
                </c:pt>
              </c:strCache>
            </c:strRef>
          </c:cat>
          <c:val>
            <c:numRef>
              <c:f>Sheet1!$B$5:$E$5</c:f>
              <c:numCache>
                <c:formatCode>0%</c:formatCode>
                <c:ptCount val="4"/>
                <c:pt idx="0">
                  <c:v>0.05</c:v>
                </c:pt>
                <c:pt idx="1">
                  <c:v>0.05</c:v>
                </c:pt>
                <c:pt idx="2">
                  <c:v>0.19</c:v>
                </c:pt>
                <c:pt idx="3">
                  <c:v>0.15</c:v>
                </c:pt>
              </c:numCache>
            </c:numRef>
          </c:val>
        </c:ser>
        <c:dLbls>
          <c:showLegendKey val="0"/>
          <c:showVal val="0"/>
          <c:showCatName val="0"/>
          <c:showSerName val="0"/>
          <c:showPercent val="0"/>
          <c:showBubbleSize val="0"/>
        </c:dLbls>
        <c:gapWidth val="150"/>
        <c:overlap val="100"/>
        <c:axId val="122700544"/>
        <c:axId val="122702080"/>
      </c:barChart>
      <c:catAx>
        <c:axId val="122700544"/>
        <c:scaling>
          <c:orientation val="minMax"/>
        </c:scaling>
        <c:delete val="0"/>
        <c:axPos val="b"/>
        <c:numFmt formatCode="General" sourceLinked="0"/>
        <c:majorTickMark val="out"/>
        <c:minorTickMark val="none"/>
        <c:tickLblPos val="nextTo"/>
        <c:crossAx val="122702080"/>
        <c:crosses val="autoZero"/>
        <c:auto val="1"/>
        <c:lblAlgn val="ctr"/>
        <c:lblOffset val="100"/>
        <c:noMultiLvlLbl val="0"/>
      </c:catAx>
      <c:valAx>
        <c:axId val="122702080"/>
        <c:scaling>
          <c:orientation val="minMax"/>
        </c:scaling>
        <c:delete val="0"/>
        <c:axPos val="l"/>
        <c:majorGridlines/>
        <c:numFmt formatCode="0%" sourceLinked="1"/>
        <c:majorTickMark val="out"/>
        <c:minorTickMark val="none"/>
        <c:tickLblPos val="nextTo"/>
        <c:crossAx val="1227005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Trinity (Yellow) v. National Cohort Comparison (Purple)</a:t>
            </a:r>
          </a:p>
          <a:p>
            <a:pPr>
              <a:defRPr/>
            </a:pPr>
            <a:r>
              <a:rPr lang="en-US" sz="1600" dirty="0" smtClean="0"/>
              <a:t>Median Family Income Estimates First Year Students (CIRP Data)</a:t>
            </a:r>
            <a:endParaRPr lang="en-US" sz="1600" dirty="0"/>
          </a:p>
        </c:rich>
      </c:tx>
      <c:layout/>
      <c:overlay val="0"/>
    </c:title>
    <c:autoTitleDeleted val="0"/>
    <c:plotArea>
      <c:layout/>
      <c:barChart>
        <c:barDir val="col"/>
        <c:grouping val="clustered"/>
        <c:varyColors val="0"/>
        <c:ser>
          <c:idx val="0"/>
          <c:order val="0"/>
          <c:spPr>
            <a:solidFill>
              <a:srgbClr val="FFFF00"/>
            </a:solidFill>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Sheet1!$A$1:$C$1</c:f>
              <c:strCache>
                <c:ptCount val="3"/>
                <c:pt idx="0">
                  <c:v>1995</c:v>
                </c:pt>
                <c:pt idx="1">
                  <c:v>2008</c:v>
                </c:pt>
                <c:pt idx="2">
                  <c:v>2012</c:v>
                </c:pt>
              </c:strCache>
            </c:strRef>
          </c:cat>
          <c:val>
            <c:numRef>
              <c:f>Sheet1!$A$2:$C$2</c:f>
              <c:numCache>
                <c:formatCode>"$"#,##0_);[Red]\("$"#,##0\)</c:formatCode>
                <c:ptCount val="3"/>
                <c:pt idx="0">
                  <c:v>50000</c:v>
                </c:pt>
                <c:pt idx="1">
                  <c:v>30000</c:v>
                </c:pt>
                <c:pt idx="2">
                  <c:v>25000</c:v>
                </c:pt>
              </c:numCache>
            </c:numRef>
          </c:val>
        </c:ser>
        <c:ser>
          <c:idx val="1"/>
          <c:order val="1"/>
          <c:spPr>
            <a:solidFill>
              <a:schemeClr val="accent4">
                <a:lumMod val="75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Sheet1!$A$1:$C$1</c:f>
              <c:strCache>
                <c:ptCount val="3"/>
                <c:pt idx="0">
                  <c:v>1995</c:v>
                </c:pt>
                <c:pt idx="1">
                  <c:v>2008</c:v>
                </c:pt>
                <c:pt idx="2">
                  <c:v>2012</c:v>
                </c:pt>
              </c:strCache>
            </c:strRef>
          </c:cat>
          <c:val>
            <c:numRef>
              <c:f>Sheet1!$A$3:$C$3</c:f>
              <c:numCache>
                <c:formatCode>"$"#,##0_);[Red]\("$"#,##0\)</c:formatCode>
                <c:ptCount val="3"/>
                <c:pt idx="0">
                  <c:v>50000</c:v>
                </c:pt>
                <c:pt idx="1">
                  <c:v>75000</c:v>
                </c:pt>
                <c:pt idx="2">
                  <c:v>75000</c:v>
                </c:pt>
              </c:numCache>
            </c:numRef>
          </c:val>
        </c:ser>
        <c:dLbls>
          <c:showLegendKey val="0"/>
          <c:showVal val="0"/>
          <c:showCatName val="0"/>
          <c:showSerName val="0"/>
          <c:showPercent val="0"/>
          <c:showBubbleSize val="0"/>
        </c:dLbls>
        <c:gapWidth val="150"/>
        <c:axId val="127801216"/>
        <c:axId val="127808256"/>
      </c:barChart>
      <c:catAx>
        <c:axId val="127801216"/>
        <c:scaling>
          <c:orientation val="minMax"/>
        </c:scaling>
        <c:delete val="0"/>
        <c:axPos val="b"/>
        <c:numFmt formatCode="General" sourceLinked="1"/>
        <c:majorTickMark val="out"/>
        <c:minorTickMark val="none"/>
        <c:tickLblPos val="nextTo"/>
        <c:crossAx val="127808256"/>
        <c:crosses val="autoZero"/>
        <c:auto val="1"/>
        <c:lblAlgn val="ctr"/>
        <c:lblOffset val="100"/>
        <c:noMultiLvlLbl val="0"/>
      </c:catAx>
      <c:valAx>
        <c:axId val="127808256"/>
        <c:scaling>
          <c:orientation val="minMax"/>
        </c:scaling>
        <c:delete val="0"/>
        <c:axPos val="l"/>
        <c:majorGridlines/>
        <c:numFmt formatCode="&quot;$&quot;#,##0_);[Red]\(&quot;$&quot;#,##0\)" sourceLinked="1"/>
        <c:majorTickMark val="out"/>
        <c:minorTickMark val="none"/>
        <c:tickLblPos val="nextTo"/>
        <c:crossAx val="127801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8B8A416D-C530-444A-99F9-5A8B1B5FF211}" type="datetimeFigureOut">
              <a:rPr lang="en-US" smtClean="0"/>
              <a:t>10/21/2013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9841285E-CE67-46A9-9C7D-052933D8EE80}" type="slidenum">
              <a:rPr lang="en-US" smtClean="0"/>
              <a:t>‹#›</a:t>
            </a:fld>
            <a:endParaRPr lang="en-US"/>
          </a:p>
        </p:txBody>
      </p:sp>
    </p:spTree>
    <p:extLst>
      <p:ext uri="{BB962C8B-B14F-4D97-AF65-F5344CB8AC3E}">
        <p14:creationId xmlns:p14="http://schemas.microsoft.com/office/powerpoint/2010/main" val="193843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41285E-CE67-46A9-9C7D-052933D8EE80}" type="slidenum">
              <a:rPr lang="en-US" smtClean="0"/>
              <a:t>1</a:t>
            </a:fld>
            <a:endParaRPr lang="en-US"/>
          </a:p>
        </p:txBody>
      </p:sp>
    </p:spTree>
    <p:extLst>
      <p:ext uri="{BB962C8B-B14F-4D97-AF65-F5344CB8AC3E}">
        <p14:creationId xmlns:p14="http://schemas.microsoft.com/office/powerpoint/2010/main" val="1179875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41285E-CE67-46A9-9C7D-052933D8EE80}" type="slidenum">
              <a:rPr lang="en-US" smtClean="0"/>
              <a:t>19</a:t>
            </a:fld>
            <a:endParaRPr lang="en-US"/>
          </a:p>
        </p:txBody>
      </p:sp>
    </p:spTree>
    <p:extLst>
      <p:ext uri="{BB962C8B-B14F-4D97-AF65-F5344CB8AC3E}">
        <p14:creationId xmlns:p14="http://schemas.microsoft.com/office/powerpoint/2010/main" val="2259639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41285E-CE67-46A9-9C7D-052933D8EE80}" type="slidenum">
              <a:rPr lang="en-US" smtClean="0"/>
              <a:t>20</a:t>
            </a:fld>
            <a:endParaRPr lang="en-US"/>
          </a:p>
        </p:txBody>
      </p:sp>
    </p:spTree>
    <p:extLst>
      <p:ext uri="{BB962C8B-B14F-4D97-AF65-F5344CB8AC3E}">
        <p14:creationId xmlns:p14="http://schemas.microsoft.com/office/powerpoint/2010/main" val="254650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41285E-CE67-46A9-9C7D-052933D8EE80}" type="slidenum">
              <a:rPr lang="en-US" smtClean="0"/>
              <a:t>28</a:t>
            </a:fld>
            <a:endParaRPr lang="en-US"/>
          </a:p>
        </p:txBody>
      </p:sp>
    </p:spTree>
    <p:extLst>
      <p:ext uri="{BB962C8B-B14F-4D97-AF65-F5344CB8AC3E}">
        <p14:creationId xmlns:p14="http://schemas.microsoft.com/office/powerpoint/2010/main" val="226152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41285E-CE67-46A9-9C7D-052933D8EE80}" type="slidenum">
              <a:rPr lang="en-US" smtClean="0"/>
              <a:t>29</a:t>
            </a:fld>
            <a:endParaRPr lang="en-US"/>
          </a:p>
        </p:txBody>
      </p:sp>
    </p:spTree>
    <p:extLst>
      <p:ext uri="{BB962C8B-B14F-4D97-AF65-F5344CB8AC3E}">
        <p14:creationId xmlns:p14="http://schemas.microsoft.com/office/powerpoint/2010/main" val="2261529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41285E-CE67-46A9-9C7D-052933D8EE80}" type="slidenum">
              <a:rPr lang="en-US" smtClean="0"/>
              <a:t>30</a:t>
            </a:fld>
            <a:endParaRPr lang="en-US"/>
          </a:p>
        </p:txBody>
      </p:sp>
    </p:spTree>
    <p:extLst>
      <p:ext uri="{BB962C8B-B14F-4D97-AF65-F5344CB8AC3E}">
        <p14:creationId xmlns:p14="http://schemas.microsoft.com/office/powerpoint/2010/main" val="226152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E6C4F731-113B-4B91-AC5B-61DE8173DD99}" type="slidenum">
              <a:rPr lang="en-US"/>
              <a:pPr eaLnBrk="1" hangingPunct="1"/>
              <a:t>6</a:t>
            </a:fld>
            <a:endParaRPr lang="en-US"/>
          </a:p>
        </p:txBody>
      </p:sp>
      <p:sp>
        <p:nvSpPr>
          <p:cNvPr id="32771" name="Rectangle 2"/>
          <p:cNvSpPr>
            <a:spLocks noGrp="1" noRot="1" noChangeAspect="1" noChangeArrowheads="1" noTextEdit="1"/>
          </p:cNvSpPr>
          <p:nvPr>
            <p:ph type="sldImg"/>
          </p:nvPr>
        </p:nvSpPr>
        <p:spPr>
          <a:xfrm>
            <a:off x="1108075" y="698500"/>
            <a:ext cx="4654550" cy="3492500"/>
          </a:xfrm>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71105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E6C4F731-113B-4B91-AC5B-61DE8173DD99}" type="slidenum">
              <a:rPr lang="en-US"/>
              <a:pPr eaLnBrk="1" hangingPunct="1"/>
              <a:t>7</a:t>
            </a:fld>
            <a:endParaRPr lang="en-US"/>
          </a:p>
        </p:txBody>
      </p:sp>
      <p:sp>
        <p:nvSpPr>
          <p:cNvPr id="32771" name="Rectangle 2"/>
          <p:cNvSpPr>
            <a:spLocks noGrp="1" noRot="1" noChangeAspect="1" noChangeArrowheads="1" noTextEdit="1"/>
          </p:cNvSpPr>
          <p:nvPr>
            <p:ph type="sldImg"/>
          </p:nvPr>
        </p:nvSpPr>
        <p:spPr>
          <a:xfrm>
            <a:off x="1108075" y="698500"/>
            <a:ext cx="4654550" cy="3492500"/>
          </a:xfrm>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71105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41285E-CE67-46A9-9C7D-052933D8EE80}" type="slidenum">
              <a:rPr lang="en-US" smtClean="0"/>
              <a:t>9</a:t>
            </a:fld>
            <a:endParaRPr lang="en-US"/>
          </a:p>
        </p:txBody>
      </p:sp>
    </p:spTree>
    <p:extLst>
      <p:ext uri="{BB962C8B-B14F-4D97-AF65-F5344CB8AC3E}">
        <p14:creationId xmlns:p14="http://schemas.microsoft.com/office/powerpoint/2010/main" val="319119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ECEFD4-B586-4847-ABEA-446842AE4A61}" type="slidenum">
              <a:rPr lang="en-US"/>
              <a:pPr eaLnBrk="1" hangingPunct="1"/>
              <a:t>10</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5800" y="4423609"/>
            <a:ext cx="5486400" cy="4190285"/>
          </a:xfrm>
          <a:noFill/>
        </p:spPr>
        <p:txBody>
          <a:bodyPr/>
          <a:lstStyle/>
          <a:p>
            <a:pPr eaLnBrk="1" hangingPunct="1"/>
            <a:endParaRPr lang="en-US" smtClean="0"/>
          </a:p>
        </p:txBody>
      </p:sp>
    </p:spTree>
    <p:extLst>
      <p:ext uri="{BB962C8B-B14F-4D97-AF65-F5344CB8AC3E}">
        <p14:creationId xmlns:p14="http://schemas.microsoft.com/office/powerpoint/2010/main" val="158392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C95CC-3407-4CEC-A225-32BA6C86B322}" type="slidenum">
              <a:rPr lang="en-US"/>
              <a:pPr/>
              <a:t>11</a:t>
            </a:fld>
            <a:endParaRPr lang="en-US"/>
          </a:p>
        </p:txBody>
      </p:sp>
      <p:sp>
        <p:nvSpPr>
          <p:cNvPr id="10242" name="Rectangle 2"/>
          <p:cNvSpPr>
            <a:spLocks noGrp="1" noRot="1" noChangeAspect="1" noChangeArrowheads="1" noTextEdit="1"/>
          </p:cNvSpPr>
          <p:nvPr>
            <p:ph type="sldImg"/>
          </p:nvPr>
        </p:nvSpPr>
        <p:spPr>
          <a:xfrm>
            <a:off x="1104900" y="698500"/>
            <a:ext cx="4652963" cy="3490913"/>
          </a:xfrm>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1663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E6C4F731-113B-4B91-AC5B-61DE8173DD99}" type="slidenum">
              <a:rPr lang="en-US"/>
              <a:pPr eaLnBrk="1" hangingPunct="1"/>
              <a:t>12</a:t>
            </a:fld>
            <a:endParaRPr lang="en-US"/>
          </a:p>
        </p:txBody>
      </p:sp>
      <p:sp>
        <p:nvSpPr>
          <p:cNvPr id="32771" name="Rectangle 2"/>
          <p:cNvSpPr>
            <a:spLocks noGrp="1" noRot="1" noChangeAspect="1" noChangeArrowheads="1" noTextEdit="1"/>
          </p:cNvSpPr>
          <p:nvPr>
            <p:ph type="sldImg"/>
          </p:nvPr>
        </p:nvSpPr>
        <p:spPr>
          <a:xfrm>
            <a:off x="1108075" y="698500"/>
            <a:ext cx="4654550" cy="3492500"/>
          </a:xfrm>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711057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5967960-8B83-4133-B605-2BAD3F35F45D}" type="slidenum">
              <a:rPr lang="en-US"/>
              <a:pPr/>
              <a:t>14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5391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41285E-CE67-46A9-9C7D-052933D8EE80}" type="slidenum">
              <a:rPr lang="en-US" smtClean="0"/>
              <a:t>18</a:t>
            </a:fld>
            <a:endParaRPr lang="en-US"/>
          </a:p>
        </p:txBody>
      </p:sp>
    </p:spTree>
    <p:extLst>
      <p:ext uri="{BB962C8B-B14F-4D97-AF65-F5344CB8AC3E}">
        <p14:creationId xmlns:p14="http://schemas.microsoft.com/office/powerpoint/2010/main" val="112553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01FBEA-14BD-46E9-B8AD-211548433920}" type="datetime1">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91FA8-6B8F-4BE3-9C9B-677BDE6A4A7A}" type="slidenum">
              <a:rPr lang="en-US" smtClean="0"/>
              <a:t>‹#›</a:t>
            </a:fld>
            <a:endParaRPr lang="en-US"/>
          </a:p>
        </p:txBody>
      </p:sp>
    </p:spTree>
    <p:extLst>
      <p:ext uri="{BB962C8B-B14F-4D97-AF65-F5344CB8AC3E}">
        <p14:creationId xmlns:p14="http://schemas.microsoft.com/office/powerpoint/2010/main" val="2031574563"/>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D3043A-C47E-4A80-9357-7434DD5855B3}" type="datetime1">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91FA8-6B8F-4BE3-9C9B-677BDE6A4A7A}" type="slidenum">
              <a:rPr lang="en-US" smtClean="0"/>
              <a:t>‹#›</a:t>
            </a:fld>
            <a:endParaRPr lang="en-US"/>
          </a:p>
        </p:txBody>
      </p:sp>
    </p:spTree>
    <p:extLst>
      <p:ext uri="{BB962C8B-B14F-4D97-AF65-F5344CB8AC3E}">
        <p14:creationId xmlns:p14="http://schemas.microsoft.com/office/powerpoint/2010/main" val="610041353"/>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B6F17-7AD0-47F2-961D-ABA8CF042804}" type="datetime1">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91FA8-6B8F-4BE3-9C9B-677BDE6A4A7A}" type="slidenum">
              <a:rPr lang="en-US" smtClean="0"/>
              <a:t>‹#›</a:t>
            </a:fld>
            <a:endParaRPr lang="en-US"/>
          </a:p>
        </p:txBody>
      </p:sp>
    </p:spTree>
    <p:extLst>
      <p:ext uri="{BB962C8B-B14F-4D97-AF65-F5344CB8AC3E}">
        <p14:creationId xmlns:p14="http://schemas.microsoft.com/office/powerpoint/2010/main" val="1150809670"/>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0D896C-CB7C-4B03-8589-633B51DBB3EB}" type="datetime1">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91FA8-6B8F-4BE3-9C9B-677BDE6A4A7A}" type="slidenum">
              <a:rPr lang="en-US" smtClean="0"/>
              <a:t>‹#›</a:t>
            </a:fld>
            <a:endParaRPr lang="en-US"/>
          </a:p>
        </p:txBody>
      </p:sp>
    </p:spTree>
    <p:extLst>
      <p:ext uri="{BB962C8B-B14F-4D97-AF65-F5344CB8AC3E}">
        <p14:creationId xmlns:p14="http://schemas.microsoft.com/office/powerpoint/2010/main" val="98405144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016FA-3907-4917-9426-B5A31690A44A}" type="datetime1">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91FA8-6B8F-4BE3-9C9B-677BDE6A4A7A}" type="slidenum">
              <a:rPr lang="en-US" smtClean="0"/>
              <a:t>‹#›</a:t>
            </a:fld>
            <a:endParaRPr lang="en-US"/>
          </a:p>
        </p:txBody>
      </p:sp>
    </p:spTree>
    <p:extLst>
      <p:ext uri="{BB962C8B-B14F-4D97-AF65-F5344CB8AC3E}">
        <p14:creationId xmlns:p14="http://schemas.microsoft.com/office/powerpoint/2010/main" val="3395272583"/>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27723-3D32-4B3B-ACDB-153865E51584}" type="datetime1">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91FA8-6B8F-4BE3-9C9B-677BDE6A4A7A}" type="slidenum">
              <a:rPr lang="en-US" smtClean="0"/>
              <a:t>‹#›</a:t>
            </a:fld>
            <a:endParaRPr lang="en-US"/>
          </a:p>
        </p:txBody>
      </p:sp>
    </p:spTree>
    <p:extLst>
      <p:ext uri="{BB962C8B-B14F-4D97-AF65-F5344CB8AC3E}">
        <p14:creationId xmlns:p14="http://schemas.microsoft.com/office/powerpoint/2010/main" val="271924503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BE676-FE40-467E-8E06-4AD5C934C293}" type="datetime1">
              <a:rPr lang="en-US" smtClean="0"/>
              <a:t>10/21/2013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91FA8-6B8F-4BE3-9C9B-677BDE6A4A7A}" type="slidenum">
              <a:rPr lang="en-US" smtClean="0"/>
              <a:t>‹#›</a:t>
            </a:fld>
            <a:endParaRPr lang="en-US"/>
          </a:p>
        </p:txBody>
      </p:sp>
    </p:spTree>
    <p:extLst>
      <p:ext uri="{BB962C8B-B14F-4D97-AF65-F5344CB8AC3E}">
        <p14:creationId xmlns:p14="http://schemas.microsoft.com/office/powerpoint/2010/main" val="1905178399"/>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0E97F2-3279-443F-A3E0-1764EAD4F9E6}" type="datetime1">
              <a:rPr lang="en-US" smtClean="0"/>
              <a:t>10/21/2013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91FA8-6B8F-4BE3-9C9B-677BDE6A4A7A}" type="slidenum">
              <a:rPr lang="en-US" smtClean="0"/>
              <a:t>‹#›</a:t>
            </a:fld>
            <a:endParaRPr lang="en-US"/>
          </a:p>
        </p:txBody>
      </p:sp>
    </p:spTree>
    <p:extLst>
      <p:ext uri="{BB962C8B-B14F-4D97-AF65-F5344CB8AC3E}">
        <p14:creationId xmlns:p14="http://schemas.microsoft.com/office/powerpoint/2010/main" val="335835193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4BBA6-CDF5-4F4F-932E-08E893E143D6}" type="datetime1">
              <a:rPr lang="en-US" smtClean="0"/>
              <a:t>10/21/2013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91FA8-6B8F-4BE3-9C9B-677BDE6A4A7A}" type="slidenum">
              <a:rPr lang="en-US" smtClean="0"/>
              <a:t>‹#›</a:t>
            </a:fld>
            <a:endParaRPr lang="en-US"/>
          </a:p>
        </p:txBody>
      </p:sp>
    </p:spTree>
    <p:extLst>
      <p:ext uri="{BB962C8B-B14F-4D97-AF65-F5344CB8AC3E}">
        <p14:creationId xmlns:p14="http://schemas.microsoft.com/office/powerpoint/2010/main" val="171226309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AE4C2-2D5A-4A4C-A332-64E436252EBC}" type="datetime1">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91FA8-6B8F-4BE3-9C9B-677BDE6A4A7A}" type="slidenum">
              <a:rPr lang="en-US" smtClean="0"/>
              <a:t>‹#›</a:t>
            </a:fld>
            <a:endParaRPr lang="en-US"/>
          </a:p>
        </p:txBody>
      </p:sp>
    </p:spTree>
    <p:extLst>
      <p:ext uri="{BB962C8B-B14F-4D97-AF65-F5344CB8AC3E}">
        <p14:creationId xmlns:p14="http://schemas.microsoft.com/office/powerpoint/2010/main" val="3766514027"/>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52BC9-10E1-4756-B57F-5A143BF9F77E}" type="datetime1">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91FA8-6B8F-4BE3-9C9B-677BDE6A4A7A}" type="slidenum">
              <a:rPr lang="en-US" smtClean="0"/>
              <a:t>‹#›</a:t>
            </a:fld>
            <a:endParaRPr lang="en-US"/>
          </a:p>
        </p:txBody>
      </p:sp>
    </p:spTree>
    <p:extLst>
      <p:ext uri="{BB962C8B-B14F-4D97-AF65-F5344CB8AC3E}">
        <p14:creationId xmlns:p14="http://schemas.microsoft.com/office/powerpoint/2010/main" val="160668123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DBF2D-5CEB-45C9-8B6D-6317031A02F0}" type="datetime1">
              <a:rPr lang="en-US" smtClean="0"/>
              <a:t>10/21/2013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91FA8-6B8F-4BE3-9C9B-677BDE6A4A7A}" type="slidenum">
              <a:rPr lang="en-US" smtClean="0"/>
              <a:t>‹#›</a:t>
            </a:fld>
            <a:endParaRPr lang="en-US"/>
          </a:p>
        </p:txBody>
      </p:sp>
    </p:spTree>
    <p:extLst>
      <p:ext uri="{BB962C8B-B14F-4D97-AF65-F5344CB8AC3E}">
        <p14:creationId xmlns:p14="http://schemas.microsoft.com/office/powerpoint/2010/main" val="221687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7.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mericamagazine.org/pope-interview"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hyperlink" Target="http://www.americamagazine.org/pope-interview"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hyperlink" Target="http://www.americamagazine.org/pope-interview" TargetMode="External"/><Relationship Id="rId10" Type="http://schemas.openxmlformats.org/officeDocument/2006/relationships/image" Target="../media/image42.jpeg"/><Relationship Id="rId4" Type="http://schemas.openxmlformats.org/officeDocument/2006/relationships/image" Target="../media/image37.jpeg"/><Relationship Id="rId9" Type="http://schemas.openxmlformats.org/officeDocument/2006/relationships/image" Target="../media/image41.jpeg"/></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18532556">
            <a:off x="4843670" y="2901715"/>
            <a:ext cx="5062926" cy="5231690"/>
          </a:xfrm>
          <a:prstGeom prst="rect">
            <a:avLst/>
          </a:prstGeom>
        </p:spPr>
      </p:pic>
      <p:sp>
        <p:nvSpPr>
          <p:cNvPr id="2" name="Title 1"/>
          <p:cNvSpPr>
            <a:spLocks noGrp="1"/>
          </p:cNvSpPr>
          <p:nvPr>
            <p:ph type="ctrTitle"/>
          </p:nvPr>
        </p:nvSpPr>
        <p:spPr>
          <a:xfrm>
            <a:off x="304800" y="1066800"/>
            <a:ext cx="8610600" cy="2746375"/>
          </a:xfrm>
          <a:solidFill>
            <a:srgbClr val="5F098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Civic Virtue Starts at Home:</a:t>
            </a:r>
            <a:b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Faith and Freedom for Institutional Transformation</a:t>
            </a: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Remarks for the Lilly Fellows Conference</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 of Scranton</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October 19, 2013</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1219200" y="4114800"/>
            <a:ext cx="6553200" cy="2362200"/>
          </a:xfrm>
        </p:spPr>
        <p:txBody>
          <a:bodyPr>
            <a:normAutofit/>
          </a:bodyPr>
          <a:lstStyle/>
          <a:p>
            <a:endParaRPr lang="en-US" sz="3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a:p>
            <a:r>
              <a:rPr lang="en-US" sz="3000" b="1" cap="all" dirty="0" smtClean="0">
                <a:ln w="9000" cmpd="sng">
                  <a:solidFill>
                    <a:schemeClr val="accent4">
                      <a:shade val="50000"/>
                      <a:satMod val="120000"/>
                    </a:schemeClr>
                  </a:solidFill>
                  <a:prstDash val="solid"/>
                </a:ln>
                <a:solidFill>
                  <a:srgbClr val="340458"/>
                </a:solidFill>
                <a:effectLst/>
              </a:rPr>
              <a:t>President Patricia McGuire</a:t>
            </a:r>
          </a:p>
          <a:p>
            <a:r>
              <a:rPr lang="en-US" sz="2400" b="1" cap="all" dirty="0" smtClean="0">
                <a:ln w="9000" cmpd="sng">
                  <a:solidFill>
                    <a:schemeClr val="accent4">
                      <a:shade val="50000"/>
                      <a:satMod val="120000"/>
                    </a:schemeClr>
                  </a:solidFill>
                  <a:prstDash val="solid"/>
                </a:ln>
                <a:solidFill>
                  <a:srgbClr val="340458"/>
                </a:solidFill>
                <a:effectLst/>
              </a:rPr>
              <a:t>Trinity Washington University</a:t>
            </a:r>
          </a:p>
          <a:p>
            <a:r>
              <a:rPr lang="en-US" sz="2000" b="1" cap="all" dirty="0" smtClean="0">
                <a:ln w="9000" cmpd="sng">
                  <a:solidFill>
                    <a:schemeClr val="accent4">
                      <a:shade val="50000"/>
                      <a:satMod val="120000"/>
                    </a:schemeClr>
                  </a:solidFill>
                  <a:prstDash val="solid"/>
                </a:ln>
                <a:solidFill>
                  <a:srgbClr val="340458"/>
                </a:solidFill>
                <a:effectLst/>
              </a:rPr>
              <a:t>Washington, DC</a:t>
            </a:r>
            <a:endParaRPr lang="en-US" sz="2000" b="1" cap="all" dirty="0">
              <a:ln w="9000" cmpd="sng">
                <a:solidFill>
                  <a:schemeClr val="accent4">
                    <a:shade val="50000"/>
                    <a:satMod val="120000"/>
                  </a:schemeClr>
                </a:solidFill>
                <a:prstDash val="solid"/>
              </a:ln>
              <a:solidFill>
                <a:srgbClr val="340458"/>
              </a:solidFill>
              <a:effectLst/>
            </a:endParaRPr>
          </a:p>
          <a:p>
            <a:endParaRPr lang="en-US" dirty="0"/>
          </a:p>
        </p:txBody>
      </p:sp>
      <p:cxnSp>
        <p:nvCxnSpPr>
          <p:cNvPr id="6" name="Straight Connector 5"/>
          <p:cNvCxnSpPr/>
          <p:nvPr/>
        </p:nvCxnSpPr>
        <p:spPr>
          <a:xfrm>
            <a:off x="533400" y="2286000"/>
            <a:ext cx="807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652915"/>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91CDCF-56D8-4D6C-B7D4-D70C2CC062B5}" type="slidenum">
              <a:rPr lang="en-US"/>
              <a:pPr eaLnBrk="1" hangingPunct="1"/>
              <a:t>10</a:t>
            </a:fld>
            <a:endParaRPr lang="en-US"/>
          </a:p>
        </p:txBody>
      </p:sp>
      <p:pic>
        <p:nvPicPr>
          <p:cNvPr id="7171" name="Picture 2" descr="shield transparent"/>
          <p:cNvPicPr>
            <a:picLocks noChangeAspect="1" noChangeArrowheads="1"/>
          </p:cNvPicPr>
          <p:nvPr/>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2105025" y="457200"/>
            <a:ext cx="48704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p:cNvSpPr>
            <a:spLocks noChangeArrowheads="1"/>
          </p:cNvSpPr>
          <p:nvPr/>
        </p:nvSpPr>
        <p:spPr bwMode="auto">
          <a:xfrm>
            <a:off x="152400" y="76200"/>
            <a:ext cx="8991600" cy="657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tabLst>
                <a:tab pos="914400" algn="l"/>
              </a:tabLst>
            </a:pPr>
            <a:r>
              <a:rPr lang="en-US" sz="2400" b="1" dirty="0">
                <a:solidFill>
                  <a:srgbClr val="660684"/>
                </a:solidFill>
                <a:latin typeface="Times New Roman" pitchFamily="18" charset="0"/>
              </a:rPr>
              <a:t>Trinity Mission Statement</a:t>
            </a:r>
          </a:p>
          <a:p>
            <a:pPr algn="ctr">
              <a:tabLst>
                <a:tab pos="914400" algn="l"/>
              </a:tabLst>
            </a:pPr>
            <a:endParaRPr lang="en-US" sz="2400" b="1" dirty="0">
              <a:latin typeface="Times New Roman" pitchFamily="18" charset="0"/>
            </a:endParaRPr>
          </a:p>
          <a:p>
            <a:pPr algn="just">
              <a:tabLst>
                <a:tab pos="914400" algn="l"/>
              </a:tabLst>
            </a:pPr>
            <a:r>
              <a:rPr lang="en-US" b="1" dirty="0">
                <a:solidFill>
                  <a:srgbClr val="660684"/>
                </a:solidFill>
                <a:latin typeface="Times New Roman" pitchFamily="18" charset="0"/>
              </a:rPr>
              <a:t>Trinity is a comprehensive university offering a broad range of educational programs that prepare students across the lifespan for the intellectual, ethical and spiritual dimensions of contemporary work, civic and family life. </a:t>
            </a:r>
          </a:p>
          <a:p>
            <a:pPr algn="just">
              <a:tabLst>
                <a:tab pos="914400" algn="l"/>
              </a:tabLst>
            </a:pPr>
            <a:endParaRPr lang="en-US" b="1" dirty="0">
              <a:solidFill>
                <a:srgbClr val="660684"/>
              </a:solidFill>
              <a:latin typeface="Times New Roman" pitchFamily="18" charset="0"/>
            </a:endParaRPr>
          </a:p>
          <a:p>
            <a:pPr algn="just">
              <a:tabLst>
                <a:tab pos="914400" algn="l"/>
              </a:tabLst>
            </a:pPr>
            <a:r>
              <a:rPr lang="en-US" b="1" dirty="0">
                <a:solidFill>
                  <a:srgbClr val="660684"/>
                </a:solidFill>
                <a:latin typeface="Times New Roman" pitchFamily="18" charset="0"/>
              </a:rPr>
              <a:t>Trinity’s core mission values and characteristics emphasize:</a:t>
            </a:r>
          </a:p>
          <a:p>
            <a:pPr algn="just">
              <a:tabLst>
                <a:tab pos="914400" algn="l"/>
              </a:tabLst>
            </a:pPr>
            <a:endParaRPr lang="en-US" b="1" dirty="0">
              <a:solidFill>
                <a:srgbClr val="660684"/>
              </a:solidFill>
              <a:latin typeface="Times New Roman" pitchFamily="18" charset="0"/>
            </a:endParaRPr>
          </a:p>
          <a:p>
            <a:pPr algn="just">
              <a:buFont typeface="Wingdings" pitchFamily="2" charset="2"/>
              <a:buChar char="Ø"/>
              <a:tabLst>
                <a:tab pos="914400" algn="l"/>
              </a:tabLst>
            </a:pPr>
            <a:r>
              <a:rPr lang="en-US" b="1" i="1" dirty="0">
                <a:solidFill>
                  <a:srgbClr val="660684"/>
                </a:solidFill>
                <a:latin typeface="Times New Roman" pitchFamily="18" charset="0"/>
              </a:rPr>
              <a:t>Commitment to the Education of Women</a:t>
            </a:r>
            <a:r>
              <a:rPr lang="en-US" b="1" dirty="0">
                <a:solidFill>
                  <a:srgbClr val="660684"/>
                </a:solidFill>
                <a:latin typeface="Times New Roman" pitchFamily="18" charset="0"/>
              </a:rPr>
              <a:t> in a particular way through the design and pedagogy of the historic undergraduate women’s college, and by advancing principles of equity, justice and honor in the education of women and men in all other programs;</a:t>
            </a:r>
          </a:p>
          <a:p>
            <a:pPr algn="just">
              <a:tabLst>
                <a:tab pos="914400" algn="l"/>
              </a:tabLst>
            </a:pPr>
            <a:endParaRPr lang="en-US" b="1" i="1" dirty="0">
              <a:solidFill>
                <a:srgbClr val="660684"/>
              </a:solidFill>
              <a:latin typeface="Times New Roman" pitchFamily="18" charset="0"/>
            </a:endParaRPr>
          </a:p>
          <a:p>
            <a:pPr algn="just">
              <a:buFont typeface="Wingdings" pitchFamily="2" charset="2"/>
              <a:buChar char="Ø"/>
              <a:tabLst>
                <a:tab pos="914400" algn="l"/>
              </a:tabLst>
            </a:pPr>
            <a:r>
              <a:rPr lang="en-US" b="1" i="1" dirty="0">
                <a:solidFill>
                  <a:srgbClr val="660684"/>
                </a:solidFill>
                <a:latin typeface="Times New Roman" pitchFamily="18" charset="0"/>
              </a:rPr>
              <a:t>Foundation for Learning in the Liberal Arts</a:t>
            </a:r>
            <a:r>
              <a:rPr lang="en-US" b="1" dirty="0">
                <a:solidFill>
                  <a:srgbClr val="660684"/>
                </a:solidFill>
                <a:latin typeface="Times New Roman" pitchFamily="18" charset="0"/>
              </a:rPr>
              <a:t> through the curriculum design in all undergraduate degree programs and through emphasis on the knowledge, skills and values of liberal learning in all graduate and professional programs;</a:t>
            </a:r>
          </a:p>
          <a:p>
            <a:pPr algn="just">
              <a:tabLst>
                <a:tab pos="914400" algn="l"/>
              </a:tabLst>
            </a:pPr>
            <a:endParaRPr lang="en-US" b="1" i="1" dirty="0">
              <a:solidFill>
                <a:srgbClr val="660684"/>
              </a:solidFill>
              <a:latin typeface="Times New Roman" pitchFamily="18" charset="0"/>
            </a:endParaRPr>
          </a:p>
          <a:p>
            <a:pPr algn="just">
              <a:buFont typeface="Wingdings" pitchFamily="2" charset="2"/>
              <a:buChar char="Ø"/>
              <a:tabLst>
                <a:tab pos="914400" algn="l"/>
              </a:tabLst>
            </a:pPr>
            <a:r>
              <a:rPr lang="en-US" b="1" i="1" dirty="0">
                <a:solidFill>
                  <a:srgbClr val="660684"/>
                </a:solidFill>
                <a:latin typeface="Times New Roman" pitchFamily="18" charset="0"/>
              </a:rPr>
              <a:t>Integration of Liberal Learning with Professional Preparation</a:t>
            </a:r>
            <a:r>
              <a:rPr lang="en-US" b="1" dirty="0">
                <a:solidFill>
                  <a:srgbClr val="660684"/>
                </a:solidFill>
                <a:latin typeface="Times New Roman" pitchFamily="18" charset="0"/>
              </a:rPr>
              <a:t> through applied and experiential learning opportunities in all  programs;</a:t>
            </a:r>
          </a:p>
          <a:p>
            <a:pPr algn="just">
              <a:tabLst>
                <a:tab pos="914400" algn="l"/>
              </a:tabLst>
            </a:pPr>
            <a:endParaRPr lang="en-US" b="1" i="1" dirty="0">
              <a:solidFill>
                <a:srgbClr val="660684"/>
              </a:solidFill>
              <a:latin typeface="Times New Roman" pitchFamily="18" charset="0"/>
            </a:endParaRPr>
          </a:p>
          <a:p>
            <a:pPr algn="just">
              <a:buFont typeface="Wingdings" pitchFamily="2" charset="2"/>
              <a:buChar char="Ø"/>
              <a:tabLst>
                <a:tab pos="914400" algn="l"/>
              </a:tabLst>
            </a:pPr>
            <a:r>
              <a:rPr lang="en-US" b="1" i="1" dirty="0">
                <a:solidFill>
                  <a:srgbClr val="660684"/>
                </a:solidFill>
                <a:latin typeface="Times New Roman" pitchFamily="18" charset="0"/>
              </a:rPr>
              <a:t>Grounding in the mission of the Sisters of Notre Dame de Namur and the Catholic tradition</a:t>
            </a:r>
            <a:r>
              <a:rPr lang="en-US" b="1" dirty="0">
                <a:solidFill>
                  <a:srgbClr val="660684"/>
                </a:solidFill>
                <a:latin typeface="Times New Roman" pitchFamily="18" charset="0"/>
              </a:rPr>
              <a:t>, welcoming persons of all faiths, in order to achieve the larger purposes of learning in the human search for meaning and fulfillment.</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609600" y="2971800"/>
            <a:ext cx="3505200" cy="3429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p>
            <a:pPr algn="ctr"/>
            <a:endParaRPr lang="en-US" sz="2400">
              <a:latin typeface="Times New Roman" pitchFamily="18" charset="0"/>
            </a:endParaRPr>
          </a:p>
        </p:txBody>
      </p:sp>
      <p:sp>
        <p:nvSpPr>
          <p:cNvPr id="9219" name="Text Box 3"/>
          <p:cNvSpPr txBox="1">
            <a:spLocks noChangeArrowheads="1"/>
          </p:cNvSpPr>
          <p:nvPr/>
        </p:nvSpPr>
        <p:spPr bwMode="auto">
          <a:xfrm>
            <a:off x="3124200" y="3200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pPr>
              <a:spcBef>
                <a:spcPct val="50000"/>
              </a:spcBef>
            </a:pPr>
            <a:endParaRPr lang="en-US" sz="2400">
              <a:latin typeface="Times New Roman" pitchFamily="18" charset="0"/>
            </a:endParaRPr>
          </a:p>
        </p:txBody>
      </p:sp>
      <p:sp>
        <p:nvSpPr>
          <p:cNvPr id="9220" name="Oval 4"/>
          <p:cNvSpPr>
            <a:spLocks noChangeArrowheads="1"/>
          </p:cNvSpPr>
          <p:nvPr/>
        </p:nvSpPr>
        <p:spPr bwMode="auto">
          <a:xfrm>
            <a:off x="1676400" y="457200"/>
            <a:ext cx="3505200" cy="34290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p>
            <a:pPr algn="ctr"/>
            <a:endParaRPr lang="en-US" sz="2400">
              <a:latin typeface="Times New Roman" pitchFamily="18" charset="0"/>
            </a:endParaRPr>
          </a:p>
        </p:txBody>
      </p:sp>
      <p:sp>
        <p:nvSpPr>
          <p:cNvPr id="9221" name="Text Box 5"/>
          <p:cNvSpPr txBox="1">
            <a:spLocks noChangeArrowheads="1"/>
          </p:cNvSpPr>
          <p:nvPr/>
        </p:nvSpPr>
        <p:spPr bwMode="auto">
          <a:xfrm>
            <a:off x="914400" y="3810000"/>
            <a:ext cx="25034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p>
            <a:r>
              <a:rPr lang="en-US" sz="2000" b="1"/>
              <a:t>COLLEGE OF</a:t>
            </a:r>
          </a:p>
          <a:p>
            <a:r>
              <a:rPr lang="en-US" sz="2000" b="1"/>
              <a:t>ARTS &amp; SCIENCES</a:t>
            </a:r>
          </a:p>
          <a:p>
            <a:r>
              <a:rPr lang="en-US" sz="1200"/>
              <a:t>--------------------------------------------</a:t>
            </a:r>
          </a:p>
          <a:p>
            <a:pPr>
              <a:buFontTx/>
              <a:buChar char="•"/>
            </a:pPr>
            <a:r>
              <a:rPr lang="en-US" sz="1200"/>
              <a:t> </a:t>
            </a:r>
            <a:r>
              <a:rPr lang="en-US" sz="1000"/>
              <a:t>WOMEN’S COLLEGE</a:t>
            </a:r>
          </a:p>
          <a:p>
            <a:pPr>
              <a:buFontTx/>
              <a:buChar char="•"/>
            </a:pPr>
            <a:r>
              <a:rPr lang="en-US" sz="1000"/>
              <a:t> WEEKDAY/FULL-TIME</a:t>
            </a:r>
          </a:p>
          <a:p>
            <a:pPr>
              <a:buFontTx/>
              <a:buChar char="•"/>
            </a:pPr>
            <a:r>
              <a:rPr lang="en-US" sz="1000"/>
              <a:t> LIBERAL ARTS </a:t>
            </a:r>
          </a:p>
          <a:p>
            <a:pPr>
              <a:buFontTx/>
              <a:buChar char="•"/>
            </a:pPr>
            <a:r>
              <a:rPr lang="en-US" sz="1000"/>
              <a:t> BACCALAUREATE</a:t>
            </a:r>
          </a:p>
          <a:p>
            <a:pPr>
              <a:buFontTx/>
              <a:buChar char="•"/>
            </a:pPr>
            <a:r>
              <a:rPr lang="en-US" sz="1000"/>
              <a:t>ATHLETICS </a:t>
            </a:r>
          </a:p>
          <a:p>
            <a:pPr>
              <a:buFontTx/>
              <a:buChar char="•"/>
            </a:pPr>
            <a:r>
              <a:rPr lang="en-US" sz="1000"/>
              <a:t>CO-CURRICULAR</a:t>
            </a:r>
          </a:p>
          <a:p>
            <a:r>
              <a:rPr lang="en-US" sz="1000"/>
              <a:t>   LEARNING PROGRAMS</a:t>
            </a:r>
          </a:p>
        </p:txBody>
      </p:sp>
      <p:sp>
        <p:nvSpPr>
          <p:cNvPr id="9222" name="Text Box 6"/>
          <p:cNvSpPr txBox="1">
            <a:spLocks noChangeArrowheads="1"/>
          </p:cNvSpPr>
          <p:nvPr/>
        </p:nvSpPr>
        <p:spPr bwMode="auto">
          <a:xfrm>
            <a:off x="2133600" y="990600"/>
            <a:ext cx="2328863"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r>
              <a:rPr lang="en-US" sz="2000" b="1"/>
              <a:t>SCHOOL OF</a:t>
            </a:r>
          </a:p>
          <a:p>
            <a:r>
              <a:rPr lang="en-US" sz="2000" b="1"/>
              <a:t>EDUCATION</a:t>
            </a:r>
          </a:p>
          <a:p>
            <a:r>
              <a:rPr lang="en-US" sz="1000" b="1"/>
              <a:t>-------------------------------------------------</a:t>
            </a:r>
          </a:p>
          <a:p>
            <a:pPr>
              <a:buFontTx/>
              <a:buChar char="•"/>
            </a:pPr>
            <a:r>
              <a:rPr lang="en-US" sz="1000" b="1"/>
              <a:t>TEACHER PREP, SCHOOL ADMIN</a:t>
            </a:r>
          </a:p>
          <a:p>
            <a:r>
              <a:rPr lang="en-US" sz="1000" b="1"/>
              <a:t>    AND COUNSELING PROGRAMS</a:t>
            </a:r>
          </a:p>
          <a:p>
            <a:pPr>
              <a:buFontTx/>
              <a:buChar char="•"/>
            </a:pPr>
            <a:r>
              <a:rPr lang="en-US" sz="1000" b="1"/>
              <a:t>COEDUCATIONAL</a:t>
            </a:r>
          </a:p>
          <a:p>
            <a:pPr>
              <a:buFontTx/>
              <a:buChar char="•"/>
            </a:pPr>
            <a:r>
              <a:rPr lang="en-US" sz="1000" b="1"/>
              <a:t>EVENING AND WEEKEND</a:t>
            </a:r>
          </a:p>
          <a:p>
            <a:pPr>
              <a:buFontTx/>
              <a:buChar char="•"/>
            </a:pPr>
            <a:r>
              <a:rPr lang="en-US" sz="1000" b="1"/>
              <a:t>POSTGRADUATE PROFESSIONAL</a:t>
            </a:r>
          </a:p>
          <a:p>
            <a:r>
              <a:rPr lang="en-US" sz="1000" b="1"/>
              <a:t>   DEVELOPMENT PROGRAMS</a:t>
            </a:r>
          </a:p>
          <a:p>
            <a:endParaRPr lang="en-US" sz="1000" b="1"/>
          </a:p>
          <a:p>
            <a:endParaRPr lang="en-US" sz="1000" b="1" u="sng"/>
          </a:p>
        </p:txBody>
      </p:sp>
      <p:sp>
        <p:nvSpPr>
          <p:cNvPr id="9223" name="Oval 7"/>
          <p:cNvSpPr>
            <a:spLocks noChangeArrowheads="1"/>
          </p:cNvSpPr>
          <p:nvPr/>
        </p:nvSpPr>
        <p:spPr bwMode="auto">
          <a:xfrm>
            <a:off x="4419600" y="914400"/>
            <a:ext cx="3505200" cy="3429000"/>
          </a:xfrm>
          <a:prstGeom prst="ellipse">
            <a:avLst/>
          </a:prstGeom>
          <a:solidFill>
            <a:srgbClr val="FFCCFF">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p>
            <a:pPr algn="ctr"/>
            <a:endParaRPr lang="en-US" sz="2400">
              <a:latin typeface="Times New Roman" pitchFamily="18" charset="0"/>
            </a:endParaRPr>
          </a:p>
        </p:txBody>
      </p:sp>
      <p:sp>
        <p:nvSpPr>
          <p:cNvPr id="9224" name="Text Box 8"/>
          <p:cNvSpPr txBox="1">
            <a:spLocks noChangeArrowheads="1"/>
          </p:cNvSpPr>
          <p:nvPr/>
        </p:nvSpPr>
        <p:spPr bwMode="auto">
          <a:xfrm>
            <a:off x="5181600" y="1143000"/>
            <a:ext cx="2362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r>
              <a:rPr lang="en-US" sz="2000" b="1"/>
              <a:t>SCHOOL OF </a:t>
            </a:r>
          </a:p>
          <a:p>
            <a:r>
              <a:rPr lang="en-US" sz="2000" b="1"/>
              <a:t>PROFESSIONAL</a:t>
            </a:r>
          </a:p>
          <a:p>
            <a:r>
              <a:rPr lang="en-US" sz="2000" b="1"/>
              <a:t>STUDIES </a:t>
            </a:r>
          </a:p>
          <a:p>
            <a:r>
              <a:rPr lang="en-US" sz="1400" b="1"/>
              <a:t>-----------------------------------</a:t>
            </a:r>
          </a:p>
          <a:p>
            <a:pPr>
              <a:buFontTx/>
              <a:buChar char="•"/>
            </a:pPr>
            <a:r>
              <a:rPr lang="en-US" sz="1000"/>
              <a:t>PROFESSIONAL PROGRAMS </a:t>
            </a:r>
          </a:p>
          <a:p>
            <a:r>
              <a:rPr lang="en-US" sz="1000"/>
              <a:t>    FOR WORKING STUDENTS</a:t>
            </a:r>
          </a:p>
          <a:p>
            <a:pPr>
              <a:buFontTx/>
              <a:buChar char="•"/>
            </a:pPr>
            <a:r>
              <a:rPr lang="en-US" sz="1000"/>
              <a:t>COEDUCATIONAL</a:t>
            </a:r>
          </a:p>
          <a:p>
            <a:pPr>
              <a:buFontTx/>
              <a:buChar char="•"/>
            </a:pPr>
            <a:r>
              <a:rPr lang="en-US" sz="1000"/>
              <a:t>EVENING AND WEEKEND</a:t>
            </a:r>
          </a:p>
          <a:p>
            <a:pPr>
              <a:buFontTx/>
              <a:buChar char="•"/>
            </a:pPr>
            <a:r>
              <a:rPr lang="en-US" sz="1000"/>
              <a:t>ON AND OFF-SITE</a:t>
            </a:r>
          </a:p>
          <a:p>
            <a:pPr>
              <a:buFontTx/>
              <a:buChar char="•"/>
            </a:pPr>
            <a:r>
              <a:rPr lang="en-US" sz="1000"/>
              <a:t>ONLINE AND CLASSROOM</a:t>
            </a:r>
          </a:p>
          <a:p>
            <a:endParaRPr lang="en-US" sz="1000"/>
          </a:p>
          <a:p>
            <a:pPr algn="r"/>
            <a:endParaRPr lang="en-US" sz="1000" u="sng"/>
          </a:p>
        </p:txBody>
      </p:sp>
      <p:sp>
        <p:nvSpPr>
          <p:cNvPr id="9225" name="Text Box 9"/>
          <p:cNvSpPr txBox="1">
            <a:spLocks noChangeArrowheads="1"/>
          </p:cNvSpPr>
          <p:nvPr/>
        </p:nvSpPr>
        <p:spPr bwMode="auto">
          <a:xfrm>
            <a:off x="7527925" y="2327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p>
            <a:endParaRPr lang="en-US" sz="2400">
              <a:latin typeface="Times New Roman" pitchFamily="18" charset="0"/>
            </a:endParaRPr>
          </a:p>
        </p:txBody>
      </p:sp>
      <p:sp>
        <p:nvSpPr>
          <p:cNvPr id="9226" name="AutoShape 10"/>
          <p:cNvSpPr>
            <a:spLocks noChangeArrowheads="1"/>
          </p:cNvSpPr>
          <p:nvPr/>
        </p:nvSpPr>
        <p:spPr bwMode="auto">
          <a:xfrm rot="6123003">
            <a:off x="342900" y="2324100"/>
            <a:ext cx="2133600" cy="533400"/>
          </a:xfrm>
          <a:prstGeom prst="curvedUpArrow">
            <a:avLst>
              <a:gd name="adj1" fmla="val 22315"/>
              <a:gd name="adj2" fmla="val 102315"/>
              <a:gd name="adj3" fmla="val 33333"/>
            </a:avLst>
          </a:prstGeom>
          <a:solidFill>
            <a:schemeClr val="accent2"/>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AutoShape 11"/>
          <p:cNvSpPr>
            <a:spLocks noChangeArrowheads="1"/>
          </p:cNvSpPr>
          <p:nvPr/>
        </p:nvSpPr>
        <p:spPr bwMode="auto">
          <a:xfrm rot="-112387412">
            <a:off x="6210300" y="4152900"/>
            <a:ext cx="2438400" cy="838200"/>
          </a:xfrm>
          <a:prstGeom prst="curvedUpArrow">
            <a:avLst>
              <a:gd name="adj1" fmla="val 16229"/>
              <a:gd name="adj2" fmla="val 74411"/>
              <a:gd name="adj3" fmla="val 33333"/>
            </a:avLst>
          </a:prstGeom>
          <a:solidFill>
            <a:schemeClr val="accent2"/>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AutoShape 12"/>
          <p:cNvSpPr>
            <a:spLocks noChangeArrowheads="1"/>
          </p:cNvSpPr>
          <p:nvPr/>
        </p:nvSpPr>
        <p:spPr bwMode="auto">
          <a:xfrm rot="11064736">
            <a:off x="3886200" y="533400"/>
            <a:ext cx="2438400" cy="509588"/>
          </a:xfrm>
          <a:prstGeom prst="curvedUpArrow">
            <a:avLst>
              <a:gd name="adj1" fmla="val 26694"/>
              <a:gd name="adj2" fmla="val 122395"/>
              <a:gd name="adj3" fmla="val 33333"/>
            </a:avLst>
          </a:prstGeom>
          <a:solidFill>
            <a:schemeClr val="accent2"/>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Oval 13"/>
          <p:cNvSpPr>
            <a:spLocks noChangeArrowheads="1"/>
          </p:cNvSpPr>
          <p:nvPr/>
        </p:nvSpPr>
        <p:spPr bwMode="auto">
          <a:xfrm>
            <a:off x="3505200" y="3200400"/>
            <a:ext cx="3505200" cy="3429000"/>
          </a:xfrm>
          <a:prstGeom prst="ellipse">
            <a:avLst/>
          </a:prstGeom>
          <a:solidFill>
            <a:srgbClr val="99FF66">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p>
            <a:pPr algn="ctr"/>
            <a:endParaRPr lang="en-US" sz="2400">
              <a:latin typeface="Times New Roman" pitchFamily="18" charset="0"/>
            </a:endParaRPr>
          </a:p>
        </p:txBody>
      </p:sp>
      <p:sp>
        <p:nvSpPr>
          <p:cNvPr id="9230" name="Text Box 14"/>
          <p:cNvSpPr txBox="1">
            <a:spLocks noChangeArrowheads="1"/>
          </p:cNvSpPr>
          <p:nvPr/>
        </p:nvSpPr>
        <p:spPr bwMode="auto">
          <a:xfrm>
            <a:off x="4191000" y="4191000"/>
            <a:ext cx="19050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pPr>
              <a:spcBef>
                <a:spcPct val="50000"/>
              </a:spcBef>
            </a:pPr>
            <a:r>
              <a:rPr lang="en-US" b="1"/>
              <a:t>SCHOOL OF NURSING AND HEALTH PROFESSIONS</a:t>
            </a:r>
            <a:endParaRPr lang="en-US" sz="1000" b="1"/>
          </a:p>
          <a:p>
            <a:pPr>
              <a:spcBef>
                <a:spcPct val="50000"/>
              </a:spcBef>
            </a:pPr>
            <a:r>
              <a:rPr lang="en-US" sz="1000" b="1"/>
              <a:t>________________________</a:t>
            </a:r>
          </a:p>
          <a:p>
            <a:pPr>
              <a:spcBef>
                <a:spcPct val="50000"/>
              </a:spcBef>
              <a:buFontTx/>
              <a:buChar char="•"/>
            </a:pPr>
            <a:r>
              <a:rPr lang="en-US" sz="1000" b="1"/>
              <a:t>COED</a:t>
            </a:r>
          </a:p>
          <a:p>
            <a:pPr>
              <a:spcBef>
                <a:spcPct val="50000"/>
              </a:spcBef>
              <a:buFontTx/>
              <a:buChar char="•"/>
            </a:pPr>
            <a:r>
              <a:rPr lang="en-US" sz="1000" b="1"/>
              <a:t>NURSING BAC + MASTERS</a:t>
            </a:r>
          </a:p>
          <a:p>
            <a:pPr>
              <a:spcBef>
                <a:spcPct val="50000"/>
              </a:spcBef>
              <a:buFontTx/>
              <a:buChar char="•"/>
            </a:pPr>
            <a:r>
              <a:rPr lang="en-US" sz="1000" b="1"/>
              <a:t>OT, PT, OTHER</a:t>
            </a:r>
          </a:p>
        </p:txBody>
      </p:sp>
      <p:sp>
        <p:nvSpPr>
          <p:cNvPr id="9231" name="AutoShape 15"/>
          <p:cNvSpPr>
            <a:spLocks noChangeArrowheads="1"/>
          </p:cNvSpPr>
          <p:nvPr/>
        </p:nvSpPr>
        <p:spPr bwMode="auto">
          <a:xfrm rot="1221665">
            <a:off x="2895600" y="6096000"/>
            <a:ext cx="1905000" cy="533400"/>
          </a:xfrm>
          <a:prstGeom prst="curvedUpArrow">
            <a:avLst>
              <a:gd name="adj1" fmla="val 19924"/>
              <a:gd name="adj2" fmla="val 91353"/>
              <a:gd name="adj3" fmla="val 33333"/>
            </a:avLst>
          </a:prstGeom>
          <a:solidFill>
            <a:schemeClr val="accent2"/>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Text Box 16"/>
          <p:cNvSpPr txBox="1">
            <a:spLocks noChangeArrowheads="1"/>
          </p:cNvSpPr>
          <p:nvPr/>
        </p:nvSpPr>
        <p:spPr bwMode="auto">
          <a:xfrm>
            <a:off x="0" y="22860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pPr>
              <a:spcBef>
                <a:spcPct val="50000"/>
              </a:spcBef>
            </a:pPr>
            <a:r>
              <a:rPr lang="en-US" sz="1200" b="1" dirty="0"/>
              <a:t>TRINITY STRATEGIC PARADIGM </a:t>
            </a:r>
            <a:r>
              <a:rPr lang="en-US" sz="1200" b="1" dirty="0" smtClean="0"/>
              <a:t>2013</a:t>
            </a:r>
            <a:endParaRPr lang="en-US" sz="1200" b="1" dirty="0"/>
          </a:p>
        </p:txBody>
      </p:sp>
      <p:sp>
        <p:nvSpPr>
          <p:cNvPr id="2" name="Slide Number Placeholder 1"/>
          <p:cNvSpPr>
            <a:spLocks noGrp="1"/>
          </p:cNvSpPr>
          <p:nvPr>
            <p:ph type="sldNum" sz="quarter" idx="12"/>
          </p:nvPr>
        </p:nvSpPr>
        <p:spPr/>
        <p:txBody>
          <a:bodyPr/>
          <a:lstStyle/>
          <a:p>
            <a:pPr>
              <a:defRPr/>
            </a:pPr>
            <a:fld id="{3CA321A5-D7C5-4E13-A36F-207A9E1CFCBC}" type="slidenum">
              <a:rPr lang="en-US" smtClean="0">
                <a:solidFill>
                  <a:srgbClr val="000000"/>
                </a:solidFill>
              </a:rPr>
              <a:pPr>
                <a:defRPr/>
              </a:pPr>
              <a:t>11</a:t>
            </a:fld>
            <a:endParaRPr lang="en-US">
              <a:solidFill>
                <a:srgbClr val="000000"/>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extLst>
              <p:ext uri="{D42A27DB-BD31-4B8C-83A1-F6EECF244321}">
                <p14:modId xmlns:p14="http://schemas.microsoft.com/office/powerpoint/2010/main" val="2421728756"/>
              </p:ext>
            </p:extLst>
          </p:nvPr>
        </p:nvGraphicFramePr>
        <p:xfrm>
          <a:off x="50800" y="0"/>
          <a:ext cx="9067800" cy="6799263"/>
        </p:xfrm>
        <a:graphic>
          <a:graphicData uri="http://schemas.openxmlformats.org/presentationml/2006/ole">
            <mc:AlternateContent xmlns:mc="http://schemas.openxmlformats.org/markup-compatibility/2006">
              <mc:Choice xmlns:v="urn:schemas-microsoft-com:vml" Requires="v">
                <p:oleObj spid="_x0000_s7208" name="Chart" r:id="rId4" imgW="4248059" imgH="3181437" progId="MSGraph.Chart.8">
                  <p:embed/>
                </p:oleObj>
              </mc:Choice>
              <mc:Fallback>
                <p:oleObj name="Chart" r:id="rId4" imgW="4248059" imgH="3181437" progId="MSGraph.Chart.8">
                  <p:embed/>
                  <p:pic>
                    <p:nvPicPr>
                      <p:cNvPr id="0" name=""/>
                      <p:cNvPicPr>
                        <a:picLocks noChangeAspect="1" noChangeArrowheads="1"/>
                      </p:cNvPicPr>
                      <p:nvPr/>
                    </p:nvPicPr>
                    <p:blipFill>
                      <a:blip r:embed="rId5"/>
                      <a:srcRect/>
                      <a:stretch>
                        <a:fillRect/>
                      </a:stretch>
                    </p:blipFill>
                    <p:spPr bwMode="auto">
                      <a:xfrm>
                        <a:off x="50800" y="0"/>
                        <a:ext cx="9067800" cy="679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8FB91FA8-6B8F-4BE3-9C9B-677BDE6A4A7A}" type="slidenum">
              <a:rPr lang="en-US" smtClean="0"/>
              <a:t>12</a:t>
            </a:fld>
            <a:endParaRPr lang="en-US"/>
          </a:p>
        </p:txBody>
      </p:sp>
    </p:spTree>
    <p:extLst>
      <p:ext uri="{BB962C8B-B14F-4D97-AF65-F5344CB8AC3E}">
        <p14:creationId xmlns:p14="http://schemas.microsoft.com/office/powerpoint/2010/main" val="3583000867"/>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78601893"/>
              </p:ext>
            </p:extLst>
          </p:nvPr>
        </p:nvGraphicFramePr>
        <p:xfrm>
          <a:off x="304800" y="152400"/>
          <a:ext cx="8686800" cy="6477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8FB91FA8-6B8F-4BE3-9C9B-677BDE6A4A7A}" type="slidenum">
              <a:rPr lang="en-US" smtClean="0"/>
              <a:t>13</a:t>
            </a:fld>
            <a:endParaRPr lang="en-US"/>
          </a:p>
        </p:txBody>
      </p:sp>
    </p:spTree>
    <p:extLst>
      <p:ext uri="{BB962C8B-B14F-4D97-AF65-F5344CB8AC3E}">
        <p14:creationId xmlns:p14="http://schemas.microsoft.com/office/powerpoint/2010/main" val="2529408986"/>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2"/>
          </p:nvPr>
        </p:nvSpPr>
        <p:spPr>
          <a:noFill/>
        </p:spPr>
        <p:txBody>
          <a:bodyPr/>
          <a:lstStyle/>
          <a:p>
            <a:fld id="{1AAC8FF1-A8E6-4CC2-B1E8-A694EA7E48FC}" type="slidenum">
              <a:rPr lang="en-US"/>
              <a:pPr/>
              <a:t>14</a:t>
            </a:fld>
            <a:endParaRPr lang="en-US"/>
          </a:p>
        </p:txBody>
      </p:sp>
      <p:graphicFrame>
        <p:nvGraphicFramePr>
          <p:cNvPr id="20482" name="Object 2"/>
          <p:cNvGraphicFramePr>
            <a:graphicFrameLocks noChangeAspect="1"/>
          </p:cNvGraphicFramePr>
          <p:nvPr>
            <p:extLst>
              <p:ext uri="{D42A27DB-BD31-4B8C-83A1-F6EECF244321}">
                <p14:modId xmlns:p14="http://schemas.microsoft.com/office/powerpoint/2010/main" val="1325203196"/>
              </p:ext>
            </p:extLst>
          </p:nvPr>
        </p:nvGraphicFramePr>
        <p:xfrm>
          <a:off x="0" y="73025"/>
          <a:ext cx="9047163" cy="6669088"/>
        </p:xfrm>
        <a:graphic>
          <a:graphicData uri="http://schemas.openxmlformats.org/presentationml/2006/ole">
            <mc:AlternateContent xmlns:mc="http://schemas.openxmlformats.org/markup-compatibility/2006">
              <mc:Choice xmlns:v="urn:schemas-microsoft-com:vml" Requires="v">
                <p:oleObj spid="_x0000_s8215" name="Chart" r:id="rId4" imgW="9058406" imgH="6677077" progId="MSGraph.Chart.8">
                  <p:embed followColorScheme="full"/>
                </p:oleObj>
              </mc:Choice>
              <mc:Fallback>
                <p:oleObj name="Chart" r:id="rId4" imgW="9058406" imgH="6677077" progId="MSGraph.Chart.8">
                  <p:embed followColorScheme="full"/>
                  <p:pic>
                    <p:nvPicPr>
                      <p:cNvPr id="0" name=""/>
                      <p:cNvPicPr>
                        <a:picLocks noChangeAspect="1" noChangeArrowheads="1"/>
                      </p:cNvPicPr>
                      <p:nvPr/>
                    </p:nvPicPr>
                    <p:blipFill>
                      <a:blip r:embed="rId5"/>
                      <a:srcRect/>
                      <a:stretch>
                        <a:fillRect/>
                      </a:stretch>
                    </p:blipFill>
                    <p:spPr bwMode="auto">
                      <a:xfrm>
                        <a:off x="0" y="73025"/>
                        <a:ext cx="9047163" cy="666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19561293"/>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03106673"/>
              </p:ext>
            </p:extLst>
          </p:nvPr>
        </p:nvGraphicFramePr>
        <p:xfrm>
          <a:off x="152400" y="152400"/>
          <a:ext cx="86106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8FB91FA8-6B8F-4BE3-9C9B-677BDE6A4A7A}" type="slidenum">
              <a:rPr lang="en-US" smtClean="0"/>
              <a:t>15</a:t>
            </a:fld>
            <a:endParaRPr lang="en-US"/>
          </a:p>
        </p:txBody>
      </p:sp>
    </p:spTree>
    <p:extLst>
      <p:ext uri="{BB962C8B-B14F-4D97-AF65-F5344CB8AC3E}">
        <p14:creationId xmlns:p14="http://schemas.microsoft.com/office/powerpoint/2010/main" val="628909622"/>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67063"/>
            <a:ext cx="5257800" cy="682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FB91FA8-6B8F-4BE3-9C9B-677BDE6A4A7A}" type="slidenum">
              <a:rPr lang="en-US" smtClean="0"/>
              <a:t>16</a:t>
            </a:fld>
            <a:endParaRPr lang="en-US"/>
          </a:p>
        </p:txBody>
      </p:sp>
    </p:spTree>
    <p:extLst>
      <p:ext uri="{BB962C8B-B14F-4D97-AF65-F5344CB8AC3E}">
        <p14:creationId xmlns:p14="http://schemas.microsoft.com/office/powerpoint/2010/main" val="4161858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
            <a:ext cx="6019800" cy="713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FB91FA8-6B8F-4BE3-9C9B-677BDE6A4A7A}" type="slidenum">
              <a:rPr lang="en-US" smtClean="0"/>
              <a:t>17</a:t>
            </a:fld>
            <a:endParaRPr lang="en-US"/>
          </a:p>
        </p:txBody>
      </p:sp>
    </p:spTree>
    <p:extLst>
      <p:ext uri="{BB962C8B-B14F-4D97-AF65-F5344CB8AC3E}">
        <p14:creationId xmlns:p14="http://schemas.microsoft.com/office/powerpoint/2010/main" val="6515724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LineDrawing trans="41000" pencilSize="1"/>
                    </a14:imgEffect>
                    <a14:imgEffect>
                      <a14:sharpenSoften amount="-50000"/>
                    </a14:imgEffect>
                    <a14:imgEffect>
                      <a14:saturation sat="4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90600" y="-762000"/>
            <a:ext cx="7315200" cy="949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a:xfrm>
            <a:off x="685800" y="2514600"/>
            <a:ext cx="7772400" cy="1470025"/>
          </a:xfrm>
        </p:spPr>
        <p:txBody>
          <a:bodyPr>
            <a:noAutofit/>
          </a:bodyPr>
          <a:lstStyle/>
          <a:p>
            <a: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“The team recognizes the impressive congruence of </a:t>
            </a: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Trinity </a:t>
            </a:r>
            <a: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in 2006 </a:t>
            </a: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with the </a:t>
            </a:r>
            <a: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original vision of Trinity’s founders in 1897. </a:t>
            </a: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r>
            <a:b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r>
            <a:b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“The </a:t>
            </a:r>
            <a: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team admires and </a:t>
            </a: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commends the </a:t>
            </a:r>
            <a: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University’s rejection of the notion that paradigm shift means abandonment of</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r>
            <a:b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historic mission. </a:t>
            </a: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r>
            <a:b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r>
            <a:b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“Rather</a:t>
            </a:r>
            <a: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we discover in the work and vitality of Trinity of 2006, </a:t>
            </a: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a most </a:t>
            </a:r>
            <a: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obvious continuity with Trinity’s 110 year old mission expressed with a </a:t>
            </a: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renewed relevance </a:t>
            </a:r>
            <a: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and vigor</a:t>
            </a: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t>
            </a:r>
            <a:b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r>
            <a:b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(2006 Middle States Team Report for Trinity, p</a:t>
            </a:r>
            <a:r>
              <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5)</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r>
            <a:b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2" name="Slide Number Placeholder 1"/>
          <p:cNvSpPr>
            <a:spLocks noGrp="1"/>
          </p:cNvSpPr>
          <p:nvPr>
            <p:ph type="sldNum" sz="quarter" idx="12"/>
          </p:nvPr>
        </p:nvSpPr>
        <p:spPr/>
        <p:txBody>
          <a:bodyPr/>
          <a:lstStyle/>
          <a:p>
            <a:fld id="{8FB91FA8-6B8F-4BE3-9C9B-677BDE6A4A7A}" type="slidenum">
              <a:rPr lang="en-US" smtClean="0"/>
              <a:t>18</a:t>
            </a:fld>
            <a:endParaRPr lang="en-US"/>
          </a:p>
        </p:txBody>
      </p:sp>
    </p:spTree>
    <p:extLst>
      <p:ext uri="{BB962C8B-B14F-4D97-AF65-F5344CB8AC3E}">
        <p14:creationId xmlns:p14="http://schemas.microsoft.com/office/powerpoint/2010/main" val="1179810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FFFF00">
                <a:alpha val="59000"/>
              </a:srgbClr>
            </a:gs>
            <a:gs pos="100000">
              <a:schemeClr val="accent4">
                <a:lumMod val="40000"/>
                <a:lumOff val="60000"/>
                <a:alpha val="77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590800"/>
            <a:ext cx="7772400" cy="1470025"/>
          </a:xfrm>
        </p:spPr>
        <p:txBody>
          <a:bodyPr>
            <a:noAutofit/>
          </a:bodyPr>
          <a:lstStyle/>
          <a:p>
            <a:pPr algn="l"/>
            <a:r>
              <a:rPr lang="en-US" sz="2000" i="1" dirty="0"/>
              <a:t>“32. A Catholic </a:t>
            </a:r>
            <a:r>
              <a:rPr lang="en-US" sz="2000" i="1" dirty="0" smtClean="0"/>
              <a:t>University…is </a:t>
            </a:r>
            <a:r>
              <a:rPr lang="en-US" sz="2000" i="1" dirty="0"/>
              <a:t>called on to become an ever more </a:t>
            </a:r>
            <a:r>
              <a:rPr lang="en-US" sz="2400" b="1" i="1" dirty="0">
                <a:solidFill>
                  <a:srgbClr val="7030A0"/>
                </a:solidFill>
              </a:rPr>
              <a:t>effective instrument of cultural progress for individuals</a:t>
            </a:r>
            <a:r>
              <a:rPr lang="en-US" sz="2000" i="1" dirty="0"/>
              <a:t> as well as for society. Included among its research activities, therefore, will be a study of serious contemporary problems in areas such as the </a:t>
            </a:r>
            <a:r>
              <a:rPr lang="en-US" sz="2400" b="1" i="1" dirty="0">
                <a:solidFill>
                  <a:srgbClr val="7030A0"/>
                </a:solidFill>
              </a:rPr>
              <a:t>dignity of human life, the promotion of justice for all, the quality of personal and family life, </a:t>
            </a:r>
            <a:r>
              <a:rPr lang="en-US" sz="2000" i="1" dirty="0"/>
              <a:t>the protection of nature, the search for peace and political stability, a more just sharing in the world's resources, and a new economic and political order </a:t>
            </a:r>
            <a:r>
              <a:rPr lang="en-US" sz="2000" i="1" dirty="0" smtClean="0"/>
              <a:t>… If </a:t>
            </a:r>
            <a:r>
              <a:rPr lang="en-US" sz="2000" i="1" dirty="0"/>
              <a:t>need be, a Catholic University must have </a:t>
            </a:r>
            <a:r>
              <a:rPr lang="en-US" sz="2400" b="1" i="1" dirty="0">
                <a:solidFill>
                  <a:srgbClr val="7030A0"/>
                </a:solidFill>
              </a:rPr>
              <a:t>the courage to speak uncomfortable truths </a:t>
            </a:r>
            <a:r>
              <a:rPr lang="en-US" sz="2000" i="1" dirty="0"/>
              <a:t>which do not please public opinion, but which are necessary to safeguard the authentic good of society</a:t>
            </a:r>
            <a:r>
              <a:rPr lang="en-US" sz="2000" i="1" dirty="0" smtClean="0"/>
              <a:t>.”  (Ex </a:t>
            </a:r>
            <a:r>
              <a:rPr lang="en-US" sz="2000" i="1" dirty="0" err="1" smtClean="0"/>
              <a:t>Corde</a:t>
            </a:r>
            <a:r>
              <a:rPr lang="en-US" sz="2000" i="1" dirty="0" smtClean="0"/>
              <a:t> Ecclesiae)</a:t>
            </a:r>
            <a:r>
              <a:rPr lang="en-US" sz="2000" dirty="0"/>
              <a:t/>
            </a:r>
            <a:br>
              <a:rPr lang="en-US" sz="2000" dirty="0"/>
            </a:br>
            <a:endParaRPr lang="en-US" sz="2000" dirty="0"/>
          </a:p>
        </p:txBody>
      </p:sp>
      <p:sp>
        <p:nvSpPr>
          <p:cNvPr id="2" name="Slide Number Placeholder 1"/>
          <p:cNvSpPr>
            <a:spLocks noGrp="1"/>
          </p:cNvSpPr>
          <p:nvPr>
            <p:ph type="sldNum" sz="quarter" idx="12"/>
          </p:nvPr>
        </p:nvSpPr>
        <p:spPr/>
        <p:txBody>
          <a:bodyPr/>
          <a:lstStyle/>
          <a:p>
            <a:fld id="{8FB91FA8-6B8F-4BE3-9C9B-677BDE6A4A7A}" type="slidenum">
              <a:rPr lang="en-US" smtClean="0"/>
              <a:t>19</a:t>
            </a:fld>
            <a:endParaRPr lang="en-US"/>
          </a:p>
        </p:txBody>
      </p:sp>
    </p:spTree>
    <p:extLst>
      <p:ext uri="{BB962C8B-B14F-4D97-AF65-F5344CB8AC3E}">
        <p14:creationId xmlns:p14="http://schemas.microsoft.com/office/powerpoint/2010/main" val="33774975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546" y="3544135"/>
            <a:ext cx="6870284" cy="3414548"/>
          </a:xfrm>
          <a:prstGeom prst="rect">
            <a:avLst/>
          </a:prstGeom>
        </p:spPr>
      </p:pic>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7584"/>
            <a:ext cx="4762500" cy="142875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9545" y="1"/>
            <a:ext cx="4455733" cy="227798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410456"/>
            <a:ext cx="4749545" cy="232765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9546" y="2244914"/>
            <a:ext cx="4394454" cy="149319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702439"/>
            <a:ext cx="2456547" cy="3221074"/>
          </a:xfrm>
          <a:prstGeom prst="rect">
            <a:avLst/>
          </a:prstGeom>
        </p:spPr>
      </p:pic>
      <p:sp>
        <p:nvSpPr>
          <p:cNvPr id="2" name="Slide Number Placeholder 1"/>
          <p:cNvSpPr>
            <a:spLocks noGrp="1"/>
          </p:cNvSpPr>
          <p:nvPr>
            <p:ph type="sldNum" sz="quarter" idx="12"/>
          </p:nvPr>
        </p:nvSpPr>
        <p:spPr/>
        <p:txBody>
          <a:bodyPr/>
          <a:lstStyle/>
          <a:p>
            <a:fld id="{8FB91FA8-6B8F-4BE3-9C9B-677BDE6A4A7A}" type="slidenum">
              <a:rPr lang="en-US" smtClean="0"/>
              <a:t>2</a:t>
            </a:fld>
            <a:endParaRPr lang="en-US"/>
          </a:p>
        </p:txBody>
      </p:sp>
    </p:spTree>
    <p:extLst>
      <p:ext uri="{BB962C8B-B14F-4D97-AF65-F5344CB8AC3E}">
        <p14:creationId xmlns:p14="http://schemas.microsoft.com/office/powerpoint/2010/main" val="3416252336"/>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8333">
              <a:schemeClr val="accent4">
                <a:lumMod val="60000"/>
                <a:lumOff val="40000"/>
                <a:alpha val="80000"/>
              </a:schemeClr>
            </a:gs>
            <a:gs pos="95000">
              <a:srgbClr val="FFFF00">
                <a:alpha val="39000"/>
              </a:srgbClr>
            </a:gs>
            <a:gs pos="74000">
              <a:schemeClr val="accent4">
                <a:lumMod val="40000"/>
                <a:lumOff val="60000"/>
              </a:schemeClr>
            </a:gs>
            <a:gs pos="100000">
              <a:schemeClr val="accent1">
                <a:tint val="23500"/>
                <a:satMod val="1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590800"/>
            <a:ext cx="7772400" cy="1470025"/>
          </a:xfrm>
        </p:spPr>
        <p:txBody>
          <a:bodyPr>
            <a:noAutofit/>
          </a:bodyPr>
          <a:lstStyle/>
          <a:p>
            <a:pPr algn="l"/>
            <a:r>
              <a:rPr lang="en-US" sz="2000" i="1" dirty="0"/>
              <a:t>“34. </a:t>
            </a:r>
            <a:r>
              <a:rPr lang="en-US" sz="2400" b="1" i="1" dirty="0">
                <a:solidFill>
                  <a:srgbClr val="FFFF00"/>
                </a:solidFill>
              </a:rPr>
              <a:t>The Christian spirit of service to others </a:t>
            </a:r>
            <a:r>
              <a:rPr lang="en-US" sz="2000" i="1" dirty="0"/>
              <a:t>for the </a:t>
            </a:r>
            <a:r>
              <a:rPr lang="en-US" sz="2000" b="1" i="1" dirty="0"/>
              <a:t>promotion of social justice</a:t>
            </a:r>
            <a:r>
              <a:rPr lang="en-US" sz="2000" i="1" dirty="0"/>
              <a:t> is of particular importance for each Catholic </a:t>
            </a:r>
            <a:r>
              <a:rPr lang="en-US" sz="2000" i="1" dirty="0" smtClean="0"/>
              <a:t>University…The </a:t>
            </a:r>
            <a:r>
              <a:rPr lang="en-US" sz="2000" i="1" dirty="0"/>
              <a:t>Gospel, interpreted in the social teachings of the Church, is an urgent call to promote "the development of those peoples who are striving </a:t>
            </a:r>
            <a:r>
              <a:rPr lang="en-US" sz="2000" b="1" i="1" dirty="0">
                <a:solidFill>
                  <a:srgbClr val="FFFF00"/>
                </a:solidFill>
              </a:rPr>
              <a:t>to escape from hunger, misery, endemic diseases and ignorance</a:t>
            </a:r>
            <a:r>
              <a:rPr lang="en-US" sz="2000" i="1" dirty="0">
                <a:solidFill>
                  <a:srgbClr val="FFFF00"/>
                </a:solidFill>
              </a:rPr>
              <a:t>;</a:t>
            </a:r>
            <a:r>
              <a:rPr lang="en-US" sz="2000" i="1" dirty="0"/>
              <a:t> of those who are looking for a </a:t>
            </a:r>
            <a:r>
              <a:rPr lang="en-US" sz="2000" b="1" i="1" dirty="0">
                <a:solidFill>
                  <a:srgbClr val="FFFF00"/>
                </a:solidFill>
              </a:rPr>
              <a:t>wider share in the benefits of civilization </a:t>
            </a:r>
            <a:r>
              <a:rPr lang="en-US" sz="2000" i="1" dirty="0"/>
              <a:t>and a more active improvement of their human qualities; of those who are aiming purposefully at their complete fulfillment"(33). Every Catholic University feels responsible to contribute concretely to the progress of the society within which it works: for example it will be capable of searching for ways </a:t>
            </a:r>
            <a:r>
              <a:rPr lang="en-US" sz="2800" b="1" i="1" dirty="0">
                <a:solidFill>
                  <a:srgbClr val="FFFF00"/>
                </a:solidFill>
              </a:rPr>
              <a:t>to make university education accessible </a:t>
            </a:r>
            <a:r>
              <a:rPr lang="en-US" sz="2000" i="1" dirty="0"/>
              <a:t>to all those who are able to benefit from it, </a:t>
            </a:r>
            <a:r>
              <a:rPr lang="en-US" sz="2000" b="1" i="1" dirty="0">
                <a:solidFill>
                  <a:srgbClr val="FFFF00"/>
                </a:solidFill>
              </a:rPr>
              <a:t>especially the poor or members of minority groups</a:t>
            </a:r>
            <a:r>
              <a:rPr lang="en-US" sz="2000" b="1" i="1" dirty="0"/>
              <a:t> </a:t>
            </a:r>
            <a:r>
              <a:rPr lang="en-US" sz="2000" i="1" dirty="0"/>
              <a:t>who customarily have been deprived of it. </a:t>
            </a:r>
            <a:r>
              <a:rPr lang="en-US" sz="2000" i="1" dirty="0" smtClean="0"/>
              <a:t>...”  (Ex </a:t>
            </a:r>
            <a:r>
              <a:rPr lang="en-US" sz="2000" i="1" dirty="0" err="1" smtClean="0"/>
              <a:t>Corde</a:t>
            </a:r>
            <a:r>
              <a:rPr lang="en-US" sz="2000" i="1" dirty="0" smtClean="0"/>
              <a:t> Ecclesiae)</a:t>
            </a:r>
            <a:r>
              <a:rPr lang="en-US" sz="2000" dirty="0"/>
              <a:t/>
            </a:r>
            <a:br>
              <a:rPr lang="en-US" sz="2000" dirty="0"/>
            </a:br>
            <a:endParaRPr lang="en-US" sz="2000" dirty="0"/>
          </a:p>
        </p:txBody>
      </p:sp>
      <p:sp>
        <p:nvSpPr>
          <p:cNvPr id="2" name="Slide Number Placeholder 1"/>
          <p:cNvSpPr>
            <a:spLocks noGrp="1"/>
          </p:cNvSpPr>
          <p:nvPr>
            <p:ph type="sldNum" sz="quarter" idx="12"/>
          </p:nvPr>
        </p:nvSpPr>
        <p:spPr/>
        <p:txBody>
          <a:bodyPr/>
          <a:lstStyle/>
          <a:p>
            <a:fld id="{8FB91FA8-6B8F-4BE3-9C9B-677BDE6A4A7A}" type="slidenum">
              <a:rPr lang="en-US" smtClean="0"/>
              <a:t>20</a:t>
            </a:fld>
            <a:endParaRPr lang="en-US" dirty="0"/>
          </a:p>
        </p:txBody>
      </p:sp>
    </p:spTree>
    <p:extLst>
      <p:ext uri="{BB962C8B-B14F-4D97-AF65-F5344CB8AC3E}">
        <p14:creationId xmlns:p14="http://schemas.microsoft.com/office/powerpoint/2010/main" val="13466637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Trinity Initiatives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Social Justice</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98230" y="1735015"/>
            <a:ext cx="8229600" cy="4800600"/>
          </a:xfrm>
        </p:spPr>
        <p:txBody>
          <a:bodyPr>
            <a:normAutofit fontScale="92500" lnSpcReduction="20000"/>
          </a:bodyPr>
          <a:lstStyle/>
          <a:p>
            <a:r>
              <a:rPr lang="en-US" sz="2000" b="1" dirty="0" smtClean="0"/>
              <a:t>Dreamers:</a:t>
            </a:r>
            <a:r>
              <a:rPr lang="en-US" sz="2000" dirty="0" smtClean="0"/>
              <a:t>  Trinity is partnering with a new organization in development of a scholarship program to support undocumented students in college</a:t>
            </a:r>
          </a:p>
          <a:p>
            <a:endParaRPr lang="en-US" sz="2000" dirty="0" smtClean="0"/>
          </a:p>
          <a:p>
            <a:r>
              <a:rPr lang="en-US" sz="2000" b="1" dirty="0" smtClean="0"/>
              <a:t>Community Support:</a:t>
            </a:r>
            <a:r>
              <a:rPr lang="en-US" sz="2000" dirty="0" smtClean="0"/>
              <a:t>  Trinity extends a broad range of services and hospitality upon request to local community residents and civic leaders; Trinity students, faculty and staff donate on average more than 50,000 hours of service to the community each year</a:t>
            </a:r>
          </a:p>
          <a:p>
            <a:endParaRPr lang="en-US" sz="2000" dirty="0" smtClean="0"/>
          </a:p>
          <a:p>
            <a:r>
              <a:rPr lang="en-US" sz="2000" b="1" dirty="0" err="1" smtClean="0"/>
              <a:t>Peacebuilding</a:t>
            </a:r>
            <a:r>
              <a:rPr lang="en-US" sz="2000" b="1" dirty="0" smtClean="0"/>
              <a:t>:</a:t>
            </a:r>
            <a:r>
              <a:rPr lang="en-US" sz="2000" dirty="0" smtClean="0"/>
              <a:t>  Trinity faculty and students participate each year in programs of the Capital Area Association of Peace Studies (CAAPS), and Trinity students, faculty and staff also engaged actively with the 50</a:t>
            </a:r>
            <a:r>
              <a:rPr lang="en-US" sz="2000" baseline="30000" dirty="0" smtClean="0"/>
              <a:t>th</a:t>
            </a:r>
            <a:r>
              <a:rPr lang="en-US" sz="2000" dirty="0" smtClean="0"/>
              <a:t> Anniversary of </a:t>
            </a:r>
            <a:r>
              <a:rPr lang="en-US" sz="2000" i="1" dirty="0" err="1" smtClean="0"/>
              <a:t>Pacem</a:t>
            </a:r>
            <a:r>
              <a:rPr lang="en-US" sz="2000" i="1" dirty="0" smtClean="0"/>
              <a:t> in </a:t>
            </a:r>
            <a:r>
              <a:rPr lang="en-US" sz="2000" i="1" dirty="0" err="1" smtClean="0"/>
              <a:t>Terris</a:t>
            </a:r>
            <a:r>
              <a:rPr lang="en-US" sz="2000" i="1" dirty="0" smtClean="0"/>
              <a:t> </a:t>
            </a:r>
            <a:r>
              <a:rPr lang="en-US" sz="2000" dirty="0" smtClean="0"/>
              <a:t> conferences</a:t>
            </a:r>
            <a:endParaRPr lang="en-US" sz="2000" b="1" i="1" dirty="0" smtClean="0"/>
          </a:p>
          <a:p>
            <a:endParaRPr lang="en-US" sz="2000" dirty="0"/>
          </a:p>
          <a:p>
            <a:r>
              <a:rPr lang="en-US" sz="2000" b="1" dirty="0" smtClean="0"/>
              <a:t>Environmental Stewardship:</a:t>
            </a:r>
            <a:r>
              <a:rPr lang="en-US" sz="2000" dirty="0" smtClean="0"/>
              <a:t>  Trinity participates routinely in recycling and environmental stewardship planning for campus facilities; Students actively pursue environmental action on campus; Dr.  Diana Watts of the Business Administration faculty emphasizes sustainability and “green business” while Dr. </a:t>
            </a:r>
            <a:r>
              <a:rPr lang="en-US" sz="2000" dirty="0" err="1" smtClean="0"/>
              <a:t>Shizuki</a:t>
            </a:r>
            <a:r>
              <a:rPr lang="en-US" sz="2000" dirty="0" smtClean="0"/>
              <a:t> Hsieh in Chemistry pursues research on pollution in Ivy City</a:t>
            </a:r>
          </a:p>
          <a:p>
            <a:endParaRPr lang="en-US" sz="2000" dirty="0"/>
          </a:p>
        </p:txBody>
      </p:sp>
      <p:sp>
        <p:nvSpPr>
          <p:cNvPr id="4" name="Slide Number Placeholder 3"/>
          <p:cNvSpPr>
            <a:spLocks noGrp="1"/>
          </p:cNvSpPr>
          <p:nvPr>
            <p:ph type="sldNum" sz="quarter" idx="12"/>
          </p:nvPr>
        </p:nvSpPr>
        <p:spPr/>
        <p:txBody>
          <a:bodyPr/>
          <a:lstStyle/>
          <a:p>
            <a:fld id="{8FB91FA8-6B8F-4BE3-9C9B-677BDE6A4A7A}" type="slidenum">
              <a:rPr lang="en-US" smtClean="0"/>
              <a:t>21</a:t>
            </a:fld>
            <a:endParaRPr lang="en-US"/>
          </a:p>
        </p:txBody>
      </p:sp>
    </p:spTree>
    <p:extLst>
      <p:ext uri="{BB962C8B-B14F-4D97-AF65-F5344CB8AC3E}">
        <p14:creationId xmlns:p14="http://schemas.microsoft.com/office/powerpoint/2010/main" val="1522719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Trinity Initiatives:  </a:t>
            </a:r>
            <a:b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Billiart</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Center for Social Justice</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98230" y="1735015"/>
            <a:ext cx="8229600" cy="4800600"/>
          </a:xfrm>
        </p:spPr>
        <p:txBody>
          <a:bodyPr>
            <a:normAutofit/>
          </a:bodyPr>
          <a:lstStyle/>
          <a:p>
            <a:pPr marL="0" indent="0">
              <a:buNone/>
            </a:pPr>
            <a:r>
              <a:rPr lang="en-US" sz="1600" dirty="0" smtClean="0"/>
              <a:t>Named for St. Julie </a:t>
            </a:r>
            <a:r>
              <a:rPr lang="en-US" sz="1600" dirty="0" err="1" smtClean="0"/>
              <a:t>Billiart</a:t>
            </a:r>
            <a:r>
              <a:rPr lang="en-US" sz="1600" dirty="0" smtClean="0"/>
              <a:t>, founder of the Sisters of Notre Dame de Namur, the </a:t>
            </a:r>
            <a:r>
              <a:rPr lang="en-US" sz="1600" dirty="0" err="1"/>
              <a:t>Billiart</a:t>
            </a:r>
            <a:r>
              <a:rPr lang="en-US" sz="1600" dirty="0"/>
              <a:t> Center for Social </a:t>
            </a:r>
            <a:r>
              <a:rPr lang="en-US" sz="1600" dirty="0" smtClean="0"/>
              <a:t>Justice rests </a:t>
            </a:r>
            <a:r>
              <a:rPr lang="en-US" sz="1600" dirty="0"/>
              <a:t>on four pillars: scholarship, spirituality and religiosity, and service – pillars on which the identity of Trinity rests as well. The Center </a:t>
            </a:r>
            <a:r>
              <a:rPr lang="en-US" sz="1600" dirty="0" smtClean="0"/>
              <a:t>explores </a:t>
            </a:r>
            <a:r>
              <a:rPr lang="en-US" sz="1600" dirty="0"/>
              <a:t>contemporary local, national and international social and economic issues which affect the lives of women, particularly in the religious and political spheres. The programs offered by the </a:t>
            </a:r>
            <a:r>
              <a:rPr lang="en-US" sz="1600" dirty="0" err="1"/>
              <a:t>Billiart</a:t>
            </a:r>
            <a:r>
              <a:rPr lang="en-US" sz="1600" dirty="0"/>
              <a:t> Center </a:t>
            </a:r>
            <a:r>
              <a:rPr lang="en-US" sz="1600" dirty="0" smtClean="0"/>
              <a:t>build </a:t>
            </a:r>
            <a:r>
              <a:rPr lang="en-US" sz="1600" dirty="0"/>
              <a:t>on the many ways in which these themes already are explored in Trinity’s curricula and extracurricular activities. This Center is a central place that gathers and encourages what is already being done and offers assistance in developing more programs and ideas</a:t>
            </a:r>
            <a:r>
              <a:rPr lang="en-US" sz="1600" dirty="0" smtClean="0"/>
              <a:t>.</a:t>
            </a:r>
          </a:p>
          <a:p>
            <a:pPr marL="0" indent="0">
              <a:buNone/>
            </a:pPr>
            <a:endParaRPr lang="en-US" sz="1600" dirty="0"/>
          </a:p>
          <a:p>
            <a:pPr marL="0" indent="0">
              <a:buNone/>
            </a:pPr>
            <a:r>
              <a:rPr lang="en-US" sz="1600" dirty="0" smtClean="0"/>
              <a:t>Programs offered through the </a:t>
            </a:r>
            <a:r>
              <a:rPr lang="en-US" sz="1600" dirty="0" err="1" smtClean="0"/>
              <a:t>Billiart</a:t>
            </a:r>
            <a:r>
              <a:rPr lang="en-US" sz="1600" dirty="0" smtClean="0"/>
              <a:t> Center in Fall 2013 include:</a:t>
            </a:r>
          </a:p>
          <a:p>
            <a:r>
              <a:rPr lang="en-US" sz="1600" dirty="0" smtClean="0"/>
              <a:t>The Sociology of the Papacy:  Pope Francis’ Transformative Role (Sr. Mary Johnson, SND, Distinguished Professor of Sociology and Religious Studies)</a:t>
            </a:r>
          </a:p>
          <a:p>
            <a:r>
              <a:rPr lang="en-US" sz="1600" dirty="0" smtClean="0"/>
              <a:t>Poverty in the United States (Sr. Marge Clark, NETWORK)</a:t>
            </a:r>
          </a:p>
          <a:p>
            <a:r>
              <a:rPr lang="en-US" sz="1600" dirty="0" smtClean="0"/>
              <a:t>Action for Justice at the United Nations (Sr Jean Stoner, SND, liaison for the SND NGO at the United Nations)</a:t>
            </a:r>
          </a:p>
          <a:p>
            <a:r>
              <a:rPr lang="en-US" sz="1600" dirty="0" smtClean="0"/>
              <a:t>Soup with the Sisters:  a periodic gathering of students, faculty and staff with the SND community on campus to reflect on women’s spirituality and issues of concern to women</a:t>
            </a:r>
            <a:endParaRPr lang="en-US" sz="1600" dirty="0"/>
          </a:p>
        </p:txBody>
      </p:sp>
      <p:sp>
        <p:nvSpPr>
          <p:cNvPr id="4" name="Slide Number Placeholder 3"/>
          <p:cNvSpPr>
            <a:spLocks noGrp="1"/>
          </p:cNvSpPr>
          <p:nvPr>
            <p:ph type="sldNum" sz="quarter" idx="12"/>
          </p:nvPr>
        </p:nvSpPr>
        <p:spPr/>
        <p:txBody>
          <a:bodyPr/>
          <a:lstStyle/>
          <a:p>
            <a:fld id="{8FB91FA8-6B8F-4BE3-9C9B-677BDE6A4A7A}" type="slidenum">
              <a:rPr lang="en-US" smtClean="0"/>
              <a:t>22</a:t>
            </a:fld>
            <a:endParaRPr lang="en-US"/>
          </a:p>
        </p:txBody>
      </p:sp>
    </p:spTree>
    <p:extLst>
      <p:ext uri="{BB962C8B-B14F-4D97-AF65-F5344CB8AC3E}">
        <p14:creationId xmlns:p14="http://schemas.microsoft.com/office/powerpoint/2010/main" val="27413018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Trinity Initiatives:  </a:t>
            </a:r>
            <a:b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Campus Ministry</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98230" y="1735015"/>
            <a:ext cx="8229600" cy="4800600"/>
          </a:xfrm>
        </p:spPr>
        <p:txBody>
          <a:bodyPr>
            <a:normAutofit fontScale="92500" lnSpcReduction="20000"/>
          </a:bodyPr>
          <a:lstStyle/>
          <a:p>
            <a:pPr marL="0" indent="0">
              <a:buNone/>
            </a:pPr>
            <a:r>
              <a:rPr lang="en-US" sz="2000" dirty="0" smtClean="0"/>
              <a:t>With the leadership of Sr. Mary Ellen Dow, SND, the Campus Ministry program offers a wide range of opportunities for prayer and worship, spiritual development and active engagement with social justice through community service.  Some of the programs conducted through Campus Ministry include:</a:t>
            </a:r>
          </a:p>
          <a:p>
            <a:r>
              <a:rPr lang="en-US" sz="2000" b="1" dirty="0" smtClean="0"/>
              <a:t>Alternative Spring Break in Selma:</a:t>
            </a:r>
            <a:r>
              <a:rPr lang="en-US" sz="2000" dirty="0" smtClean="0"/>
              <a:t>  A select group of Trinity students spend the spring semester studying issues of justice and leadership, with a capstone experience during spring break in Selma, Alabama working with the </a:t>
            </a:r>
            <a:r>
              <a:rPr lang="en-US" sz="2000" dirty="0" err="1" smtClean="0"/>
              <a:t>Blackbelt</a:t>
            </a:r>
            <a:r>
              <a:rPr lang="en-US" sz="2000" dirty="0" smtClean="0"/>
              <a:t> Housing Coalition on housing rehab, and also tracing the historic steps of civil rights leaders</a:t>
            </a:r>
          </a:p>
          <a:p>
            <a:r>
              <a:rPr lang="en-US" sz="2000" b="1" dirty="0" err="1" smtClean="0"/>
              <a:t>Cunneen</a:t>
            </a:r>
            <a:r>
              <a:rPr lang="en-US" sz="2000" b="1" dirty="0" smtClean="0"/>
              <a:t> Fellowship:  </a:t>
            </a:r>
            <a:r>
              <a:rPr lang="en-US" sz="2000" dirty="0" smtClean="0"/>
              <a:t>Trinity students receive generous fellowships for summer work in community service sites, with academic preparation and required summative papers to ensure the full learning experience</a:t>
            </a:r>
          </a:p>
          <a:p>
            <a:r>
              <a:rPr lang="en-US" sz="2000" b="1" dirty="0" smtClean="0"/>
              <a:t>Sower’s Seed Lecture:</a:t>
            </a:r>
            <a:r>
              <a:rPr lang="en-US" sz="2000" dirty="0" smtClean="0"/>
              <a:t>  Supported by a generous gift from an alumna, the Sower’s Seed lecture is an annual program to engage an alumna leader involved with in service and justice work for a week long exploration of issues related to her work including a lecture for the campus community</a:t>
            </a:r>
            <a:endParaRPr lang="en-US" sz="2000" b="1" dirty="0" smtClean="0"/>
          </a:p>
          <a:p>
            <a:r>
              <a:rPr lang="en-US" sz="2000" b="1" dirty="0" smtClean="0"/>
              <a:t>Weekly Service Programs:</a:t>
            </a:r>
            <a:r>
              <a:rPr lang="en-US" sz="2000" dirty="0" smtClean="0"/>
              <a:t>  Students, faculty and staff have weekly opportunities to perform needed service with community organizations such as the Capital Area Food Bank and Christ House</a:t>
            </a:r>
            <a:endParaRPr lang="en-US" sz="2000" b="1" dirty="0" smtClean="0"/>
          </a:p>
        </p:txBody>
      </p:sp>
      <p:sp>
        <p:nvSpPr>
          <p:cNvPr id="4" name="Slide Number Placeholder 3"/>
          <p:cNvSpPr>
            <a:spLocks noGrp="1"/>
          </p:cNvSpPr>
          <p:nvPr>
            <p:ph type="sldNum" sz="quarter" idx="12"/>
          </p:nvPr>
        </p:nvSpPr>
        <p:spPr/>
        <p:txBody>
          <a:bodyPr/>
          <a:lstStyle/>
          <a:p>
            <a:fld id="{8FB91FA8-6B8F-4BE3-9C9B-677BDE6A4A7A}" type="slidenum">
              <a:rPr lang="en-US" smtClean="0"/>
              <a:t>23</a:t>
            </a:fld>
            <a:endParaRPr lang="en-US"/>
          </a:p>
        </p:txBody>
      </p:sp>
    </p:spTree>
    <p:extLst>
      <p:ext uri="{BB962C8B-B14F-4D97-AF65-F5344CB8AC3E}">
        <p14:creationId xmlns:p14="http://schemas.microsoft.com/office/powerpoint/2010/main" val="1622756952"/>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Trinity Initiatives:  </a:t>
            </a:r>
            <a:b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Sciences and Mathematics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98230" y="1735015"/>
            <a:ext cx="8229600" cy="4800600"/>
          </a:xfrm>
        </p:spPr>
        <p:txBody>
          <a:bodyPr>
            <a:normAutofit fontScale="85000" lnSpcReduction="10000"/>
          </a:bodyPr>
          <a:lstStyle/>
          <a:p>
            <a:pPr marL="0" indent="0">
              <a:buNone/>
            </a:pPr>
            <a:r>
              <a:rPr lang="en-US" sz="2000" dirty="0" smtClean="0"/>
              <a:t>Trinity’s faculty and students the sciences and mathematics are engaging with critical issues in the Washington community in numerous ways:</a:t>
            </a:r>
          </a:p>
          <a:p>
            <a:r>
              <a:rPr lang="en-US" sz="2000" b="1" dirty="0" smtClean="0"/>
              <a:t>Ivy City Air Quality Study:</a:t>
            </a:r>
            <a:r>
              <a:rPr lang="en-US" sz="2000" dirty="0" smtClean="0"/>
              <a:t>  Dr. Shizuka Hsieh of Chemistry is conducting research with colleagues at area universities to collect data on air pollution in Ivy City, an impoverished section of northeast D.C. with significant bus traffic .   This project also presents undergraduate research opportunities for Trinity students.  Dr. Hsieh also focuses on environmental justice in her CHEM 101 courses, and her approach takes the students through a global view of environmental challenges from air pollution in China to lead poisoning in Senegal.</a:t>
            </a:r>
          </a:p>
          <a:p>
            <a:r>
              <a:rPr lang="en-US" sz="2000" b="1" dirty="0" smtClean="0"/>
              <a:t>Dr. Sita Ramamurti, </a:t>
            </a:r>
            <a:r>
              <a:rPr lang="en-US" sz="2000" dirty="0" smtClean="0"/>
              <a:t>professor of Mathematics, is spending her sabbatical year at the Maya Angelou Public Charter School working with teachers on a model program to enhance their capacity to teach to the mathematics expectations in the Common Core curriculum.  Maya Angelou serves acutely low income students in the most impoverished section of D.C.; Maya Angelou students have often been unsuccessful in other schools.  The school is part of the larger network of schools and programs organized through the See Forever Foundation.</a:t>
            </a:r>
          </a:p>
          <a:p>
            <a:r>
              <a:rPr lang="en-US" sz="2000" b="1" dirty="0" smtClean="0"/>
              <a:t>Access to the STEM disciplines </a:t>
            </a:r>
            <a:r>
              <a:rPr lang="en-US" sz="2000" dirty="0" smtClean="0"/>
              <a:t>for low income African American and Latina women in D.C. is a clear emphasis of Trinity’s entire science and mathematics curriculum and co-curricular programming.</a:t>
            </a:r>
            <a:endParaRPr lang="en-US" sz="2000" dirty="0"/>
          </a:p>
        </p:txBody>
      </p:sp>
      <p:sp>
        <p:nvSpPr>
          <p:cNvPr id="4" name="Slide Number Placeholder 3"/>
          <p:cNvSpPr>
            <a:spLocks noGrp="1"/>
          </p:cNvSpPr>
          <p:nvPr>
            <p:ph type="sldNum" sz="quarter" idx="12"/>
          </p:nvPr>
        </p:nvSpPr>
        <p:spPr/>
        <p:txBody>
          <a:bodyPr/>
          <a:lstStyle/>
          <a:p>
            <a:fld id="{8FB91FA8-6B8F-4BE3-9C9B-677BDE6A4A7A}" type="slidenum">
              <a:rPr lang="en-US" smtClean="0"/>
              <a:t>24</a:t>
            </a:fld>
            <a:endParaRPr lang="en-US"/>
          </a:p>
        </p:txBody>
      </p:sp>
    </p:spTree>
    <p:extLst>
      <p:ext uri="{BB962C8B-B14F-4D97-AF65-F5344CB8AC3E}">
        <p14:creationId xmlns:p14="http://schemas.microsoft.com/office/powerpoint/2010/main" val="3436054135"/>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Trinity Initiatives:  Sociology</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98230" y="1735015"/>
            <a:ext cx="8229600" cy="4800600"/>
          </a:xfrm>
        </p:spPr>
        <p:txBody>
          <a:bodyPr>
            <a:normAutofit/>
          </a:bodyPr>
          <a:lstStyle/>
          <a:p>
            <a:pPr marL="0" indent="0">
              <a:buNone/>
            </a:pPr>
            <a:r>
              <a:rPr lang="en-US" sz="2000" dirty="0" smtClean="0"/>
              <a:t>Courses in Sociology typically embed a broad range of social justice considerations, and many of these courses also require service learning.  Some examples include</a:t>
            </a:r>
          </a:p>
          <a:p>
            <a:r>
              <a:rPr lang="en-US" sz="2000" b="1" dirty="0" smtClean="0"/>
              <a:t>Understanding AIDS:</a:t>
            </a:r>
            <a:r>
              <a:rPr lang="en-US" sz="2000" dirty="0" smtClean="0"/>
              <a:t>  students created a poster project for display on campus presenting data on prevalence, transmission, testing, affected populations and other dimensions of HIV/AIDS</a:t>
            </a:r>
          </a:p>
          <a:p>
            <a:r>
              <a:rPr lang="en-US" sz="2000" b="1" dirty="0" smtClean="0"/>
              <a:t>Inequality and Society: </a:t>
            </a:r>
            <a:r>
              <a:rPr lang="en-US" sz="2000" dirty="0" smtClean="0"/>
              <a:t>examines issues of income and wealth distribution, poverty and the effects of social class, gender and race/ethnicity on social inequality in the United States</a:t>
            </a:r>
          </a:p>
          <a:p>
            <a:r>
              <a:rPr lang="en-US" sz="2000" b="1" dirty="0" smtClean="0"/>
              <a:t>Senior Seminar Requirements:</a:t>
            </a:r>
            <a:r>
              <a:rPr lang="en-US" sz="2000" dirty="0" smtClean="0"/>
              <a:t>  students engage with community organizations focused on issues of economic, ethnic and gender inequality, working with organizations such as Bread for the City, N Street Village serving low income women, My Sisters Place, Beacon House and other organizations serving critical needs in the city</a:t>
            </a:r>
            <a:endParaRPr lang="en-US" sz="2000" b="1" dirty="0"/>
          </a:p>
        </p:txBody>
      </p:sp>
      <p:sp>
        <p:nvSpPr>
          <p:cNvPr id="4" name="Slide Number Placeholder 3"/>
          <p:cNvSpPr>
            <a:spLocks noGrp="1"/>
          </p:cNvSpPr>
          <p:nvPr>
            <p:ph type="sldNum" sz="quarter" idx="12"/>
          </p:nvPr>
        </p:nvSpPr>
        <p:spPr/>
        <p:txBody>
          <a:bodyPr/>
          <a:lstStyle/>
          <a:p>
            <a:fld id="{8FB91FA8-6B8F-4BE3-9C9B-677BDE6A4A7A}" type="slidenum">
              <a:rPr lang="en-US" smtClean="0"/>
              <a:t>25</a:t>
            </a:fld>
            <a:endParaRPr lang="en-US"/>
          </a:p>
        </p:txBody>
      </p:sp>
    </p:spTree>
    <p:extLst>
      <p:ext uri="{BB962C8B-B14F-4D97-AF65-F5344CB8AC3E}">
        <p14:creationId xmlns:p14="http://schemas.microsoft.com/office/powerpoint/2010/main" val="2429157735"/>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Trinity Initiatives:  School of Education</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98230" y="1735015"/>
            <a:ext cx="8229600" cy="4800600"/>
          </a:xfrm>
        </p:spPr>
        <p:txBody>
          <a:bodyPr>
            <a:normAutofit fontScale="85000" lnSpcReduction="20000"/>
          </a:bodyPr>
          <a:lstStyle/>
          <a:p>
            <a:pPr marL="0" indent="0">
              <a:buNone/>
            </a:pPr>
            <a:r>
              <a:rPr lang="en-US" sz="2000" dirty="0" smtClean="0"/>
              <a:t>Students and faculty in Trinity’s School of Education are actively engaged in projects, curricula and programs designed for urban communities that have high levels of poverty, educational marginalization, a prevalence of students with disabilities needing specific services, immigrant populations, and issues related to race, gender, sexual orientation, language, national origin and religion, among others.  Topics in the Spring 2013 Research Colloquium presenting student and faculty papers illustrate this engagement:</a:t>
            </a:r>
          </a:p>
          <a:p>
            <a:r>
              <a:rPr lang="en-US" sz="2000" dirty="0" smtClean="0"/>
              <a:t>Secondary Education</a:t>
            </a:r>
          </a:p>
          <a:p>
            <a:pPr lvl="1"/>
            <a:r>
              <a:rPr lang="en-US" sz="1600" i="1" dirty="0" smtClean="0"/>
              <a:t>The effect of Black male teachers on the behavior and performance of Black male students in Prince Georges County High Schools</a:t>
            </a:r>
          </a:p>
          <a:p>
            <a:r>
              <a:rPr lang="en-US" sz="2000" dirty="0" smtClean="0"/>
              <a:t>Counseling Program</a:t>
            </a:r>
          </a:p>
          <a:p>
            <a:pPr lvl="1"/>
            <a:r>
              <a:rPr lang="en-US" sz="1600" i="1" dirty="0" smtClean="0"/>
              <a:t>A qualitative study of home schooling among African American Families</a:t>
            </a:r>
          </a:p>
          <a:p>
            <a:pPr lvl="1"/>
            <a:r>
              <a:rPr lang="en-US" sz="1600" i="1" dirty="0" smtClean="0"/>
              <a:t>Counseling El Salvadorian adolescents</a:t>
            </a:r>
          </a:p>
          <a:p>
            <a:pPr lvl="1"/>
            <a:r>
              <a:rPr lang="en-US" sz="1600" i="1" dirty="0" smtClean="0"/>
              <a:t>Striving to achieve real world success (S.T.A.R.S.):  a career development program for high school students with and without disabilities</a:t>
            </a:r>
          </a:p>
          <a:p>
            <a:pPr lvl="1"/>
            <a:r>
              <a:rPr lang="en-US" sz="1600" i="1" dirty="0" smtClean="0"/>
              <a:t>Defying social norms of gay embodiment:  the perceptive outlook on the male body and masculinity</a:t>
            </a:r>
            <a:endParaRPr lang="en-US" sz="2000" dirty="0" smtClean="0"/>
          </a:p>
          <a:p>
            <a:r>
              <a:rPr lang="en-US" sz="2000" dirty="0" smtClean="0"/>
              <a:t>Curriculum and Instruction – Educating for Change</a:t>
            </a:r>
          </a:p>
          <a:p>
            <a:pPr lvl="1"/>
            <a:r>
              <a:rPr lang="en-US" sz="1600" i="1" dirty="0" smtClean="0"/>
              <a:t>Human consumption and a changing earth</a:t>
            </a:r>
          </a:p>
          <a:p>
            <a:pPr lvl="1"/>
            <a:endParaRPr lang="en-US" sz="1600" dirty="0"/>
          </a:p>
          <a:p>
            <a:pPr marL="0" indent="0">
              <a:buNone/>
            </a:pPr>
            <a:r>
              <a:rPr lang="en-US" sz="2000" dirty="0" smtClean="0"/>
              <a:t>Dr. Deborah Haskins, Program Director and Assistant Professor of Counseling, co-authored an article on “Human Flourishing:  A Natural Home for Spirituality” in the Journal of Spirituality in Mental Health (volume 15, issue 3)</a:t>
            </a:r>
            <a:endParaRPr lang="en-US" sz="2000" dirty="0"/>
          </a:p>
        </p:txBody>
      </p:sp>
      <p:sp>
        <p:nvSpPr>
          <p:cNvPr id="4" name="Slide Number Placeholder 3"/>
          <p:cNvSpPr>
            <a:spLocks noGrp="1"/>
          </p:cNvSpPr>
          <p:nvPr>
            <p:ph type="sldNum" sz="quarter" idx="12"/>
          </p:nvPr>
        </p:nvSpPr>
        <p:spPr/>
        <p:txBody>
          <a:bodyPr/>
          <a:lstStyle/>
          <a:p>
            <a:fld id="{8FB91FA8-6B8F-4BE3-9C9B-677BDE6A4A7A}" type="slidenum">
              <a:rPr lang="en-US" smtClean="0"/>
              <a:t>26</a:t>
            </a:fld>
            <a:endParaRPr lang="en-US"/>
          </a:p>
        </p:txBody>
      </p:sp>
    </p:spTree>
    <p:extLst>
      <p:ext uri="{BB962C8B-B14F-4D97-AF65-F5344CB8AC3E}">
        <p14:creationId xmlns:p14="http://schemas.microsoft.com/office/powerpoint/2010/main" val="2192936101"/>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Trinity Initiatives:  </a:t>
            </a:r>
            <a:b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Nursing and Health Professions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98230" y="1735015"/>
            <a:ext cx="8229600" cy="4800600"/>
          </a:xfrm>
        </p:spPr>
        <p:txBody>
          <a:bodyPr>
            <a:normAutofit/>
          </a:bodyPr>
          <a:lstStyle/>
          <a:p>
            <a:pPr marL="0" indent="0">
              <a:buNone/>
            </a:pPr>
            <a:r>
              <a:rPr lang="en-US" sz="2000" dirty="0" smtClean="0"/>
              <a:t>Trinity’s faculty and students in Nursing, Occupational Therapy, Health Sciences, Exercise Science and related disciplines are engaged with a range of issues for healthcare in D.C. and the surrounding region.  Examples:</a:t>
            </a:r>
          </a:p>
          <a:p>
            <a:r>
              <a:rPr lang="en-US" sz="2000" dirty="0" smtClean="0"/>
              <a:t>Dr. Nancie Bruce, director of the RN-BSN program, is a member of the D.C. Action Coalition that seeks to address problems with disparity in access to excellent health care in the Washington region, particularly for impoverished populations</a:t>
            </a:r>
          </a:p>
          <a:p>
            <a:r>
              <a:rPr lang="en-US" sz="2000" dirty="0" smtClean="0"/>
              <a:t>Two Nursing courses (320:  Policy and Politics in Nursing; 325: Contemporary Issues in Nursing and Health Care) specifically focus on problems in healthcare delivery and public policy issues</a:t>
            </a:r>
          </a:p>
          <a:p>
            <a:endParaRPr lang="en-US" sz="2000" dirty="0"/>
          </a:p>
        </p:txBody>
      </p:sp>
      <p:sp>
        <p:nvSpPr>
          <p:cNvPr id="4" name="Slide Number Placeholder 3"/>
          <p:cNvSpPr>
            <a:spLocks noGrp="1"/>
          </p:cNvSpPr>
          <p:nvPr>
            <p:ph type="sldNum" sz="quarter" idx="12"/>
          </p:nvPr>
        </p:nvSpPr>
        <p:spPr/>
        <p:txBody>
          <a:bodyPr/>
          <a:lstStyle/>
          <a:p>
            <a:fld id="{8FB91FA8-6B8F-4BE3-9C9B-677BDE6A4A7A}" type="slidenum">
              <a:rPr lang="en-US" smtClean="0"/>
              <a:t>27</a:t>
            </a:fld>
            <a:endParaRPr lang="en-US"/>
          </a:p>
        </p:txBody>
      </p:sp>
    </p:spTree>
    <p:extLst>
      <p:ext uri="{BB962C8B-B14F-4D97-AF65-F5344CB8AC3E}">
        <p14:creationId xmlns:p14="http://schemas.microsoft.com/office/powerpoint/2010/main" val="718308156"/>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alpha val="26000"/>
          </a:srgb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27013" y="609600"/>
            <a:ext cx="7772400" cy="1470025"/>
          </a:xfrm>
        </p:spPr>
        <p:txBody>
          <a:bodyPr>
            <a:normAutofit fontScale="90000"/>
          </a:bodyPr>
          <a:lstStyle/>
          <a:p>
            <a:r>
              <a:rPr lang="en-US" sz="2000" i="1" dirty="0"/>
              <a:t>“No one is saved alone, as an isolated individual, but God attracts us looking at the complex web of relationships that take place in the human community. God enters into this dynamic, this participation in the web of human relationships....”</a:t>
            </a:r>
            <a:r>
              <a:rPr lang="en-US" sz="2000" dirty="0"/>
              <a:t/>
            </a:r>
            <a:br>
              <a:rPr lang="en-US" sz="2000" dirty="0"/>
            </a:br>
            <a:r>
              <a:rPr lang="en-US" sz="2000" i="1" dirty="0"/>
              <a:t> </a:t>
            </a:r>
            <a:r>
              <a:rPr lang="en-US" sz="2000" dirty="0"/>
              <a:t/>
            </a:r>
            <a:br>
              <a:rPr lang="en-US" sz="2000" dirty="0"/>
            </a:br>
            <a:r>
              <a:rPr lang="en-US" sz="2000" i="1" dirty="0" smtClean="0"/>
              <a:t>Pope Francis I, Interview in </a:t>
            </a:r>
            <a:r>
              <a:rPr lang="en-US" sz="2000" i="1" dirty="0" smtClean="0">
                <a:hlinkClick r:id="rId3"/>
              </a:rPr>
              <a:t>America Magazine</a:t>
            </a:r>
            <a:r>
              <a:rPr lang="en-US" sz="2000" i="1" dirty="0" smtClean="0"/>
              <a:t>, September 30, 2013</a:t>
            </a:r>
            <a:r>
              <a:rPr lang="en-US" dirty="0"/>
              <a:t/>
            </a:r>
            <a:br>
              <a:rPr lang="en-US" dirty="0"/>
            </a:br>
            <a:endParaRPr lang="en-US" dirty="0"/>
          </a:p>
        </p:txBody>
      </p:sp>
      <p:sp>
        <p:nvSpPr>
          <p:cNvPr id="2" name="Slide Number Placeholder 1"/>
          <p:cNvSpPr>
            <a:spLocks noGrp="1"/>
          </p:cNvSpPr>
          <p:nvPr>
            <p:ph type="sldNum" sz="quarter" idx="12"/>
          </p:nvPr>
        </p:nvSpPr>
        <p:spPr/>
        <p:txBody>
          <a:bodyPr/>
          <a:lstStyle/>
          <a:p>
            <a:fld id="{8FB91FA8-6B8F-4BE3-9C9B-677BDE6A4A7A}" type="slidenum">
              <a:rPr lang="en-US" smtClean="0"/>
              <a:t>28</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158" y="2157777"/>
            <a:ext cx="2550111" cy="48641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4" y="1875344"/>
            <a:ext cx="3238158" cy="57567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8268" y="2321656"/>
            <a:ext cx="3402257" cy="4536343"/>
          </a:xfrm>
          <a:prstGeom prst="rect">
            <a:avLst/>
          </a:prstGeom>
        </p:spPr>
      </p:pic>
    </p:spTree>
    <p:extLst>
      <p:ext uri="{BB962C8B-B14F-4D97-AF65-F5344CB8AC3E}">
        <p14:creationId xmlns:p14="http://schemas.microsoft.com/office/powerpoint/2010/main" val="41339415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51417"/>
            <a:ext cx="5271126" cy="3953345"/>
          </a:xfrm>
          <a:prstGeom prst="rect">
            <a:avLst/>
          </a:prstGeom>
        </p:spPr>
      </p:pic>
      <p:sp>
        <p:nvSpPr>
          <p:cNvPr id="4" name="Title 3"/>
          <p:cNvSpPr>
            <a:spLocks noGrp="1"/>
          </p:cNvSpPr>
          <p:nvPr>
            <p:ph type="ctrTitle"/>
          </p:nvPr>
        </p:nvSpPr>
        <p:spPr>
          <a:xfrm>
            <a:off x="685800" y="4648200"/>
            <a:ext cx="7772400" cy="1470025"/>
          </a:xfrm>
        </p:spPr>
        <p:txBody>
          <a:bodyPr>
            <a:normAutofit fontScale="90000"/>
          </a:bodyPr>
          <a:lstStyle/>
          <a:p>
            <a:r>
              <a:rPr lang="en-US" sz="2000" i="1" dirty="0"/>
              <a:t> </a:t>
            </a:r>
            <a:r>
              <a:rPr lang="en-US" sz="2000" dirty="0"/>
              <a:t/>
            </a:r>
            <a:br>
              <a:rPr lang="en-US" sz="2000" dirty="0"/>
            </a:br>
            <a:r>
              <a:rPr lang="en-US" sz="2000" i="1" dirty="0"/>
              <a:t>“I see the holiness,” the pope continues, “in the patience of the people of God: a woman who is raising children, a man who works to bring home the bread, the sick, the elderly priests who have so many wounds but have a smile on their faces because they served the Lord, the sisters who work hard and live a hidden sanctity. This is for me the common sanctity. ...”</a:t>
            </a:r>
            <a:r>
              <a:rPr lang="en-US" sz="2000" dirty="0"/>
              <a:t/>
            </a:r>
            <a:br>
              <a:rPr lang="en-US" sz="2000" dirty="0"/>
            </a:br>
            <a:r>
              <a:rPr lang="en-US" sz="2000" i="1" dirty="0"/>
              <a:t> </a:t>
            </a:r>
            <a:r>
              <a:rPr lang="en-US" sz="2000" dirty="0"/>
              <a:t/>
            </a:r>
            <a:br>
              <a:rPr lang="en-US" sz="2000" dirty="0"/>
            </a:br>
            <a:r>
              <a:rPr lang="en-US" sz="2000" i="1" dirty="0" smtClean="0"/>
              <a:t>Pope Francis I, Interview in </a:t>
            </a:r>
            <a:r>
              <a:rPr lang="en-US" sz="2000" i="1" dirty="0" smtClean="0">
                <a:hlinkClick r:id="rId4"/>
              </a:rPr>
              <a:t>America Magazine</a:t>
            </a:r>
            <a:r>
              <a:rPr lang="en-US" sz="2000" i="1" dirty="0" smtClean="0"/>
              <a:t>, September 30, 2013</a:t>
            </a:r>
            <a:r>
              <a:rPr lang="en-US" dirty="0"/>
              <a:t/>
            </a:r>
            <a:br>
              <a:rPr lang="en-US" dirty="0"/>
            </a:br>
            <a:endParaRPr lang="en-US" dirty="0"/>
          </a:p>
        </p:txBody>
      </p:sp>
      <p:sp>
        <p:nvSpPr>
          <p:cNvPr id="2" name="Slide Number Placeholder 1"/>
          <p:cNvSpPr>
            <a:spLocks noGrp="1"/>
          </p:cNvSpPr>
          <p:nvPr>
            <p:ph type="sldNum" sz="quarter" idx="12"/>
          </p:nvPr>
        </p:nvSpPr>
        <p:spPr/>
        <p:txBody>
          <a:bodyPr/>
          <a:lstStyle/>
          <a:p>
            <a:fld id="{8FB91FA8-6B8F-4BE3-9C9B-677BDE6A4A7A}" type="slidenum">
              <a:rPr lang="en-US" smtClean="0"/>
              <a:t>29</a:t>
            </a:fld>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458326" cy="3907790"/>
          </a:xfrm>
          <a:prstGeom prst="rect">
            <a:avLst/>
          </a:prstGeom>
        </p:spPr>
      </p:pic>
    </p:spTree>
    <p:extLst>
      <p:ext uri="{BB962C8B-B14F-4D97-AF65-F5344CB8AC3E}">
        <p14:creationId xmlns:p14="http://schemas.microsoft.com/office/powerpoint/2010/main" val="401362656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167" y="4507470"/>
            <a:ext cx="2224486" cy="2421187"/>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1701" r="39263"/>
          <a:stretch/>
        </p:blipFill>
        <p:spPr>
          <a:xfrm>
            <a:off x="7253653" y="4507470"/>
            <a:ext cx="1890347" cy="235053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8" y="-11723"/>
            <a:ext cx="3545396" cy="191672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9559" y="4507470"/>
            <a:ext cx="2809424" cy="237413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495748"/>
            <a:ext cx="2286000" cy="2834186"/>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488" y="1749987"/>
            <a:ext cx="3516088" cy="2757483"/>
          </a:xfrm>
          <a:prstGeom prst="rect">
            <a:avLst/>
          </a:prstGeom>
        </p:spPr>
      </p:pic>
      <p:pic>
        <p:nvPicPr>
          <p:cNvPr id="4"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152399"/>
            <a:ext cx="7042303" cy="468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FB91FA8-6B8F-4BE3-9C9B-677BDE6A4A7A}" type="slidenum">
              <a:rPr lang="en-US" smtClean="0"/>
              <a:t>3</a:t>
            </a:fld>
            <a:endParaRPr lang="en-US"/>
          </a:p>
        </p:txBody>
      </p:sp>
    </p:spTree>
    <p:extLst>
      <p:ext uri="{BB962C8B-B14F-4D97-AF65-F5344CB8AC3E}">
        <p14:creationId xmlns:p14="http://schemas.microsoft.com/office/powerpoint/2010/main" val="621768830"/>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alpha val="28000"/>
          </a:srgbClr>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0"/>
            <a:ext cx="1791769" cy="166521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8064" y="-12041"/>
            <a:ext cx="2411623" cy="1808718"/>
          </a:xfrm>
          <a:prstGeom prst="rect">
            <a:avLst/>
          </a:prstGeom>
        </p:spPr>
      </p:pic>
      <p:sp>
        <p:nvSpPr>
          <p:cNvPr id="4" name="Title 3"/>
          <p:cNvSpPr>
            <a:spLocks noGrp="1"/>
          </p:cNvSpPr>
          <p:nvPr>
            <p:ph type="ctrTitle"/>
          </p:nvPr>
        </p:nvSpPr>
        <p:spPr>
          <a:xfrm>
            <a:off x="609600" y="2971800"/>
            <a:ext cx="7772400" cy="1470025"/>
          </a:xfrm>
        </p:spPr>
        <p:txBody>
          <a:bodyPr>
            <a:normAutofit fontScale="90000"/>
          </a:bodyPr>
          <a:lstStyle/>
          <a:p>
            <a:r>
              <a:rPr lang="en-US" sz="2000" i="1" dirty="0" smtClean="0"/>
              <a:t>“</a:t>
            </a:r>
            <a:r>
              <a:rPr lang="en-US" sz="2000" i="1" dirty="0"/>
              <a:t>How are we treating the people of God? I dream of a church that is a mother and shepherdess. The church’s ministers must be merciful, take responsibility for the people and accompany them like the good Samaritan, who washes, cleans and raises up his neighbor. This is pure Gospel. .... The ministers of the Gospel must be people who can warm the hearts of the people, who walk through the dark night with them, who know how to dialogue and to descend themselves into their people’s night, into the darkness, but without getting lost. </a:t>
            </a:r>
            <a:r>
              <a:rPr lang="en-US" sz="2000" i="1" dirty="0" smtClean="0"/>
              <a:t>...”</a:t>
            </a:r>
            <a:br>
              <a:rPr lang="en-US" sz="2000" i="1" dirty="0" smtClean="0"/>
            </a:br>
            <a:r>
              <a:rPr lang="en-US" sz="2000" i="1" dirty="0" smtClean="0"/>
              <a:t/>
            </a:r>
            <a:br>
              <a:rPr lang="en-US" sz="2000" i="1" dirty="0" smtClean="0"/>
            </a:br>
            <a:r>
              <a:rPr lang="en-US" sz="2000" i="1" dirty="0" smtClean="0"/>
              <a:t>Pope Francis I, Interview in </a:t>
            </a:r>
            <a:r>
              <a:rPr lang="en-US" sz="2000" i="1" dirty="0" smtClean="0">
                <a:hlinkClick r:id="rId5"/>
              </a:rPr>
              <a:t>America Magazine</a:t>
            </a:r>
            <a:r>
              <a:rPr lang="en-US" sz="2000" i="1" dirty="0" smtClean="0"/>
              <a:t>, September 30, 2013</a:t>
            </a:r>
            <a:r>
              <a:rPr lang="en-US" dirty="0"/>
              <a:t/>
            </a:r>
            <a:br>
              <a:rPr lang="en-US" dirty="0"/>
            </a:br>
            <a:endParaRPr lang="en-US" dirty="0"/>
          </a:p>
        </p:txBody>
      </p:sp>
      <p:sp>
        <p:nvSpPr>
          <p:cNvPr id="2" name="Slide Number Placeholder 1"/>
          <p:cNvSpPr>
            <a:spLocks noGrp="1"/>
          </p:cNvSpPr>
          <p:nvPr>
            <p:ph type="sldNum" sz="quarter" idx="12"/>
          </p:nvPr>
        </p:nvSpPr>
        <p:spPr/>
        <p:txBody>
          <a:bodyPr/>
          <a:lstStyle/>
          <a:p>
            <a:fld id="{8FB91FA8-6B8F-4BE3-9C9B-677BDE6A4A7A}" type="slidenum">
              <a:rPr lang="en-US" smtClean="0"/>
              <a:t>30</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439" y="4862890"/>
            <a:ext cx="5556504" cy="197815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0" y="4862890"/>
            <a:ext cx="2514600" cy="2018556"/>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2884" y="4856402"/>
            <a:ext cx="1650362" cy="2001598"/>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3246" y="4856402"/>
            <a:ext cx="2965569" cy="2438400"/>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74976"/>
            <a:ext cx="2535232" cy="2056113"/>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24661" y="-12039"/>
            <a:ext cx="1361739" cy="2067116"/>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39448" y="-12039"/>
            <a:ext cx="1404552" cy="2067116"/>
          </a:xfrm>
          <a:prstGeom prst="rect">
            <a:avLst/>
          </a:prstGeom>
        </p:spPr>
      </p:pic>
    </p:spTree>
    <p:extLst>
      <p:ext uri="{BB962C8B-B14F-4D97-AF65-F5344CB8AC3E}">
        <p14:creationId xmlns:p14="http://schemas.microsoft.com/office/powerpoint/2010/main" val="76978111"/>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B91FA8-6B8F-4BE3-9C9B-677BDE6A4A7A}" type="slidenum">
              <a:rPr lang="en-US" smtClean="0"/>
              <a:t>31</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0"/>
            <a:ext cx="12044926" cy="7302420"/>
          </a:xfrm>
          <a:prstGeom prst="rect">
            <a:avLst/>
          </a:prstGeom>
        </p:spPr>
      </p:pic>
    </p:spTree>
    <p:extLst>
      <p:ext uri="{BB962C8B-B14F-4D97-AF65-F5344CB8AC3E}">
        <p14:creationId xmlns:p14="http://schemas.microsoft.com/office/powerpoint/2010/main" val="34978903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7030A0"/>
                </a:solidFill>
                <a:effectLst>
                  <a:outerShdw blurRad="50800" dist="38100" dir="13500000" algn="br" rotWithShape="0">
                    <a:srgbClr val="FFFF00">
                      <a:alpha val="40000"/>
                    </a:srgbClr>
                  </a:outerShdw>
                </a:effectLst>
              </a:rPr>
              <a:t>“We need to proclaim the Gospel on every street corner…”</a:t>
            </a:r>
            <a:endParaRPr lang="en-US" dirty="0">
              <a:solidFill>
                <a:srgbClr val="7030A0"/>
              </a:solidFill>
              <a:effectLst>
                <a:outerShdw blurRad="50800" dist="38100" dir="13500000" algn="br" rotWithShape="0">
                  <a:srgbClr val="FFFF00">
                    <a:alpha val="40000"/>
                  </a:srgbClr>
                </a:outerShdw>
              </a:effectLst>
            </a:endParaRPr>
          </a:p>
        </p:txBody>
      </p:sp>
      <p:sp>
        <p:nvSpPr>
          <p:cNvPr id="3" name="Subtitle 2"/>
          <p:cNvSpPr>
            <a:spLocks noGrp="1"/>
          </p:cNvSpPr>
          <p:nvPr>
            <p:ph type="subTitle" idx="1"/>
          </p:nvPr>
        </p:nvSpPr>
        <p:spPr/>
        <p:txBody>
          <a:bodyPr/>
          <a:lstStyle/>
          <a:p>
            <a:r>
              <a:rPr lang="en-US" dirty="0" smtClean="0"/>
              <a:t>Pope Francis 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503" y="4560614"/>
            <a:ext cx="4572000" cy="27816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560614"/>
            <a:ext cx="2939303" cy="22973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748" y="4560615"/>
            <a:ext cx="2509621" cy="229738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388890" cy="1905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8890" y="-109720"/>
            <a:ext cx="2802110" cy="201737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6400" y="21264"/>
            <a:ext cx="3628292" cy="188638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1000" y="-7881"/>
            <a:ext cx="1295400" cy="1907019"/>
          </a:xfrm>
          <a:prstGeom prst="rect">
            <a:avLst/>
          </a:prstGeom>
        </p:spPr>
      </p:pic>
    </p:spTree>
    <p:extLst>
      <p:ext uri="{BB962C8B-B14F-4D97-AF65-F5344CB8AC3E}">
        <p14:creationId xmlns:p14="http://schemas.microsoft.com/office/powerpoint/2010/main" val="970337995"/>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0439400" y="-152400"/>
            <a:ext cx="22873370" cy="7010400"/>
          </a:xfrm>
          <a:prstGeom prst="rect">
            <a:avLst/>
          </a:prstGeom>
        </p:spPr>
      </p:pic>
      <p:sp>
        <p:nvSpPr>
          <p:cNvPr id="4" name="Title 3"/>
          <p:cNvSpPr>
            <a:spLocks noGrp="1"/>
          </p:cNvSpPr>
          <p:nvPr>
            <p:ph type="ctrTitle"/>
          </p:nvPr>
        </p:nvSpPr>
        <p:spPr>
          <a:xfrm>
            <a:off x="457200" y="2667000"/>
            <a:ext cx="8458200" cy="1470025"/>
          </a:xfrm>
        </p:spPr>
        <p:txBody>
          <a:bodyPr>
            <a:noAutofit/>
          </a:bodyPr>
          <a:lstStyle/>
          <a:p>
            <a:pPr algn="just"/>
            <a:r>
              <a:rPr lang="en-US" sz="2800" i="1" dirty="0">
                <a:solidFill>
                  <a:srgbClr val="270337"/>
                </a:solidFill>
                <a:latin typeface="+mn-lt"/>
              </a:rPr>
              <a:t>“</a:t>
            </a:r>
            <a:r>
              <a:rPr lang="en-US" sz="2800" b="1" i="1" dirty="0">
                <a:solidFill>
                  <a:srgbClr val="340458"/>
                </a:solidFill>
                <a:latin typeface="+mn-lt"/>
              </a:rPr>
              <a:t>There is not a religion, a philosophy, a science, an art for man and another for woman.  Consequently, there is not, in its essential elements at least, an education for man and another </a:t>
            </a:r>
            <a:r>
              <a:rPr lang="en-US" sz="2800" b="1" i="1" dirty="0" smtClean="0">
                <a:solidFill>
                  <a:srgbClr val="340458"/>
                </a:solidFill>
                <a:latin typeface="+mn-lt"/>
              </a:rPr>
              <a:t>for </a:t>
            </a:r>
            <a:r>
              <a:rPr lang="en-US" sz="2800" b="1" i="1" dirty="0">
                <a:solidFill>
                  <a:srgbClr val="340458"/>
                </a:solidFill>
                <a:latin typeface="+mn-lt"/>
              </a:rPr>
              <a:t>woman.  In souls, in minds, in consciences, in hearts, there is no sex.  What is the best education for woman?  That which will best help her to become a perfect human being, wise, loving and strong.  What is her work?  Whatever may help her to become herself.  What is forbidden her?  Nothing but what degrades or narrows or warps.  What has she the right to do?  Any good and beautiful and useful </a:t>
            </a:r>
            <a:r>
              <a:rPr lang="en-US" sz="2800" b="1" i="1" dirty="0" smtClean="0">
                <a:solidFill>
                  <a:srgbClr val="340458"/>
                </a:solidFill>
                <a:latin typeface="+mn-lt"/>
              </a:rPr>
              <a:t>thing….”  (Bishop John Lancaster Spalding, </a:t>
            </a:r>
            <a:r>
              <a:rPr lang="en-US" sz="2800" b="1" i="1" u="sng" dirty="0" smtClean="0">
                <a:solidFill>
                  <a:srgbClr val="340458"/>
                </a:solidFill>
                <a:latin typeface="+mn-lt"/>
              </a:rPr>
              <a:t>Means and Ends of Education</a:t>
            </a:r>
            <a:r>
              <a:rPr lang="en-US" sz="2800" b="1" i="1" dirty="0" smtClean="0">
                <a:solidFill>
                  <a:srgbClr val="340458"/>
                </a:solidFill>
                <a:latin typeface="+mn-lt"/>
              </a:rPr>
              <a:t>, 1895)</a:t>
            </a:r>
            <a:endParaRPr lang="en-US" sz="2800" b="1" i="1" dirty="0">
              <a:solidFill>
                <a:srgbClr val="340458"/>
              </a:solidFill>
              <a:latin typeface="+mn-lt"/>
            </a:endParaRPr>
          </a:p>
        </p:txBody>
      </p:sp>
    </p:spTree>
    <p:extLst>
      <p:ext uri="{BB962C8B-B14F-4D97-AF65-F5344CB8AC3E}">
        <p14:creationId xmlns:p14="http://schemas.microsoft.com/office/powerpoint/2010/main" val="176905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extLst>
              <p:ext uri="{D42A27DB-BD31-4B8C-83A1-F6EECF244321}">
                <p14:modId xmlns:p14="http://schemas.microsoft.com/office/powerpoint/2010/main" val="1176832818"/>
              </p:ext>
            </p:extLst>
          </p:nvPr>
        </p:nvGraphicFramePr>
        <p:xfrm>
          <a:off x="50800" y="0"/>
          <a:ext cx="9067800" cy="6799263"/>
        </p:xfrm>
        <a:graphic>
          <a:graphicData uri="http://schemas.openxmlformats.org/presentationml/2006/ole">
            <mc:AlternateContent xmlns:mc="http://schemas.openxmlformats.org/markup-compatibility/2006">
              <mc:Choice xmlns:v="urn:schemas-microsoft-com:vml" Requires="v">
                <p:oleObj spid="_x0000_s2087" name="Chart" r:id="rId4" imgW="4248059" imgH="3181437" progId="MSGraph.Chart.8">
                  <p:embed/>
                </p:oleObj>
              </mc:Choice>
              <mc:Fallback>
                <p:oleObj name="Chart" r:id="rId4" imgW="4248059" imgH="3181437" progId="MSGraph.Chart.8">
                  <p:embed/>
                  <p:pic>
                    <p:nvPicPr>
                      <p:cNvPr id="0" name=""/>
                      <p:cNvPicPr>
                        <a:picLocks noChangeAspect="1" noChangeArrowheads="1"/>
                      </p:cNvPicPr>
                      <p:nvPr/>
                    </p:nvPicPr>
                    <p:blipFill>
                      <a:blip r:embed="rId5"/>
                      <a:srcRect/>
                      <a:stretch>
                        <a:fillRect/>
                      </a:stretch>
                    </p:blipFill>
                    <p:spPr bwMode="auto">
                      <a:xfrm>
                        <a:off x="50800" y="0"/>
                        <a:ext cx="9067800" cy="679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2971800" y="4648200"/>
            <a:ext cx="5410200" cy="1200329"/>
          </a:xfrm>
          <a:prstGeom prst="rect">
            <a:avLst/>
          </a:prstGeom>
          <a:noFill/>
        </p:spPr>
        <p:txBody>
          <a:bodyPr wrap="square" rtlCol="0">
            <a:spAutoFit/>
          </a:bodyPr>
          <a:lstStyle/>
          <a:p>
            <a:pPr algn="r"/>
            <a:r>
              <a:rPr lang="en-US" dirty="0" smtClean="0"/>
              <a:t>Trinity’s enrollment of full-time traditional undergraduates  grew </a:t>
            </a:r>
          </a:p>
          <a:p>
            <a:pPr algn="r"/>
            <a:r>
              <a:rPr lang="en-US" dirty="0" smtClean="0"/>
              <a:t>from 19 students on opening day in 1900 </a:t>
            </a:r>
          </a:p>
          <a:p>
            <a:pPr algn="r"/>
            <a:r>
              <a:rPr lang="en-US" dirty="0" smtClean="0"/>
              <a:t>to the peak in 1968 at 966 students.</a:t>
            </a:r>
            <a:endParaRPr lang="en-US" dirty="0"/>
          </a:p>
        </p:txBody>
      </p:sp>
      <p:sp>
        <p:nvSpPr>
          <p:cNvPr id="4" name="Slide Number Placeholder 3"/>
          <p:cNvSpPr>
            <a:spLocks noGrp="1"/>
          </p:cNvSpPr>
          <p:nvPr>
            <p:ph type="sldNum" sz="quarter" idx="12"/>
          </p:nvPr>
        </p:nvSpPr>
        <p:spPr/>
        <p:txBody>
          <a:bodyPr/>
          <a:lstStyle/>
          <a:p>
            <a:fld id="{8FB91FA8-6B8F-4BE3-9C9B-677BDE6A4A7A}" type="slidenum">
              <a:rPr lang="en-US" smtClean="0"/>
              <a:t>6</a:t>
            </a:fld>
            <a:endParaRPr lang="en-US"/>
          </a:p>
        </p:txBody>
      </p:sp>
    </p:spTree>
    <p:extLst>
      <p:ext uri="{BB962C8B-B14F-4D97-AF65-F5344CB8AC3E}">
        <p14:creationId xmlns:p14="http://schemas.microsoft.com/office/powerpoint/2010/main" val="833788764"/>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extLst>
              <p:ext uri="{D42A27DB-BD31-4B8C-83A1-F6EECF244321}">
                <p14:modId xmlns:p14="http://schemas.microsoft.com/office/powerpoint/2010/main" val="900835066"/>
              </p:ext>
            </p:extLst>
          </p:nvPr>
        </p:nvGraphicFramePr>
        <p:xfrm>
          <a:off x="50800" y="0"/>
          <a:ext cx="9067800" cy="6799263"/>
        </p:xfrm>
        <a:graphic>
          <a:graphicData uri="http://schemas.openxmlformats.org/presentationml/2006/ole">
            <mc:AlternateContent xmlns:mc="http://schemas.openxmlformats.org/markup-compatibility/2006">
              <mc:Choice xmlns:v="urn:schemas-microsoft-com:vml" Requires="v">
                <p:oleObj spid="_x0000_s3111" name="Chart" r:id="rId4" imgW="4248059" imgH="3181437" progId="MSGraph.Chart.8">
                  <p:embed/>
                </p:oleObj>
              </mc:Choice>
              <mc:Fallback>
                <p:oleObj name="Chart" r:id="rId4" imgW="4248059" imgH="3181437" progId="MSGraph.Chart.8">
                  <p:embed/>
                  <p:pic>
                    <p:nvPicPr>
                      <p:cNvPr id="0" name=""/>
                      <p:cNvPicPr>
                        <a:picLocks noChangeAspect="1" noChangeArrowheads="1"/>
                      </p:cNvPicPr>
                      <p:nvPr/>
                    </p:nvPicPr>
                    <p:blipFill>
                      <a:blip r:embed="rId5"/>
                      <a:srcRect/>
                      <a:stretch>
                        <a:fillRect/>
                      </a:stretch>
                    </p:blipFill>
                    <p:spPr bwMode="auto">
                      <a:xfrm>
                        <a:off x="50800" y="0"/>
                        <a:ext cx="9067800" cy="679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3733800" y="4724400"/>
            <a:ext cx="4769126" cy="1077218"/>
          </a:xfrm>
          <a:prstGeom prst="rect">
            <a:avLst/>
          </a:prstGeom>
          <a:noFill/>
        </p:spPr>
        <p:txBody>
          <a:bodyPr wrap="none" rtlCol="0">
            <a:spAutoFit/>
          </a:bodyPr>
          <a:lstStyle/>
          <a:p>
            <a:pPr algn="r"/>
            <a:r>
              <a:rPr lang="en-US" sz="1600" dirty="0" smtClean="0"/>
              <a:t>From a high of 966 students in 1968, </a:t>
            </a:r>
          </a:p>
          <a:p>
            <a:pPr algn="r"/>
            <a:r>
              <a:rPr lang="en-US" sz="1600" dirty="0" smtClean="0"/>
              <a:t>Trinity’s full-time undergraduate enrollment </a:t>
            </a:r>
          </a:p>
          <a:p>
            <a:pPr algn="r"/>
            <a:r>
              <a:rPr lang="en-US" sz="1600" dirty="0"/>
              <a:t>d</a:t>
            </a:r>
            <a:r>
              <a:rPr lang="en-US" sz="1600" dirty="0" smtClean="0"/>
              <a:t>eclined to 323 in 1993. This still all-female population </a:t>
            </a:r>
          </a:p>
          <a:p>
            <a:pPr algn="r"/>
            <a:r>
              <a:rPr lang="en-US" sz="1600" dirty="0" smtClean="0"/>
              <a:t>is now enrolled in the College of Arts and Sciences</a:t>
            </a:r>
            <a:endParaRPr lang="en-US" sz="1600" dirty="0"/>
          </a:p>
        </p:txBody>
      </p:sp>
      <p:sp>
        <p:nvSpPr>
          <p:cNvPr id="4" name="Slide Number Placeholder 3"/>
          <p:cNvSpPr>
            <a:spLocks noGrp="1"/>
          </p:cNvSpPr>
          <p:nvPr>
            <p:ph type="sldNum" sz="quarter" idx="12"/>
          </p:nvPr>
        </p:nvSpPr>
        <p:spPr/>
        <p:txBody>
          <a:bodyPr/>
          <a:lstStyle/>
          <a:p>
            <a:fld id="{8FB91FA8-6B8F-4BE3-9C9B-677BDE6A4A7A}" type="slidenum">
              <a:rPr lang="en-US" smtClean="0"/>
              <a:t>7</a:t>
            </a:fld>
            <a:endParaRPr lang="en-US"/>
          </a:p>
        </p:txBody>
      </p:sp>
    </p:spTree>
    <p:extLst>
      <p:ext uri="{BB962C8B-B14F-4D97-AF65-F5344CB8AC3E}">
        <p14:creationId xmlns:p14="http://schemas.microsoft.com/office/powerpoint/2010/main" val="2088630297"/>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2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effectLst>
            <a:outerShdw blurRad="50800" dist="38100" dir="5400000" algn="t" rotWithShape="0">
              <a:prstClr val="black">
                <a:alpha val="40000"/>
              </a:prstClr>
            </a:outerShdw>
          </a:effectLst>
          <a:scene3d>
            <a:camera prst="orthographicFront"/>
            <a:lightRig rig="threePt" dir="t"/>
          </a:scene3d>
          <a:sp3d>
            <a:bevelT prst="relaxedInset"/>
          </a:sp3d>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Sweeping Forces of Change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normAutofit fontScale="92500" lnSpcReduction="20000"/>
          </a:bodyPr>
          <a:lstStyle/>
          <a:p>
            <a:r>
              <a:rPr lang="en-US" b="1" dirty="0" smtClean="0">
                <a:solidFill>
                  <a:schemeClr val="accent4">
                    <a:lumMod val="75000"/>
                  </a:schemeClr>
                </a:solidFill>
              </a:rPr>
              <a:t>Vatican II</a:t>
            </a:r>
          </a:p>
          <a:p>
            <a:pPr lvl="2"/>
            <a:r>
              <a:rPr lang="en-US" b="1" dirty="0" smtClean="0">
                <a:solidFill>
                  <a:schemeClr val="accent4">
                    <a:lumMod val="75000"/>
                  </a:schemeClr>
                </a:solidFill>
              </a:rPr>
              <a:t>Catholics more accepted outside of Catholic schools</a:t>
            </a:r>
          </a:p>
          <a:p>
            <a:pPr lvl="2"/>
            <a:r>
              <a:rPr lang="en-US" b="1" dirty="0" smtClean="0">
                <a:solidFill>
                  <a:schemeClr val="accent4">
                    <a:lumMod val="75000"/>
                  </a:schemeClr>
                </a:solidFill>
              </a:rPr>
              <a:t>Declining vocations, end of Contributed Services</a:t>
            </a:r>
          </a:p>
          <a:p>
            <a:pPr lvl="2"/>
            <a:r>
              <a:rPr lang="en-US" b="1" dirty="0" smtClean="0">
                <a:solidFill>
                  <a:schemeClr val="accent4">
                    <a:lumMod val="75000"/>
                  </a:schemeClr>
                </a:solidFill>
              </a:rPr>
              <a:t>Laicization of Boards</a:t>
            </a:r>
          </a:p>
          <a:p>
            <a:r>
              <a:rPr lang="en-US" b="1" dirty="0" smtClean="0">
                <a:solidFill>
                  <a:schemeClr val="accent4">
                    <a:lumMod val="75000"/>
                  </a:schemeClr>
                </a:solidFill>
              </a:rPr>
              <a:t>Sputnik, Space Race, NSF</a:t>
            </a:r>
          </a:p>
          <a:p>
            <a:pPr lvl="2"/>
            <a:r>
              <a:rPr lang="en-US" b="1" dirty="0" smtClean="0">
                <a:solidFill>
                  <a:schemeClr val="accent4">
                    <a:lumMod val="75000"/>
                  </a:schemeClr>
                </a:solidFill>
              </a:rPr>
              <a:t>Men’s universities grew, especially science and technology, women’s colleges largely left out</a:t>
            </a:r>
          </a:p>
          <a:p>
            <a:r>
              <a:rPr lang="en-US" b="1" dirty="0" smtClean="0">
                <a:solidFill>
                  <a:schemeClr val="accent4">
                    <a:lumMod val="75000"/>
                  </a:schemeClr>
                </a:solidFill>
              </a:rPr>
              <a:t>Coeducation</a:t>
            </a:r>
          </a:p>
          <a:p>
            <a:r>
              <a:rPr lang="en-US" b="1" dirty="0" smtClean="0">
                <a:solidFill>
                  <a:schemeClr val="accent4">
                    <a:lumMod val="75000"/>
                  </a:schemeClr>
                </a:solidFill>
              </a:rPr>
              <a:t>Civil Rights and Women’s Rights Movements</a:t>
            </a:r>
          </a:p>
          <a:p>
            <a:r>
              <a:rPr lang="en-US" b="1" dirty="0" smtClean="0">
                <a:solidFill>
                  <a:schemeClr val="accent4">
                    <a:lumMod val="75000"/>
                  </a:schemeClr>
                </a:solidFill>
              </a:rPr>
              <a:t>NCAA and big time college sports</a:t>
            </a:r>
          </a:p>
          <a:p>
            <a:r>
              <a:rPr lang="en-US" b="1" dirty="0" smtClean="0">
                <a:solidFill>
                  <a:schemeClr val="accent4">
                    <a:lumMod val="75000"/>
                  </a:schemeClr>
                </a:solidFill>
              </a:rPr>
              <a:t>Title IX</a:t>
            </a:r>
            <a:endParaRPr lang="en-US" b="1"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8FB91FA8-6B8F-4BE3-9C9B-677BDE6A4A7A}" type="slidenum">
              <a:rPr lang="en-US" smtClean="0"/>
              <a:t>8</a:t>
            </a:fld>
            <a:endParaRPr lang="en-US"/>
          </a:p>
        </p:txBody>
      </p:sp>
    </p:spTree>
    <p:extLst>
      <p:ext uri="{BB962C8B-B14F-4D97-AF65-F5344CB8AC3E}">
        <p14:creationId xmlns:p14="http://schemas.microsoft.com/office/powerpoint/2010/main" val="5140297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1470025"/>
          </a:xfrm>
        </p:spPr>
        <p:txBody>
          <a:bodyPr>
            <a:noAutofit/>
          </a:bodyPr>
          <a:lstStyle/>
          <a:p>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Why are we trying so hard to “reclaim” a population that has moved on?  The SNDs founded Trinity to offer access to higher education for women who face barriers.  There are thousands of women at our doorstep who still face huge barriers, who need a Trinity education so very much”</a:t>
            </a:r>
            <a:b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r>
            <a:b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 Sister of Notre Dame</a:t>
            </a:r>
            <a:b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during strategic planning discussions</a:t>
            </a:r>
            <a:b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US"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circa 1992</a:t>
            </a:r>
            <a:endParaRPr lang="en-US"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3" name="Slide Number Placeholder 2"/>
          <p:cNvSpPr>
            <a:spLocks noGrp="1"/>
          </p:cNvSpPr>
          <p:nvPr>
            <p:ph type="sldNum" sz="quarter" idx="12"/>
          </p:nvPr>
        </p:nvSpPr>
        <p:spPr/>
        <p:txBody>
          <a:bodyPr/>
          <a:lstStyle/>
          <a:p>
            <a:fld id="{8FB91FA8-6B8F-4BE3-9C9B-677BDE6A4A7A}" type="slidenum">
              <a:rPr lang="en-US" smtClean="0"/>
              <a:t>9</a:t>
            </a:fld>
            <a:endParaRPr lang="en-US"/>
          </a:p>
        </p:txBody>
      </p:sp>
    </p:spTree>
    <p:extLst>
      <p:ext uri="{BB962C8B-B14F-4D97-AF65-F5344CB8AC3E}">
        <p14:creationId xmlns:p14="http://schemas.microsoft.com/office/powerpoint/2010/main" val="315281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2062</TotalTime>
  <Words>2494</Words>
  <Application>Microsoft Office PowerPoint</Application>
  <PresentationFormat>On-screen Show (4:3)</PresentationFormat>
  <Paragraphs>178</Paragraphs>
  <Slides>31</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Chart</vt:lpstr>
      <vt:lpstr>Civic Virtue Starts at Home: Faith and Freedom for Institutional Transformation  Remarks for the Lilly Fellows Conference University of Scranton October 19, 2013</vt:lpstr>
      <vt:lpstr>PowerPoint Presentation</vt:lpstr>
      <vt:lpstr>PowerPoint Presentation</vt:lpstr>
      <vt:lpstr>“We need to proclaim the Gospel on every street corner…”</vt:lpstr>
      <vt:lpstr>“There is not a religion, a philosophy, a science, an art for man and another for woman.  Consequently, there is not, in its essential elements at least, an education for man and another for woman.  In souls, in minds, in consciences, in hearts, there is no sex.  What is the best education for woman?  That which will best help her to become a perfect human being, wise, loving and strong.  What is her work?  Whatever may help her to become herself.  What is forbidden her?  Nothing but what degrades or narrows or warps.  What has she the right to do?  Any good and beautiful and useful thing….”  (Bishop John Lancaster Spalding, Means and Ends of Education, 1895)</vt:lpstr>
      <vt:lpstr>PowerPoint Presentation</vt:lpstr>
      <vt:lpstr>PowerPoint Presentation</vt:lpstr>
      <vt:lpstr>Sweeping Forces of Change</vt:lpstr>
      <vt:lpstr>“Why are we trying so hard to “reclaim” a population that has moved on?  The SNDs founded Trinity to offer access to higher education for women who face barriers.  There are thousands of women at our doorstep who still face huge barriers, who need a Trinity education so very much”  --- a Sister of Notre Dame during strategic planning discussions circa 1992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team recognizes the impressive congruence of Trinity in 2006 with the original vision of Trinity’s founders in 1897.   “The team admires and commends the University’s rejection of the notion that paradigm shift means abandonment of historic mission.   “Rather, we discover in the work and vitality of Trinity of 2006, a most obvious continuity with Trinity’s 110 year old mission expressed with a renewed relevance and vigor….”   (2006 Middle States Team Report for Trinity, p. 5) </vt:lpstr>
      <vt:lpstr>“32. A Catholic University…is called on to become an ever more effective instrument of cultural progress for individuals as well as for society. Included among its research activities, therefore, will be a study of serious contemporary problems in areas such as the dignity of human life, the promotion of justice for all, the quality of personal and family life, the protection of nature, the search for peace and political stability, a more just sharing in the world's resources, and a new economic and political order … If need be, a Catholic University must have the courage to speak uncomfortable truths which do not please public opinion, but which are necessary to safeguard the authentic good of society.”  (Ex Corde Ecclesiae) </vt:lpstr>
      <vt:lpstr>“34. The Christian spirit of service to others for the promotion of social justice is of particular importance for each Catholic University…The Gospel, interpreted in the social teachings of the Church, is an urgent call to promote "the development of those peoples who are striving to escape from hunger, misery, endemic diseases and ignorance; of those who are looking for a wider share in the benefits of civilization and a more active improvement of their human qualities; of those who are aiming purposefully at their complete fulfillment"(33). Every Catholic University feels responsible to contribute concretely to the progress of the society within which it works: for example it will be capable of searching for ways to make university education accessible to all those who are able to benefit from it, especially the poor or members of minority groups who customarily have been deprived of it. ...”  (Ex Corde Ecclesiae) </vt:lpstr>
      <vt:lpstr>Trinity Initiatives for Social Justice</vt:lpstr>
      <vt:lpstr>Trinity Initiatives:   Billiart Center for Social Justice</vt:lpstr>
      <vt:lpstr>Trinity Initiatives:   Campus Ministry</vt:lpstr>
      <vt:lpstr>Trinity Initiatives:   Sciences and Mathematics</vt:lpstr>
      <vt:lpstr>Trinity Initiatives:  Sociology</vt:lpstr>
      <vt:lpstr>Trinity Initiatives:  School of Education</vt:lpstr>
      <vt:lpstr>Trinity Initiatives:   Nursing and Health Professions</vt:lpstr>
      <vt:lpstr>“No one is saved alone, as an isolated individual, but God attracts us looking at the complex web of relationships that take place in the human community. God enters into this dynamic, this participation in the web of human relationships....”   Pope Francis I, Interview in America Magazine, September 30, 2013 </vt:lpstr>
      <vt:lpstr>  “I see the holiness,” the pope continues, “in the patience of the people of God: a woman who is raising children, a man who works to bring home the bread, the sick, the elderly priests who have so many wounds but have a smile on their faces because they served the Lord, the sisters who work hard and live a hidden sanctity. This is for me the common sanctity. ...”   Pope Francis I, Interview in America Magazine, September 30, 2013 </vt:lpstr>
      <vt:lpstr>“How are we treating the people of God? I dream of a church that is a mother and shepherdess. The church’s ministers must be merciful, take responsibility for the people and accompany them like the good Samaritan, who washes, cleans and raises up his neighbor. This is pure Gospel. .... The ministers of the Gospel must be people who can warm the hearts of the people, who walk through the dark night with them, who know how to dialogue and to descend themselves into their people’s night, into the darkness, but without getting lost. ...”  Pope Francis I, Interview in America Magazine, September 30, 2013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Sustaining Institutional Transformation:   How Trinity Lost Its Fear and Saved Its Soul</dc:title>
  <dc:creator>Pat McGuire</dc:creator>
  <cp:lastModifiedBy>Pat McGuire</cp:lastModifiedBy>
  <cp:revision>87</cp:revision>
  <cp:lastPrinted>2013-10-17T22:56:46Z</cp:lastPrinted>
  <dcterms:created xsi:type="dcterms:W3CDTF">2013-02-10T17:43:11Z</dcterms:created>
  <dcterms:modified xsi:type="dcterms:W3CDTF">2013-10-21T14:42:02Z</dcterms:modified>
</cp:coreProperties>
</file>