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53" r:id="rId2"/>
    <p:sldId id="344" r:id="rId3"/>
    <p:sldId id="274" r:id="rId4"/>
    <p:sldId id="361" r:id="rId5"/>
    <p:sldId id="356" r:id="rId6"/>
    <p:sldId id="362" r:id="rId7"/>
    <p:sldId id="363" r:id="rId8"/>
    <p:sldId id="365" r:id="rId9"/>
    <p:sldId id="366" r:id="rId10"/>
    <p:sldId id="271" r:id="rId11"/>
    <p:sldId id="355" r:id="rId12"/>
    <p:sldId id="354" r:id="rId13"/>
    <p:sldId id="267" r:id="rId14"/>
    <p:sldId id="367" r:id="rId15"/>
    <p:sldId id="349" r:id="rId16"/>
    <p:sldId id="350" r:id="rId17"/>
    <p:sldId id="374" r:id="rId18"/>
    <p:sldId id="373" r:id="rId19"/>
    <p:sldId id="375" r:id="rId20"/>
    <p:sldId id="346" r:id="rId21"/>
    <p:sldId id="298" r:id="rId22"/>
    <p:sldId id="369" r:id="rId23"/>
    <p:sldId id="371" r:id="rId24"/>
    <p:sldId id="370" r:id="rId25"/>
    <p:sldId id="372" r:id="rId26"/>
    <p:sldId id="352" r:id="rId27"/>
    <p:sldId id="275" r:id="rId28"/>
    <p:sldId id="306" r:id="rId29"/>
    <p:sldId id="331" r:id="rId30"/>
    <p:sldId id="320" r:id="rId31"/>
    <p:sldId id="368" r:id="rId32"/>
    <p:sldId id="333" r:id="rId33"/>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081FF"/>
    <a:srgbClr val="E2C5FF"/>
    <a:srgbClr val="FFFF00"/>
    <a:srgbClr val="EEDDFF"/>
    <a:srgbClr val="FFFF66"/>
    <a:srgbClr val="800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66" d="100"/>
          <a:sy n="66" d="100"/>
        </p:scale>
        <p:origin x="-1518"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dirty="0"/>
              <a:t>Strategic Enrollment Growth Volume and Rates </a:t>
            </a:r>
            <a:r>
              <a:rPr lang="en-US" dirty="0" smtClean="0"/>
              <a:t>2012-2015</a:t>
            </a:r>
            <a:endParaRPr lang="en-US" dirty="0"/>
          </a:p>
        </c:rich>
      </c:tx>
      <c:layout>
        <c:manualLayout>
          <c:xMode val="edge"/>
          <c:yMode val="edge"/>
          <c:x val="0.1492063492063492"/>
          <c:y val="0"/>
        </c:manualLayout>
      </c:layout>
      <c:overlay val="0"/>
      <c:spPr>
        <a:noFill/>
        <a:ln w="38107">
          <a:noFill/>
        </a:ln>
      </c:spPr>
    </c:title>
    <c:autoTitleDeleted val="0"/>
    <c:plotArea>
      <c:layout>
        <c:manualLayout>
          <c:layoutTarget val="inner"/>
          <c:xMode val="edge"/>
          <c:yMode val="edge"/>
          <c:x val="7.1428571428571425E-2"/>
          <c:y val="0.18021978021978022"/>
          <c:w val="0.90952380952380951"/>
          <c:h val="0.65054945054945057"/>
        </c:manualLayout>
      </c:layout>
      <c:barChart>
        <c:barDir val="col"/>
        <c:grouping val="stacked"/>
        <c:varyColors val="0"/>
        <c:ser>
          <c:idx val="0"/>
          <c:order val="0"/>
          <c:tx>
            <c:strRef>
              <c:f>Sheet1!$A$2</c:f>
              <c:strCache>
                <c:ptCount val="1"/>
                <c:pt idx="0">
                  <c:v>CAS</c:v>
                </c:pt>
              </c:strCache>
            </c:strRef>
          </c:tx>
          <c:spPr>
            <a:solidFill>
              <a:srgbClr val="FFFF00"/>
            </a:solidFill>
            <a:ln w="19053">
              <a:solidFill>
                <a:schemeClr val="tx1"/>
              </a:solidFill>
              <a:prstDash val="solid"/>
            </a:ln>
          </c:spPr>
          <c:invertIfNegative val="0"/>
          <c:cat>
            <c:strRef>
              <c:f>Sheet1!$B$1:$M$1</c:f>
              <c:strCache>
                <c:ptCount val="12"/>
                <c:pt idx="0">
                  <c:v>SP13</c:v>
                </c:pt>
                <c:pt idx="1">
                  <c:v>F13</c:v>
                </c:pt>
                <c:pt idx="2">
                  <c:v>SP14</c:v>
                </c:pt>
                <c:pt idx="3">
                  <c:v>F14</c:v>
                </c:pt>
                <c:pt idx="4">
                  <c:v>SP15</c:v>
                </c:pt>
                <c:pt idx="5">
                  <c:v>F15</c:v>
                </c:pt>
                <c:pt idx="6">
                  <c:v>SP16</c:v>
                </c:pt>
                <c:pt idx="7">
                  <c:v>F16</c:v>
                </c:pt>
                <c:pt idx="8">
                  <c:v>SP17</c:v>
                </c:pt>
                <c:pt idx="9">
                  <c:v>F17</c:v>
                </c:pt>
                <c:pt idx="10">
                  <c:v>SP18</c:v>
                </c:pt>
                <c:pt idx="11">
                  <c:v>F18</c:v>
                </c:pt>
              </c:strCache>
            </c:strRef>
          </c:cat>
          <c:val>
            <c:numRef>
              <c:f>Sheet1!$B$2:$M$2</c:f>
              <c:numCache>
                <c:formatCode>General</c:formatCode>
                <c:ptCount val="12"/>
                <c:pt idx="0">
                  <c:v>962</c:v>
                </c:pt>
                <c:pt idx="1">
                  <c:v>1118</c:v>
                </c:pt>
                <c:pt idx="2">
                  <c:v>1019</c:v>
                </c:pt>
                <c:pt idx="3">
                  <c:v>1158</c:v>
                </c:pt>
                <c:pt idx="4" formatCode="0">
                  <c:v>1048</c:v>
                </c:pt>
                <c:pt idx="5">
                  <c:v>1178</c:v>
                </c:pt>
                <c:pt idx="6">
                  <c:v>1048</c:v>
                </c:pt>
                <c:pt idx="7">
                  <c:v>1183</c:v>
                </c:pt>
                <c:pt idx="8">
                  <c:v>1110</c:v>
                </c:pt>
                <c:pt idx="9">
                  <c:v>1227</c:v>
                </c:pt>
                <c:pt idx="10">
                  <c:v>1150</c:v>
                </c:pt>
                <c:pt idx="11">
                  <c:v>1250</c:v>
                </c:pt>
              </c:numCache>
            </c:numRef>
          </c:val>
        </c:ser>
        <c:ser>
          <c:idx val="1"/>
          <c:order val="1"/>
          <c:tx>
            <c:strRef>
              <c:f>Sheet1!$A$3</c:f>
              <c:strCache>
                <c:ptCount val="1"/>
                <c:pt idx="0">
                  <c:v>SPS</c:v>
                </c:pt>
              </c:strCache>
            </c:strRef>
          </c:tx>
          <c:spPr>
            <a:solidFill>
              <a:srgbClr val="FF00FF"/>
            </a:solidFill>
            <a:ln w="19053">
              <a:solidFill>
                <a:schemeClr val="tx1"/>
              </a:solidFill>
              <a:prstDash val="solid"/>
            </a:ln>
          </c:spPr>
          <c:invertIfNegative val="0"/>
          <c:cat>
            <c:strRef>
              <c:f>Sheet1!$B$1:$M$1</c:f>
              <c:strCache>
                <c:ptCount val="12"/>
                <c:pt idx="0">
                  <c:v>SP13</c:v>
                </c:pt>
                <c:pt idx="1">
                  <c:v>F13</c:v>
                </c:pt>
                <c:pt idx="2">
                  <c:v>SP14</c:v>
                </c:pt>
                <c:pt idx="3">
                  <c:v>F14</c:v>
                </c:pt>
                <c:pt idx="4">
                  <c:v>SP15</c:v>
                </c:pt>
                <c:pt idx="5">
                  <c:v>F15</c:v>
                </c:pt>
                <c:pt idx="6">
                  <c:v>SP16</c:v>
                </c:pt>
                <c:pt idx="7">
                  <c:v>F16</c:v>
                </c:pt>
                <c:pt idx="8">
                  <c:v>SP17</c:v>
                </c:pt>
                <c:pt idx="9">
                  <c:v>F17</c:v>
                </c:pt>
                <c:pt idx="10">
                  <c:v>SP18</c:v>
                </c:pt>
                <c:pt idx="11">
                  <c:v>F18</c:v>
                </c:pt>
              </c:strCache>
            </c:strRef>
          </c:cat>
          <c:val>
            <c:numRef>
              <c:f>Sheet1!$B$3:$M$3</c:f>
              <c:numCache>
                <c:formatCode>General</c:formatCode>
                <c:ptCount val="12"/>
                <c:pt idx="0">
                  <c:v>856</c:v>
                </c:pt>
                <c:pt idx="1">
                  <c:v>845</c:v>
                </c:pt>
                <c:pt idx="2">
                  <c:v>855</c:v>
                </c:pt>
                <c:pt idx="3">
                  <c:v>873</c:v>
                </c:pt>
                <c:pt idx="4" formatCode="0">
                  <c:v>888</c:v>
                </c:pt>
                <c:pt idx="5">
                  <c:v>930</c:v>
                </c:pt>
                <c:pt idx="6">
                  <c:v>885</c:v>
                </c:pt>
                <c:pt idx="7">
                  <c:v>913</c:v>
                </c:pt>
                <c:pt idx="8">
                  <c:v>912</c:v>
                </c:pt>
                <c:pt idx="9">
                  <c:v>962</c:v>
                </c:pt>
                <c:pt idx="10">
                  <c:v>922</c:v>
                </c:pt>
                <c:pt idx="11">
                  <c:v>992</c:v>
                </c:pt>
              </c:numCache>
            </c:numRef>
          </c:val>
        </c:ser>
        <c:ser>
          <c:idx val="2"/>
          <c:order val="2"/>
          <c:tx>
            <c:strRef>
              <c:f>Sheet1!$A$4</c:f>
              <c:strCache>
                <c:ptCount val="1"/>
                <c:pt idx="0">
                  <c:v>NHP</c:v>
                </c:pt>
              </c:strCache>
            </c:strRef>
          </c:tx>
          <c:spPr>
            <a:solidFill>
              <a:srgbClr val="00FF00"/>
            </a:solidFill>
            <a:ln w="19053">
              <a:solidFill>
                <a:schemeClr val="tx1"/>
              </a:solidFill>
              <a:prstDash val="solid"/>
            </a:ln>
          </c:spPr>
          <c:invertIfNegative val="0"/>
          <c:cat>
            <c:strRef>
              <c:f>Sheet1!$B$1:$M$1</c:f>
              <c:strCache>
                <c:ptCount val="12"/>
                <c:pt idx="0">
                  <c:v>SP13</c:v>
                </c:pt>
                <c:pt idx="1">
                  <c:v>F13</c:v>
                </c:pt>
                <c:pt idx="2">
                  <c:v>SP14</c:v>
                </c:pt>
                <c:pt idx="3">
                  <c:v>F14</c:v>
                </c:pt>
                <c:pt idx="4">
                  <c:v>SP15</c:v>
                </c:pt>
                <c:pt idx="5">
                  <c:v>F15</c:v>
                </c:pt>
                <c:pt idx="6">
                  <c:v>SP16</c:v>
                </c:pt>
                <c:pt idx="7">
                  <c:v>F16</c:v>
                </c:pt>
                <c:pt idx="8">
                  <c:v>SP17</c:v>
                </c:pt>
                <c:pt idx="9">
                  <c:v>F17</c:v>
                </c:pt>
                <c:pt idx="10">
                  <c:v>SP18</c:v>
                </c:pt>
                <c:pt idx="11">
                  <c:v>F18</c:v>
                </c:pt>
              </c:strCache>
            </c:strRef>
          </c:cat>
          <c:val>
            <c:numRef>
              <c:f>Sheet1!$B$4:$M$4</c:f>
              <c:numCache>
                <c:formatCode>General</c:formatCode>
                <c:ptCount val="12"/>
                <c:pt idx="0">
                  <c:v>220</c:v>
                </c:pt>
                <c:pt idx="1">
                  <c:v>218</c:v>
                </c:pt>
                <c:pt idx="2">
                  <c:v>268</c:v>
                </c:pt>
                <c:pt idx="3">
                  <c:v>332</c:v>
                </c:pt>
                <c:pt idx="4">
                  <c:v>375</c:v>
                </c:pt>
                <c:pt idx="5">
                  <c:v>446</c:v>
                </c:pt>
                <c:pt idx="6">
                  <c:v>453</c:v>
                </c:pt>
                <c:pt idx="7">
                  <c:v>442</c:v>
                </c:pt>
                <c:pt idx="8">
                  <c:v>425</c:v>
                </c:pt>
                <c:pt idx="9">
                  <c:v>439</c:v>
                </c:pt>
                <c:pt idx="10">
                  <c:v>415</c:v>
                </c:pt>
                <c:pt idx="11">
                  <c:v>547</c:v>
                </c:pt>
              </c:numCache>
            </c:numRef>
          </c:val>
        </c:ser>
        <c:ser>
          <c:idx val="3"/>
          <c:order val="3"/>
          <c:tx>
            <c:strRef>
              <c:f>Sheet1!$A$5</c:f>
              <c:strCache>
                <c:ptCount val="1"/>
                <c:pt idx="0">
                  <c:v>EDU</c:v>
                </c:pt>
              </c:strCache>
            </c:strRef>
          </c:tx>
          <c:spPr>
            <a:solidFill>
              <a:srgbClr val="0066CC"/>
            </a:solidFill>
            <a:ln w="19053">
              <a:solidFill>
                <a:schemeClr val="tx1"/>
              </a:solidFill>
              <a:prstDash val="solid"/>
            </a:ln>
          </c:spPr>
          <c:invertIfNegative val="0"/>
          <c:cat>
            <c:strRef>
              <c:f>Sheet1!$B$1:$M$1</c:f>
              <c:strCache>
                <c:ptCount val="12"/>
                <c:pt idx="0">
                  <c:v>SP13</c:v>
                </c:pt>
                <c:pt idx="1">
                  <c:v>F13</c:v>
                </c:pt>
                <c:pt idx="2">
                  <c:v>SP14</c:v>
                </c:pt>
                <c:pt idx="3">
                  <c:v>F14</c:v>
                </c:pt>
                <c:pt idx="4">
                  <c:v>SP15</c:v>
                </c:pt>
                <c:pt idx="5">
                  <c:v>F15</c:v>
                </c:pt>
                <c:pt idx="6">
                  <c:v>SP16</c:v>
                </c:pt>
                <c:pt idx="7">
                  <c:v>F16</c:v>
                </c:pt>
                <c:pt idx="8">
                  <c:v>SP17</c:v>
                </c:pt>
                <c:pt idx="9">
                  <c:v>F17</c:v>
                </c:pt>
                <c:pt idx="10">
                  <c:v>SP18</c:v>
                </c:pt>
                <c:pt idx="11">
                  <c:v>F18</c:v>
                </c:pt>
              </c:strCache>
            </c:strRef>
          </c:cat>
          <c:val>
            <c:numRef>
              <c:f>Sheet1!$B$5:$M$5</c:f>
              <c:numCache>
                <c:formatCode>General</c:formatCode>
                <c:ptCount val="12"/>
                <c:pt idx="0">
                  <c:v>399</c:v>
                </c:pt>
                <c:pt idx="1">
                  <c:v>384</c:v>
                </c:pt>
                <c:pt idx="2">
                  <c:v>342</c:v>
                </c:pt>
                <c:pt idx="3">
                  <c:v>334</c:v>
                </c:pt>
                <c:pt idx="4" formatCode="0">
                  <c:v>330</c:v>
                </c:pt>
                <c:pt idx="5">
                  <c:v>395</c:v>
                </c:pt>
                <c:pt idx="6">
                  <c:v>342</c:v>
                </c:pt>
                <c:pt idx="7">
                  <c:v>385</c:v>
                </c:pt>
                <c:pt idx="8">
                  <c:v>388</c:v>
                </c:pt>
                <c:pt idx="9">
                  <c:v>427</c:v>
                </c:pt>
                <c:pt idx="10">
                  <c:v>413</c:v>
                </c:pt>
                <c:pt idx="11">
                  <c:v>452</c:v>
                </c:pt>
              </c:numCache>
            </c:numRef>
          </c:val>
        </c:ser>
        <c:dLbls>
          <c:showLegendKey val="0"/>
          <c:showVal val="0"/>
          <c:showCatName val="0"/>
          <c:showSerName val="0"/>
          <c:showPercent val="0"/>
          <c:showBubbleSize val="0"/>
        </c:dLbls>
        <c:gapWidth val="150"/>
        <c:overlap val="100"/>
        <c:axId val="129424000"/>
        <c:axId val="129557248"/>
      </c:barChart>
      <c:catAx>
        <c:axId val="129424000"/>
        <c:scaling>
          <c:orientation val="minMax"/>
        </c:scaling>
        <c:delete val="0"/>
        <c:axPos val="b"/>
        <c:numFmt formatCode="General" sourceLinked="1"/>
        <c:majorTickMark val="out"/>
        <c:minorTickMark val="none"/>
        <c:tickLblPos val="nextTo"/>
        <c:spPr>
          <a:ln w="4763">
            <a:solidFill>
              <a:schemeClr val="tx1"/>
            </a:solidFill>
            <a:prstDash val="solid"/>
          </a:ln>
        </c:spPr>
        <c:txPr>
          <a:bodyPr rot="2700000" vert="horz"/>
          <a:lstStyle/>
          <a:p>
            <a:pPr>
              <a:defRPr sz="1200" b="1" i="0" u="none" strike="noStrike" baseline="0">
                <a:solidFill>
                  <a:schemeClr val="tx1"/>
                </a:solidFill>
                <a:latin typeface="Arial"/>
                <a:ea typeface="Arial"/>
                <a:cs typeface="Arial"/>
              </a:defRPr>
            </a:pPr>
            <a:endParaRPr lang="en-US"/>
          </a:p>
        </c:txPr>
        <c:crossAx val="129557248"/>
        <c:crosses val="autoZero"/>
        <c:auto val="1"/>
        <c:lblAlgn val="ctr"/>
        <c:lblOffset val="100"/>
        <c:tickLblSkip val="1"/>
        <c:tickMarkSkip val="1"/>
        <c:noMultiLvlLbl val="0"/>
      </c:catAx>
      <c:valAx>
        <c:axId val="129557248"/>
        <c:scaling>
          <c:orientation val="minMax"/>
        </c:scaling>
        <c:delete val="0"/>
        <c:axPos val="l"/>
        <c:majorGridlines>
          <c:spPr>
            <a:ln w="4763">
              <a:solidFill>
                <a:schemeClr val="tx1"/>
              </a:solidFill>
              <a:prstDash val="solid"/>
            </a:ln>
          </c:spPr>
        </c:majorGridlines>
        <c:numFmt formatCode="General" sourceLinked="1"/>
        <c:majorTickMark val="out"/>
        <c:minorTickMark val="none"/>
        <c:tickLblPos val="nextTo"/>
        <c:spPr>
          <a:ln w="476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9424000"/>
        <c:crosses val="autoZero"/>
        <c:crossBetween val="between"/>
      </c:valAx>
      <c:spPr>
        <a:noFill/>
        <a:ln w="19053">
          <a:solidFill>
            <a:schemeClr val="tx1"/>
          </a:solidFill>
          <a:prstDash val="solid"/>
        </a:ln>
      </c:spPr>
    </c:plotArea>
    <c:legend>
      <c:legendPos val="b"/>
      <c:layout>
        <c:manualLayout>
          <c:xMode val="edge"/>
          <c:yMode val="edge"/>
          <c:x val="0.40634920634920635"/>
          <c:y val="0.94725274725274722"/>
          <c:w val="0.23809523809523808"/>
          <c:h val="4.8351648351648353E-2"/>
        </c:manualLayout>
      </c:layout>
      <c:overlay val="0"/>
      <c:spPr>
        <a:noFill/>
        <a:ln w="4763">
          <a:solidFill>
            <a:schemeClr val="tx1"/>
          </a:solidFill>
          <a:prstDash val="solid"/>
        </a:ln>
      </c:spPr>
      <c:txPr>
        <a:bodyPr/>
        <a:lstStyle/>
        <a:p>
          <a:pPr>
            <a:defRPr sz="110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smtClean="0">
                <a:solidFill>
                  <a:srgbClr val="7030A0"/>
                </a:solidFill>
              </a:rPr>
              <a:t>Trinity Performance on Select</a:t>
            </a:r>
            <a:r>
              <a:rPr lang="en-US" baseline="0" dirty="0" smtClean="0">
                <a:solidFill>
                  <a:srgbClr val="7030A0"/>
                </a:solidFill>
              </a:rPr>
              <a:t> Financial Indicators </a:t>
            </a:r>
          </a:p>
          <a:p>
            <a:pPr algn="l">
              <a:defRPr/>
            </a:pPr>
            <a:r>
              <a:rPr lang="en-US" baseline="0" dirty="0" smtClean="0">
                <a:solidFill>
                  <a:srgbClr val="7030A0"/>
                </a:solidFill>
              </a:rPr>
              <a:t>FY 2010-2012 with Benchmarks</a:t>
            </a:r>
            <a:endParaRPr lang="en-US" dirty="0">
              <a:solidFill>
                <a:srgbClr val="7030A0"/>
              </a:solidFill>
            </a:endParaRPr>
          </a:p>
        </c:rich>
      </c:tx>
      <c:layout>
        <c:manualLayout>
          <c:xMode val="edge"/>
          <c:yMode val="edge"/>
          <c:x val="7.9873216934839661E-2"/>
          <c:y val="2.6422764227642278E-2"/>
        </c:manualLayout>
      </c:layout>
      <c:overlay val="1"/>
    </c:title>
    <c:autoTitleDeleted val="0"/>
    <c:plotArea>
      <c:layout/>
      <c:barChart>
        <c:barDir val="col"/>
        <c:grouping val="clustered"/>
        <c:varyColors val="0"/>
        <c:ser>
          <c:idx val="0"/>
          <c:order val="0"/>
          <c:tx>
            <c:strRef>
              <c:f>Sheet1!$B$1</c:f>
              <c:strCache>
                <c:ptCount val="1"/>
                <c:pt idx="0">
                  <c:v>TrinityFY10</c:v>
                </c:pt>
              </c:strCache>
            </c:strRef>
          </c:tx>
          <c:spPr>
            <a:solidFill>
              <a:srgbClr val="EEDDFF"/>
            </a:solidFill>
          </c:spPr>
          <c:invertIfNegative val="0"/>
          <c:cat>
            <c:strRef>
              <c:f>Sheet1!$A$2:$A$6</c:f>
              <c:strCache>
                <c:ptCount val="5"/>
                <c:pt idx="0">
                  <c:v>Return on Net Assets</c:v>
                </c:pt>
                <c:pt idx="1">
                  <c:v>Net Income Ratio</c:v>
                </c:pt>
                <c:pt idx="2">
                  <c:v>Cushion Ratio</c:v>
                </c:pt>
                <c:pt idx="3">
                  <c:v>Annual Operating Margin</c:v>
                </c:pt>
                <c:pt idx="4">
                  <c:v>Tuition Discount</c:v>
                </c:pt>
              </c:strCache>
            </c:strRef>
          </c:cat>
          <c:val>
            <c:numRef>
              <c:f>Sheet1!$B$2:$B$6</c:f>
              <c:numCache>
                <c:formatCode>0.00%</c:formatCode>
                <c:ptCount val="5"/>
                <c:pt idx="0">
                  <c:v>0.12939999999999999</c:v>
                </c:pt>
                <c:pt idx="1">
                  <c:v>8.0399999999999999E-2</c:v>
                </c:pt>
                <c:pt idx="2">
                  <c:v>8.0399999999999999E-2</c:v>
                </c:pt>
                <c:pt idx="3">
                  <c:v>8.0399999999999999E-2</c:v>
                </c:pt>
                <c:pt idx="4">
                  <c:v>0.28910000000000002</c:v>
                </c:pt>
              </c:numCache>
            </c:numRef>
          </c:val>
        </c:ser>
        <c:ser>
          <c:idx val="1"/>
          <c:order val="1"/>
          <c:tx>
            <c:strRef>
              <c:f>Sheet1!$C$1</c:f>
              <c:strCache>
                <c:ptCount val="1"/>
                <c:pt idx="0">
                  <c:v>TrinityFY11</c:v>
                </c:pt>
              </c:strCache>
            </c:strRef>
          </c:tx>
          <c:spPr>
            <a:solidFill>
              <a:srgbClr val="E2C5FF"/>
            </a:solidFill>
          </c:spPr>
          <c:invertIfNegative val="0"/>
          <c:cat>
            <c:strRef>
              <c:f>Sheet1!$A$2:$A$6</c:f>
              <c:strCache>
                <c:ptCount val="5"/>
                <c:pt idx="0">
                  <c:v>Return on Net Assets</c:v>
                </c:pt>
                <c:pt idx="1">
                  <c:v>Net Income Ratio</c:v>
                </c:pt>
                <c:pt idx="2">
                  <c:v>Cushion Ratio</c:v>
                </c:pt>
                <c:pt idx="3">
                  <c:v>Annual Operating Margin</c:v>
                </c:pt>
                <c:pt idx="4">
                  <c:v>Tuition Discount</c:v>
                </c:pt>
              </c:strCache>
            </c:strRef>
          </c:cat>
          <c:val>
            <c:numRef>
              <c:f>Sheet1!$C$2:$C$6</c:f>
              <c:numCache>
                <c:formatCode>0.00%</c:formatCode>
                <c:ptCount val="5"/>
                <c:pt idx="0" formatCode="0%">
                  <c:v>0.21</c:v>
                </c:pt>
                <c:pt idx="1">
                  <c:v>0.1487</c:v>
                </c:pt>
                <c:pt idx="2" formatCode="0%">
                  <c:v>0.11</c:v>
                </c:pt>
                <c:pt idx="3">
                  <c:v>0.1487</c:v>
                </c:pt>
                <c:pt idx="4">
                  <c:v>0.309</c:v>
                </c:pt>
              </c:numCache>
            </c:numRef>
          </c:val>
        </c:ser>
        <c:ser>
          <c:idx val="2"/>
          <c:order val="2"/>
          <c:tx>
            <c:strRef>
              <c:f>Sheet1!$D$1</c:f>
              <c:strCache>
                <c:ptCount val="1"/>
                <c:pt idx="0">
                  <c:v>TrinityFY12</c:v>
                </c:pt>
              </c:strCache>
            </c:strRef>
          </c:tx>
          <c:spPr>
            <a:solidFill>
              <a:srgbClr val="C081FF"/>
            </a:solidFill>
          </c:spPr>
          <c:invertIfNegative val="0"/>
          <c:cat>
            <c:strRef>
              <c:f>Sheet1!$A$2:$A$6</c:f>
              <c:strCache>
                <c:ptCount val="5"/>
                <c:pt idx="0">
                  <c:v>Return on Net Assets</c:v>
                </c:pt>
                <c:pt idx="1">
                  <c:v>Net Income Ratio</c:v>
                </c:pt>
                <c:pt idx="2">
                  <c:v>Cushion Ratio</c:v>
                </c:pt>
                <c:pt idx="3">
                  <c:v>Annual Operating Margin</c:v>
                </c:pt>
                <c:pt idx="4">
                  <c:v>Tuition Discount</c:v>
                </c:pt>
              </c:strCache>
            </c:strRef>
          </c:cat>
          <c:val>
            <c:numRef>
              <c:f>Sheet1!$D$2:$D$6</c:f>
              <c:numCache>
                <c:formatCode>0.00%</c:formatCode>
                <c:ptCount val="5"/>
                <c:pt idx="0">
                  <c:v>0.14330000000000001</c:v>
                </c:pt>
                <c:pt idx="1">
                  <c:v>0.17610000000000001</c:v>
                </c:pt>
                <c:pt idx="2">
                  <c:v>0.14349999999999999</c:v>
                </c:pt>
                <c:pt idx="3">
                  <c:v>0.17610000000000001</c:v>
                </c:pt>
                <c:pt idx="4">
                  <c:v>0.27600000000000002</c:v>
                </c:pt>
              </c:numCache>
            </c:numRef>
          </c:val>
        </c:ser>
        <c:ser>
          <c:idx val="3"/>
          <c:order val="3"/>
          <c:tx>
            <c:strRef>
              <c:f>Sheet1!$E$1</c:f>
              <c:strCache>
                <c:ptCount val="1"/>
                <c:pt idx="0">
                  <c:v>Benchmark</c:v>
                </c:pt>
              </c:strCache>
            </c:strRef>
          </c:tx>
          <c:spPr>
            <a:solidFill>
              <a:srgbClr val="FFCC00"/>
            </a:solidFill>
          </c:spPr>
          <c:invertIfNegative val="0"/>
          <c:cat>
            <c:strRef>
              <c:f>Sheet1!$A$2:$A$6</c:f>
              <c:strCache>
                <c:ptCount val="5"/>
                <c:pt idx="0">
                  <c:v>Return on Net Assets</c:v>
                </c:pt>
                <c:pt idx="1">
                  <c:v>Net Income Ratio</c:v>
                </c:pt>
                <c:pt idx="2">
                  <c:v>Cushion Ratio</c:v>
                </c:pt>
                <c:pt idx="3">
                  <c:v>Annual Operating Margin</c:v>
                </c:pt>
                <c:pt idx="4">
                  <c:v>Tuition Discount</c:v>
                </c:pt>
              </c:strCache>
            </c:strRef>
          </c:cat>
          <c:val>
            <c:numRef>
              <c:f>Sheet1!$E$2:$E$6</c:f>
              <c:numCache>
                <c:formatCode>0%</c:formatCode>
                <c:ptCount val="5"/>
                <c:pt idx="0" formatCode="0.00%">
                  <c:v>5.1999999999999998E-2</c:v>
                </c:pt>
                <c:pt idx="1">
                  <c:v>0.03</c:v>
                </c:pt>
                <c:pt idx="2" formatCode="0.00%">
                  <c:v>5.4199999999999998E-2</c:v>
                </c:pt>
                <c:pt idx="3" formatCode="0.00%">
                  <c:v>5.0999999999999997E-2</c:v>
                </c:pt>
                <c:pt idx="4" formatCode="0.00%">
                  <c:v>0.375</c:v>
                </c:pt>
              </c:numCache>
            </c:numRef>
          </c:val>
        </c:ser>
        <c:dLbls>
          <c:showLegendKey val="0"/>
          <c:showVal val="0"/>
          <c:showCatName val="0"/>
          <c:showSerName val="0"/>
          <c:showPercent val="0"/>
          <c:showBubbleSize val="0"/>
        </c:dLbls>
        <c:gapWidth val="150"/>
        <c:axId val="136325376"/>
        <c:axId val="136343552"/>
      </c:barChart>
      <c:catAx>
        <c:axId val="136325376"/>
        <c:scaling>
          <c:orientation val="minMax"/>
        </c:scaling>
        <c:delete val="0"/>
        <c:axPos val="b"/>
        <c:majorTickMark val="out"/>
        <c:minorTickMark val="none"/>
        <c:tickLblPos val="nextTo"/>
        <c:txPr>
          <a:bodyPr/>
          <a:lstStyle/>
          <a:p>
            <a:pPr>
              <a:defRPr sz="1200"/>
            </a:pPr>
            <a:endParaRPr lang="en-US"/>
          </a:p>
        </c:txPr>
        <c:crossAx val="136343552"/>
        <c:crosses val="autoZero"/>
        <c:auto val="1"/>
        <c:lblAlgn val="ctr"/>
        <c:lblOffset val="100"/>
        <c:noMultiLvlLbl val="0"/>
      </c:catAx>
      <c:valAx>
        <c:axId val="136343552"/>
        <c:scaling>
          <c:orientation val="minMax"/>
        </c:scaling>
        <c:delete val="0"/>
        <c:axPos val="l"/>
        <c:majorGridlines/>
        <c:numFmt formatCode="0%" sourceLinked="0"/>
        <c:majorTickMark val="out"/>
        <c:minorTickMark val="none"/>
        <c:tickLblPos val="nextTo"/>
        <c:txPr>
          <a:bodyPr/>
          <a:lstStyle/>
          <a:p>
            <a:pPr>
              <a:defRPr sz="1200"/>
            </a:pPr>
            <a:endParaRPr lang="en-US"/>
          </a:p>
        </c:txPr>
        <c:crossAx val="136325376"/>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0.46244</cdr:x>
      <cdr:y>0.2369</cdr:y>
    </cdr:from>
    <cdr:to>
      <cdr:x>0.52142</cdr:x>
      <cdr:y>0.27887</cdr:y>
    </cdr:to>
    <cdr:sp macro="" textlink="">
      <cdr:nvSpPr>
        <cdr:cNvPr id="2" name="Text Box 10"/>
        <cdr:cNvSpPr txBox="1">
          <a:spLocks xmlns:a="http://schemas.openxmlformats.org/drawingml/2006/main" noChangeArrowheads="1"/>
        </cdr:cNvSpPr>
      </cdr:nvSpPr>
      <cdr:spPr bwMode="auto">
        <a:xfrm xmlns:a="http://schemas.openxmlformats.org/drawingml/2006/main">
          <a:off x="4182310" y="1550193"/>
          <a:ext cx="533400" cy="2746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50000"/>
            </a:spcBef>
          </a:pPr>
          <a:r>
            <a:rPr lang="en-US" sz="1200" dirty="0" smtClean="0">
              <a:latin typeface="Arial Narrow" pitchFamily="34" charset="0"/>
            </a:rPr>
            <a:t>2949</a:t>
          </a:r>
          <a:endParaRPr lang="en-US" sz="1200" dirty="0">
            <a:latin typeface="Arial Narrow" pitchFamily="34" charset="0"/>
          </a:endParaRPr>
        </a:p>
      </cdr:txBody>
    </cdr:sp>
  </cdr:relSizeAnchor>
  <cdr:relSizeAnchor xmlns:cdr="http://schemas.openxmlformats.org/drawingml/2006/chartDrawing">
    <cdr:from>
      <cdr:x>0.61593</cdr:x>
      <cdr:y>0.2392</cdr:y>
    </cdr:from>
    <cdr:to>
      <cdr:x>0.67491</cdr:x>
      <cdr:y>0.28117</cdr:y>
    </cdr:to>
    <cdr:sp macro="" textlink="">
      <cdr:nvSpPr>
        <cdr:cNvPr id="3" name="Text Box 10"/>
        <cdr:cNvSpPr txBox="1">
          <a:spLocks xmlns:a="http://schemas.openxmlformats.org/drawingml/2006/main" noChangeArrowheads="1"/>
        </cdr:cNvSpPr>
      </cdr:nvSpPr>
      <cdr:spPr bwMode="auto">
        <a:xfrm xmlns:a="http://schemas.openxmlformats.org/drawingml/2006/main">
          <a:off x="5570474" y="1565274"/>
          <a:ext cx="533400" cy="2746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50000"/>
            </a:spcBef>
          </a:pPr>
          <a:r>
            <a:rPr lang="en-US" sz="1200" dirty="0" smtClean="0">
              <a:latin typeface="Arial Narrow" pitchFamily="34" charset="0"/>
            </a:rPr>
            <a:t>2923</a:t>
          </a:r>
          <a:endParaRPr lang="en-US" sz="1200" dirty="0">
            <a:latin typeface="Arial Narrow" pitchFamily="34" charset="0"/>
          </a:endParaRPr>
        </a:p>
      </cdr:txBody>
    </cdr:sp>
  </cdr:relSizeAnchor>
  <cdr:relSizeAnchor xmlns:cdr="http://schemas.openxmlformats.org/drawingml/2006/chartDrawing">
    <cdr:from>
      <cdr:x>0.53637</cdr:x>
      <cdr:y>0.27813</cdr:y>
    </cdr:from>
    <cdr:to>
      <cdr:x>0.59535</cdr:x>
      <cdr:y>0.3201</cdr:y>
    </cdr:to>
    <cdr:sp macro="" textlink="">
      <cdr:nvSpPr>
        <cdr:cNvPr id="4" name="Text Box 10"/>
        <cdr:cNvSpPr txBox="1">
          <a:spLocks xmlns:a="http://schemas.openxmlformats.org/drawingml/2006/main" noChangeArrowheads="1"/>
        </cdr:cNvSpPr>
      </cdr:nvSpPr>
      <cdr:spPr bwMode="auto">
        <a:xfrm xmlns:a="http://schemas.openxmlformats.org/drawingml/2006/main">
          <a:off x="4850905" y="1820021"/>
          <a:ext cx="533400" cy="2746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50000"/>
            </a:spcBef>
          </a:pPr>
          <a:r>
            <a:rPr lang="en-US" sz="1200" dirty="0" smtClean="0">
              <a:latin typeface="Arial Narrow" pitchFamily="34" charset="0"/>
            </a:rPr>
            <a:t>2728</a:t>
          </a:r>
          <a:endParaRPr lang="en-US" sz="1200" dirty="0">
            <a:latin typeface="Arial Narrow"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083"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084" name="Rectangle 4"/>
          <p:cNvSpPr>
            <a:spLocks noGrp="1" noChangeArrowheads="1"/>
          </p:cNvSpPr>
          <p:nvPr>
            <p:ph type="ftr" sz="quarter" idx="2"/>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085" name="Rectangle 5"/>
          <p:cNvSpPr>
            <a:spLocks noGrp="1" noChangeArrowheads="1"/>
          </p:cNvSpPr>
          <p:nvPr>
            <p:ph type="sldNum" sz="quarter" idx="3"/>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60F11E1-E7F1-4ADD-B994-AAF0783447F8}" type="slidenum">
              <a:rPr lang="en-US"/>
              <a:pPr>
                <a:defRPr/>
              </a:pPr>
              <a:t>‹#›</a:t>
            </a:fld>
            <a:endParaRPr lang="en-US"/>
          </a:p>
        </p:txBody>
      </p:sp>
    </p:spTree>
    <p:extLst>
      <p:ext uri="{BB962C8B-B14F-4D97-AF65-F5344CB8AC3E}">
        <p14:creationId xmlns:p14="http://schemas.microsoft.com/office/powerpoint/2010/main" val="111295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5" tIns="46183" rIns="92365" bIns="46183" numCol="1" anchor="t" anchorCtr="0" compatLnSpc="1">
            <a:prstTxWarp prst="textNoShape">
              <a:avLst/>
            </a:prstTxWarp>
          </a:bodyPr>
          <a:lstStyle>
            <a:lvl1pPr defTabSz="923925">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5" tIns="46183" rIns="92365" bIns="46183" numCol="1" anchor="t" anchorCtr="0" compatLnSpc="1">
            <a:prstTxWarp prst="textNoShape">
              <a:avLst/>
            </a:prstTxWarp>
          </a:bodyPr>
          <a:lstStyle>
            <a:lvl1pPr algn="r" defTabSz="923925">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424363"/>
            <a:ext cx="5486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5" tIns="46183" rIns="92365" bIns="461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5" tIns="46183" rIns="92365" bIns="46183" numCol="1" anchor="b" anchorCtr="0" compatLnSpc="1">
            <a:prstTxWarp prst="textNoShape">
              <a:avLst/>
            </a:prstTxWarp>
          </a:bodyPr>
          <a:lstStyle>
            <a:lvl1pPr defTabSz="923925">
              <a:defRPr sz="1200"/>
            </a:lvl1pPr>
          </a:lstStyle>
          <a:p>
            <a:pPr>
              <a:defRPr/>
            </a:pPr>
            <a:endParaRPr lang="en-US"/>
          </a:p>
        </p:txBody>
      </p:sp>
      <p:sp>
        <p:nvSpPr>
          <p:cNvPr id="3079" name="Rectangle 7"/>
          <p:cNvSpPr>
            <a:spLocks noGrp="1" noChangeArrowheads="1"/>
          </p:cNvSpPr>
          <p:nvPr>
            <p:ph type="sldNum" sz="quarter" idx="5"/>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5" tIns="46183" rIns="92365" bIns="46183" numCol="1" anchor="b" anchorCtr="0" compatLnSpc="1">
            <a:prstTxWarp prst="textNoShape">
              <a:avLst/>
            </a:prstTxWarp>
          </a:bodyPr>
          <a:lstStyle>
            <a:lvl1pPr algn="r" defTabSz="923925">
              <a:defRPr sz="1200"/>
            </a:lvl1pPr>
          </a:lstStyle>
          <a:p>
            <a:pPr>
              <a:defRPr/>
            </a:pPr>
            <a:fld id="{90D00D96-5BE2-405A-BF0A-822DE1DA3032}" type="slidenum">
              <a:rPr lang="en-US"/>
              <a:pPr>
                <a:defRPr/>
              </a:pPr>
              <a:t>‹#›</a:t>
            </a:fld>
            <a:endParaRPr lang="en-US"/>
          </a:p>
        </p:txBody>
      </p:sp>
    </p:spTree>
    <p:extLst>
      <p:ext uri="{BB962C8B-B14F-4D97-AF65-F5344CB8AC3E}">
        <p14:creationId xmlns:p14="http://schemas.microsoft.com/office/powerpoint/2010/main" val="2289471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C4077B5-48AC-4708-8429-32E24F2F4BA9}" type="slidenum">
              <a:rPr lang="en-US" smtClean="0"/>
              <a:pPr eaLnBrk="1" hangingPunct="1"/>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A2FAA4-59B4-4EC2-83B3-A7CD501C0046}" type="slidenum">
              <a:rPr lang="en-US"/>
              <a:pPr eaLnBrk="1" hangingPunct="1"/>
              <a:t>19</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685800" y="4422469"/>
            <a:ext cx="5486400" cy="4192855"/>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617DF69-0B73-4928-9228-894C262B06F0}" type="slidenum">
              <a:rPr lang="en-US" smtClean="0"/>
              <a:pPr eaLnBrk="1" hangingPunct="1"/>
              <a:t>20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422775"/>
            <a:ext cx="5486400" cy="4192588"/>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3985DAE-150D-4E6E-980F-149FA73D4E63}" type="slidenum">
              <a:rPr lang="en-US" smtClean="0"/>
              <a:pPr eaLnBrk="1" hangingPunct="1"/>
              <a:t>21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5800" y="4422775"/>
            <a:ext cx="5486400" cy="4192588"/>
          </a:xfrm>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3972A278-4666-4A52-A677-5C7E0488188D}" type="slidenum">
              <a:rPr lang="en-US" smtClean="0"/>
              <a:pPr eaLnBrk="1" hangingPunct="1"/>
              <a:t>26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2BF58629-9014-49CE-A95E-8D15078B93A6}" type="slidenum">
              <a:rPr lang="en-US" smtClean="0"/>
              <a:pPr eaLnBrk="1" hangingPunct="1"/>
              <a:t>27</a:t>
            </a:fld>
            <a:endParaRPr lang="en-US" smtClean="0"/>
          </a:p>
        </p:txBody>
      </p:sp>
      <p:sp>
        <p:nvSpPr>
          <p:cNvPr id="39939" name="Rectangle 2"/>
          <p:cNvSpPr>
            <a:spLocks noGrp="1" noRot="1" noChangeAspect="1" noChangeArrowheads="1" noTextEdit="1"/>
          </p:cNvSpPr>
          <p:nvPr>
            <p:ph type="sldImg"/>
          </p:nvPr>
        </p:nvSpPr>
        <p:spPr>
          <a:xfrm>
            <a:off x="1103313" y="698500"/>
            <a:ext cx="4654550" cy="3490913"/>
          </a:xfrm>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977696FA-0366-4AE9-A4DD-C34DF3FB331B}" type="slidenum">
              <a:rPr lang="en-US" smtClean="0"/>
              <a:pPr eaLnBrk="1" hangingPunct="1"/>
              <a:t>28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ED7DB2D-5710-4A24-B498-037937C3FE5D}" type="slidenum">
              <a:rPr lang="en-US" smtClean="0"/>
              <a:pPr eaLnBrk="1" hangingPunct="1"/>
              <a:t>29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399697A-FF6F-4D1C-B05E-7F386C140F6E}" type="slidenum">
              <a:rPr lang="en-US" smtClean="0"/>
              <a:pPr eaLnBrk="1" hangingPunct="1"/>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FEA5A5A-665A-49A3-9263-2C5F4D23546D}" type="slidenum">
              <a:rPr lang="en-US"/>
              <a:pPr eaLnBrk="1" hangingPunct="1"/>
              <a:t>31</a:t>
            </a:fld>
            <a:endParaRPr lang="en-US"/>
          </a:p>
        </p:txBody>
      </p:sp>
      <p:sp>
        <p:nvSpPr>
          <p:cNvPr id="50179" name="Rectangle 2"/>
          <p:cNvSpPr>
            <a:spLocks noGrp="1" noRot="1" noChangeAspect="1" noChangeArrowheads="1" noTextEdit="1"/>
          </p:cNvSpPr>
          <p:nvPr>
            <p:ph type="sldImg"/>
          </p:nvPr>
        </p:nvSpPr>
        <p:spPr>
          <a:xfrm>
            <a:off x="1101725" y="698500"/>
            <a:ext cx="4654550" cy="3492500"/>
          </a:xfrm>
          <a:ln/>
        </p:spPr>
      </p:sp>
      <p:sp>
        <p:nvSpPr>
          <p:cNvPr id="50180" name="Rectangle 3"/>
          <p:cNvSpPr>
            <a:spLocks noGrp="1" noChangeArrowheads="1"/>
          </p:cNvSpPr>
          <p:nvPr>
            <p:ph type="body" idx="1"/>
          </p:nvPr>
        </p:nvSpPr>
        <p:spPr>
          <a:xfrm>
            <a:off x="685800" y="4422778"/>
            <a:ext cx="5486400" cy="4192588"/>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C215483-C92E-43FF-AEA1-5AF55674EA8D}" type="slidenum">
              <a:rPr lang="en-US" smtClean="0"/>
              <a:pPr eaLnBrk="1" hangingPunct="1"/>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29D1344-27A6-4F9B-9E3B-033A762AA7BA}" type="slidenum">
              <a:rPr lang="en-US" smtClean="0"/>
              <a:pPr eaLnBrk="1" hangingPunct="1"/>
              <a:t>3</a:t>
            </a:fld>
            <a:endParaRPr lang="en-US" smtClean="0"/>
          </a:p>
        </p:txBody>
      </p:sp>
      <p:sp>
        <p:nvSpPr>
          <p:cNvPr id="30723" name="Rectangle 2"/>
          <p:cNvSpPr>
            <a:spLocks noGrp="1" noRot="1" noChangeAspect="1" noChangeArrowheads="1" noTextEdit="1"/>
          </p:cNvSpPr>
          <p:nvPr>
            <p:ph type="sldImg"/>
          </p:nvPr>
        </p:nvSpPr>
        <p:spPr>
          <a:xfrm>
            <a:off x="1103313" y="698500"/>
            <a:ext cx="4654550" cy="3490913"/>
          </a:xfrm>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ECEFD4-B586-4847-ABEA-446842AE4A61}" type="slidenum">
              <a:rPr lang="en-US"/>
              <a:pPr eaLnBrk="1" hangingPunct="1"/>
              <a:t>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424363"/>
            <a:ext cx="5486400" cy="4191000"/>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BBEB6-FC4D-4988-A4F0-F426384BC41D}" type="slidenum">
              <a:rPr lang="en-US"/>
              <a:pPr/>
              <a:t>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685800" y="4425703"/>
            <a:ext cx="5486400" cy="4189621"/>
          </a:xfrm>
        </p:spPr>
        <p:txBody>
          <a:bodyPr/>
          <a:lstStyle/>
          <a:p>
            <a:endParaRPr lang="en-US"/>
          </a:p>
        </p:txBody>
      </p:sp>
    </p:spTree>
    <p:extLst>
      <p:ext uri="{BB962C8B-B14F-4D97-AF65-F5344CB8AC3E}">
        <p14:creationId xmlns:p14="http://schemas.microsoft.com/office/powerpoint/2010/main" val="75656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AD7A780-8652-4928-A3B0-7F64E824C13B}" type="slidenum">
              <a:rPr lang="en-US" smtClean="0"/>
              <a:pPr eaLnBrk="1" hangingPunct="1"/>
              <a:t>10</a:t>
            </a:fld>
            <a:endParaRPr lang="en-US" smtClean="0"/>
          </a:p>
        </p:txBody>
      </p:sp>
      <p:sp>
        <p:nvSpPr>
          <p:cNvPr id="31747" name="Rectangle 2"/>
          <p:cNvSpPr>
            <a:spLocks noGrp="1" noRot="1" noChangeAspect="1" noChangeArrowheads="1" noTextEdit="1"/>
          </p:cNvSpPr>
          <p:nvPr>
            <p:ph type="sldImg"/>
          </p:nvPr>
        </p:nvSpPr>
        <p:spPr>
          <a:xfrm>
            <a:off x="1103313" y="698500"/>
            <a:ext cx="4654550" cy="3490913"/>
          </a:xfrm>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ABEDEB5-EF08-42B7-9C19-ED8C29EC0903}" type="slidenum">
              <a:rPr lang="en-US" smtClean="0"/>
              <a:pPr eaLnBrk="1" hangingPunct="1"/>
              <a:t>11</a:t>
            </a:fld>
            <a:endParaRPr lang="en-US" smtClean="0"/>
          </a:p>
        </p:txBody>
      </p:sp>
      <p:sp>
        <p:nvSpPr>
          <p:cNvPr id="32771" name="Rectangle 2"/>
          <p:cNvSpPr>
            <a:spLocks noGrp="1" noRot="1" noChangeAspect="1" noChangeArrowheads="1" noTextEdit="1"/>
          </p:cNvSpPr>
          <p:nvPr>
            <p:ph type="sldImg"/>
          </p:nvPr>
        </p:nvSpPr>
        <p:spPr>
          <a:xfrm>
            <a:off x="1108075" y="698500"/>
            <a:ext cx="4654550" cy="3492500"/>
          </a:xfrm>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1545C6D-7C66-401D-BAEC-B88F9A9F0C38}" type="slidenum">
              <a:rPr lang="en-US" smtClean="0"/>
              <a:pPr eaLnBrk="1" hangingPunct="1"/>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59F308A-060C-4B28-9E0B-41D0D7079B44}"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xfrm>
            <a:off x="1103313" y="698500"/>
            <a:ext cx="4654550" cy="3490913"/>
          </a:xfrm>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4DBCF-680B-4DD3-99DF-A5919868BA36}" type="slidenum">
              <a:rPr lang="en-US"/>
              <a:pPr/>
              <a:t>14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090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A118B-BEE2-47BF-8C1D-F5CDD7BE1F0E}" type="slidenum">
              <a:rPr lang="en-US"/>
              <a:pPr>
                <a:defRPr/>
              </a:pPr>
              <a:t>‹#›</a:t>
            </a:fld>
            <a:endParaRPr lang="en-US"/>
          </a:p>
        </p:txBody>
      </p:sp>
    </p:spTree>
    <p:extLst>
      <p:ext uri="{BB962C8B-B14F-4D97-AF65-F5344CB8AC3E}">
        <p14:creationId xmlns:p14="http://schemas.microsoft.com/office/powerpoint/2010/main" val="44135503"/>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FFC04-582B-4E32-9D07-ACA067C2DE0C}" type="slidenum">
              <a:rPr lang="en-US"/>
              <a:pPr>
                <a:defRPr/>
              </a:pPr>
              <a:t>‹#›</a:t>
            </a:fld>
            <a:endParaRPr lang="en-US"/>
          </a:p>
        </p:txBody>
      </p:sp>
    </p:spTree>
    <p:extLst>
      <p:ext uri="{BB962C8B-B14F-4D97-AF65-F5344CB8AC3E}">
        <p14:creationId xmlns:p14="http://schemas.microsoft.com/office/powerpoint/2010/main" val="408509298"/>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47CAC-1E85-4B26-B3BE-DA50E9725BE6}" type="slidenum">
              <a:rPr lang="en-US"/>
              <a:pPr>
                <a:defRPr/>
              </a:pPr>
              <a:t>‹#›</a:t>
            </a:fld>
            <a:endParaRPr lang="en-US"/>
          </a:p>
        </p:txBody>
      </p:sp>
    </p:spTree>
    <p:extLst>
      <p:ext uri="{BB962C8B-B14F-4D97-AF65-F5344CB8AC3E}">
        <p14:creationId xmlns:p14="http://schemas.microsoft.com/office/powerpoint/2010/main" val="2474483075"/>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63B38-92F0-4384-A98F-F1427ABD4A9F}" type="slidenum">
              <a:rPr lang="en-US"/>
              <a:pPr>
                <a:defRPr/>
              </a:pPr>
              <a:t>‹#›</a:t>
            </a:fld>
            <a:endParaRPr lang="en-US"/>
          </a:p>
        </p:txBody>
      </p:sp>
    </p:spTree>
    <p:extLst>
      <p:ext uri="{BB962C8B-B14F-4D97-AF65-F5344CB8AC3E}">
        <p14:creationId xmlns:p14="http://schemas.microsoft.com/office/powerpoint/2010/main" val="176256875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9AFD2C-A09A-4DF3-B31F-7511407C87D7}" type="slidenum">
              <a:rPr lang="en-US"/>
              <a:pPr>
                <a:defRPr/>
              </a:pPr>
              <a:t>‹#›</a:t>
            </a:fld>
            <a:endParaRPr lang="en-US"/>
          </a:p>
        </p:txBody>
      </p:sp>
    </p:spTree>
    <p:extLst>
      <p:ext uri="{BB962C8B-B14F-4D97-AF65-F5344CB8AC3E}">
        <p14:creationId xmlns:p14="http://schemas.microsoft.com/office/powerpoint/2010/main" val="327653137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2C3CD7-815C-4C9D-B339-E773718CDCA2}" type="slidenum">
              <a:rPr lang="en-US"/>
              <a:pPr>
                <a:defRPr/>
              </a:pPr>
              <a:t>‹#›</a:t>
            </a:fld>
            <a:endParaRPr lang="en-US"/>
          </a:p>
        </p:txBody>
      </p:sp>
    </p:spTree>
    <p:extLst>
      <p:ext uri="{BB962C8B-B14F-4D97-AF65-F5344CB8AC3E}">
        <p14:creationId xmlns:p14="http://schemas.microsoft.com/office/powerpoint/2010/main" val="236970722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E485A3-7953-4701-B154-E5B579DA1E18}" type="slidenum">
              <a:rPr lang="en-US"/>
              <a:pPr>
                <a:defRPr/>
              </a:pPr>
              <a:t>‹#›</a:t>
            </a:fld>
            <a:endParaRPr lang="en-US"/>
          </a:p>
        </p:txBody>
      </p:sp>
    </p:spTree>
    <p:extLst>
      <p:ext uri="{BB962C8B-B14F-4D97-AF65-F5344CB8AC3E}">
        <p14:creationId xmlns:p14="http://schemas.microsoft.com/office/powerpoint/2010/main" val="2568146823"/>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6BB9A8-E857-4261-B2ED-562F7580C745}" type="slidenum">
              <a:rPr lang="en-US"/>
              <a:pPr>
                <a:defRPr/>
              </a:pPr>
              <a:t>‹#›</a:t>
            </a:fld>
            <a:endParaRPr lang="en-US"/>
          </a:p>
        </p:txBody>
      </p:sp>
    </p:spTree>
    <p:extLst>
      <p:ext uri="{BB962C8B-B14F-4D97-AF65-F5344CB8AC3E}">
        <p14:creationId xmlns:p14="http://schemas.microsoft.com/office/powerpoint/2010/main" val="3388568858"/>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460463-6573-488C-9C87-9E18990F6298}" type="slidenum">
              <a:rPr lang="en-US"/>
              <a:pPr>
                <a:defRPr/>
              </a:pPr>
              <a:t>‹#›</a:t>
            </a:fld>
            <a:endParaRPr lang="en-US"/>
          </a:p>
        </p:txBody>
      </p:sp>
    </p:spTree>
    <p:extLst>
      <p:ext uri="{BB962C8B-B14F-4D97-AF65-F5344CB8AC3E}">
        <p14:creationId xmlns:p14="http://schemas.microsoft.com/office/powerpoint/2010/main" val="1654600787"/>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406C73-2B08-44E1-831D-32D63837CC25}" type="slidenum">
              <a:rPr lang="en-US"/>
              <a:pPr>
                <a:defRPr/>
              </a:pPr>
              <a:t>‹#›</a:t>
            </a:fld>
            <a:endParaRPr lang="en-US"/>
          </a:p>
        </p:txBody>
      </p:sp>
    </p:spTree>
    <p:extLst>
      <p:ext uri="{BB962C8B-B14F-4D97-AF65-F5344CB8AC3E}">
        <p14:creationId xmlns:p14="http://schemas.microsoft.com/office/powerpoint/2010/main" val="3553925520"/>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158111-7B0F-4AFA-8EE4-00C033B7F3A1}" type="slidenum">
              <a:rPr lang="en-US"/>
              <a:pPr>
                <a:defRPr/>
              </a:pPr>
              <a:t>‹#›</a:t>
            </a:fld>
            <a:endParaRPr lang="en-US"/>
          </a:p>
        </p:txBody>
      </p:sp>
    </p:spTree>
    <p:extLst>
      <p:ext uri="{BB962C8B-B14F-4D97-AF65-F5344CB8AC3E}">
        <p14:creationId xmlns:p14="http://schemas.microsoft.com/office/powerpoint/2010/main" val="215895064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708D2-BBD2-4D01-9A10-7128F8A80C5E}" type="slidenum">
              <a:rPr lang="en-US"/>
              <a:pPr>
                <a:defRPr/>
              </a:pPr>
              <a:t>‹#›</a:t>
            </a:fld>
            <a:endParaRPr lang="en-US"/>
          </a:p>
        </p:txBody>
      </p:sp>
    </p:spTree>
    <p:extLst>
      <p:ext uri="{BB962C8B-B14F-4D97-AF65-F5344CB8AC3E}">
        <p14:creationId xmlns:p14="http://schemas.microsoft.com/office/powerpoint/2010/main" val="1172791964"/>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a:defRPr sz="1400"/>
            </a:lvl1pPr>
          </a:lstStyle>
          <a:p>
            <a:pPr>
              <a:defRPr/>
            </a:pPr>
            <a:fld id="{EE44B9E8-91DF-4648-A356-F224761DB0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Excel_97-2003_Worksheet2.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36513"/>
            <a:ext cx="10644188"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5000" y="6205651"/>
            <a:ext cx="7010400" cy="407988"/>
          </a:xfrm>
          <a:prstGeom prst="rect">
            <a:avLst/>
          </a:prstGeom>
          <a:noFill/>
        </p:spPr>
        <p:txBody>
          <a:bodyPr>
            <a:spAutoFit/>
          </a:bodyPr>
          <a:lstStyle/>
          <a:p>
            <a:pPr algn="ctr">
              <a:defRPr/>
            </a:pPr>
            <a:r>
              <a:rPr lang="en-US" sz="2050" b="1" i="1" dirty="0">
                <a:solidFill>
                  <a:srgbClr val="FFFF00"/>
                </a:solidFill>
                <a:effectLst>
                  <a:outerShdw blurRad="50800" dist="38100" dir="2700000" algn="tl" rotWithShape="0">
                    <a:srgbClr val="FFFF00">
                      <a:alpha val="40000"/>
                    </a:srgbClr>
                  </a:outerShdw>
                </a:effectLst>
              </a:rPr>
              <a:t>President’s Report to Alumnae Reunion:  June 1, 2013</a:t>
            </a:r>
          </a:p>
        </p:txBody>
      </p:sp>
      <p:sp>
        <p:nvSpPr>
          <p:cNvPr id="2" name="Slide Number Placeholder 1"/>
          <p:cNvSpPr>
            <a:spLocks noGrp="1"/>
          </p:cNvSpPr>
          <p:nvPr>
            <p:ph type="sldNum" sz="quarter" idx="12"/>
          </p:nvPr>
        </p:nvSpPr>
        <p:spPr/>
        <p:txBody>
          <a:bodyPr/>
          <a:lstStyle/>
          <a:p>
            <a:pPr>
              <a:defRPr/>
            </a:pPr>
            <a:fld id="{6C406C73-2B08-44E1-831D-32D63837CC25}" type="slidenum">
              <a:rPr lang="en-US" smtClean="0"/>
              <a:pPr>
                <a:defRPr/>
              </a:pPr>
              <a:t>1</a:t>
            </a:fld>
            <a:endParaRPr lang="en-US"/>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5CFACE-9277-4187-8C84-4FC4734D64BF}" type="slidenum">
              <a:rPr lang="en-US" smtClean="0"/>
              <a:pPr eaLnBrk="1" hangingPunct="1"/>
              <a:t>10</a:t>
            </a:fld>
            <a:endParaRPr lang="en-US" smtClean="0"/>
          </a:p>
        </p:txBody>
      </p:sp>
      <p:sp>
        <p:nvSpPr>
          <p:cNvPr id="6147" name="Oval 2"/>
          <p:cNvSpPr>
            <a:spLocks noChangeArrowheads="1"/>
          </p:cNvSpPr>
          <p:nvPr/>
        </p:nvSpPr>
        <p:spPr bwMode="auto">
          <a:xfrm>
            <a:off x="609600" y="2971800"/>
            <a:ext cx="3505200" cy="3429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6148" name="Text Box 3"/>
          <p:cNvSpPr txBox="1">
            <a:spLocks noChangeArrowheads="1"/>
          </p:cNvSpPr>
          <p:nvPr/>
        </p:nvSpPr>
        <p:spPr bwMode="auto">
          <a:xfrm>
            <a:off x="31242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latin typeface="Times New Roman" pitchFamily="18" charset="0"/>
            </a:endParaRPr>
          </a:p>
        </p:txBody>
      </p:sp>
      <p:sp>
        <p:nvSpPr>
          <p:cNvPr id="6149" name="Oval 4"/>
          <p:cNvSpPr>
            <a:spLocks noChangeArrowheads="1"/>
          </p:cNvSpPr>
          <p:nvPr/>
        </p:nvSpPr>
        <p:spPr bwMode="auto">
          <a:xfrm>
            <a:off x="1676400" y="457200"/>
            <a:ext cx="3505200" cy="3429000"/>
          </a:xfrm>
          <a:prstGeom prst="ellipse">
            <a:avLst/>
          </a:prstGeom>
          <a:solidFill>
            <a:schemeClr val="accent1">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6150" name="Text Box 5"/>
          <p:cNvSpPr txBox="1">
            <a:spLocks noChangeArrowheads="1"/>
          </p:cNvSpPr>
          <p:nvPr/>
        </p:nvSpPr>
        <p:spPr bwMode="auto">
          <a:xfrm>
            <a:off x="914400" y="3810000"/>
            <a:ext cx="25034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COLLEGE OF</a:t>
            </a:r>
          </a:p>
          <a:p>
            <a:pPr eaLnBrk="1" hangingPunct="1"/>
            <a:r>
              <a:rPr lang="en-US" sz="2000" b="1"/>
              <a:t>ARTS &amp; SCIENCES</a:t>
            </a:r>
          </a:p>
          <a:p>
            <a:pPr eaLnBrk="1" hangingPunct="1"/>
            <a:r>
              <a:rPr lang="en-US" sz="1200"/>
              <a:t>--------------------------------------------</a:t>
            </a:r>
          </a:p>
          <a:p>
            <a:pPr eaLnBrk="1" hangingPunct="1">
              <a:buFontTx/>
              <a:buChar char="•"/>
            </a:pPr>
            <a:r>
              <a:rPr lang="en-US" sz="1200"/>
              <a:t> </a:t>
            </a:r>
            <a:r>
              <a:rPr lang="en-US" sz="1000"/>
              <a:t>WOMEN’S COLLEGE</a:t>
            </a:r>
          </a:p>
          <a:p>
            <a:pPr eaLnBrk="1" hangingPunct="1">
              <a:buFontTx/>
              <a:buChar char="•"/>
            </a:pPr>
            <a:r>
              <a:rPr lang="en-US" sz="1000"/>
              <a:t> WEEKDAY/FULL-TIME</a:t>
            </a:r>
          </a:p>
          <a:p>
            <a:pPr eaLnBrk="1" hangingPunct="1">
              <a:buFontTx/>
              <a:buChar char="•"/>
            </a:pPr>
            <a:r>
              <a:rPr lang="en-US" sz="1000"/>
              <a:t> LIBERAL ARTS </a:t>
            </a:r>
          </a:p>
          <a:p>
            <a:pPr eaLnBrk="1" hangingPunct="1">
              <a:buFontTx/>
              <a:buChar char="•"/>
            </a:pPr>
            <a:r>
              <a:rPr lang="en-US" sz="1000"/>
              <a:t> BACCALAUREATE</a:t>
            </a:r>
          </a:p>
          <a:p>
            <a:pPr eaLnBrk="1" hangingPunct="1">
              <a:buFontTx/>
              <a:buChar char="•"/>
            </a:pPr>
            <a:r>
              <a:rPr lang="en-US" sz="1000"/>
              <a:t>ATHLETICS </a:t>
            </a:r>
          </a:p>
          <a:p>
            <a:pPr eaLnBrk="1" hangingPunct="1">
              <a:buFontTx/>
              <a:buChar char="•"/>
            </a:pPr>
            <a:r>
              <a:rPr lang="en-US" sz="1000"/>
              <a:t>CO-CURRICULAR</a:t>
            </a:r>
          </a:p>
          <a:p>
            <a:pPr eaLnBrk="1" hangingPunct="1"/>
            <a:r>
              <a:rPr lang="en-US" sz="1000"/>
              <a:t>   LEARNING PROGRAMS</a:t>
            </a:r>
          </a:p>
        </p:txBody>
      </p:sp>
      <p:sp>
        <p:nvSpPr>
          <p:cNvPr id="6151" name="Text Box 6"/>
          <p:cNvSpPr txBox="1">
            <a:spLocks noChangeArrowheads="1"/>
          </p:cNvSpPr>
          <p:nvPr/>
        </p:nvSpPr>
        <p:spPr bwMode="auto">
          <a:xfrm>
            <a:off x="2133600" y="990600"/>
            <a:ext cx="232886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SCHOOL OF</a:t>
            </a:r>
          </a:p>
          <a:p>
            <a:pPr eaLnBrk="1" hangingPunct="1"/>
            <a:r>
              <a:rPr lang="en-US" sz="2000" b="1"/>
              <a:t>EDUCATION</a:t>
            </a:r>
          </a:p>
          <a:p>
            <a:pPr eaLnBrk="1" hangingPunct="1"/>
            <a:r>
              <a:rPr lang="en-US" sz="1000" b="1"/>
              <a:t>-------------------------------------------------</a:t>
            </a:r>
          </a:p>
          <a:p>
            <a:pPr eaLnBrk="1" hangingPunct="1">
              <a:buFontTx/>
              <a:buChar char="•"/>
            </a:pPr>
            <a:r>
              <a:rPr lang="en-US" sz="1000" b="1"/>
              <a:t>TEACHER PREP, SCHOOL ADMIN</a:t>
            </a:r>
          </a:p>
          <a:p>
            <a:pPr eaLnBrk="1" hangingPunct="1"/>
            <a:r>
              <a:rPr lang="en-US" sz="1000" b="1"/>
              <a:t>    AND COUNSELING PROGRAMS</a:t>
            </a:r>
          </a:p>
          <a:p>
            <a:pPr eaLnBrk="1" hangingPunct="1">
              <a:buFontTx/>
              <a:buChar char="•"/>
            </a:pPr>
            <a:r>
              <a:rPr lang="en-US" sz="1000" b="1"/>
              <a:t>COEDUCATIONAL</a:t>
            </a:r>
          </a:p>
          <a:p>
            <a:pPr eaLnBrk="1" hangingPunct="1">
              <a:buFontTx/>
              <a:buChar char="•"/>
            </a:pPr>
            <a:r>
              <a:rPr lang="en-US" sz="1000" b="1"/>
              <a:t>EVENING AND WEEKEND</a:t>
            </a:r>
          </a:p>
          <a:p>
            <a:pPr eaLnBrk="1" hangingPunct="1">
              <a:buFontTx/>
              <a:buChar char="•"/>
            </a:pPr>
            <a:r>
              <a:rPr lang="en-US" sz="1000" b="1"/>
              <a:t>POSTGRADUATE PROFESSIONAL</a:t>
            </a:r>
          </a:p>
          <a:p>
            <a:pPr eaLnBrk="1" hangingPunct="1"/>
            <a:r>
              <a:rPr lang="en-US" sz="1000" b="1"/>
              <a:t>   DEVELOPMENT PROGRAMS</a:t>
            </a:r>
          </a:p>
          <a:p>
            <a:pPr eaLnBrk="1" hangingPunct="1"/>
            <a:endParaRPr lang="en-US" sz="1000" b="1"/>
          </a:p>
          <a:p>
            <a:pPr eaLnBrk="1" hangingPunct="1"/>
            <a:endParaRPr lang="en-US" sz="1000" b="1" u="sng"/>
          </a:p>
        </p:txBody>
      </p:sp>
      <p:sp>
        <p:nvSpPr>
          <p:cNvPr id="6152" name="Oval 7"/>
          <p:cNvSpPr>
            <a:spLocks noChangeArrowheads="1"/>
          </p:cNvSpPr>
          <p:nvPr/>
        </p:nvSpPr>
        <p:spPr bwMode="auto">
          <a:xfrm>
            <a:off x="4419600" y="914400"/>
            <a:ext cx="3505200" cy="3429000"/>
          </a:xfrm>
          <a:prstGeom prst="ellipse">
            <a:avLst/>
          </a:prstGeom>
          <a:solidFill>
            <a:srgbClr val="FF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6153" name="Text Box 8"/>
          <p:cNvSpPr txBox="1">
            <a:spLocks noChangeArrowheads="1"/>
          </p:cNvSpPr>
          <p:nvPr/>
        </p:nvSpPr>
        <p:spPr bwMode="auto">
          <a:xfrm>
            <a:off x="5181600" y="1143000"/>
            <a:ext cx="2362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SCHOOL OF </a:t>
            </a:r>
          </a:p>
          <a:p>
            <a:pPr eaLnBrk="1" hangingPunct="1"/>
            <a:r>
              <a:rPr lang="en-US" sz="2000" b="1"/>
              <a:t>PROFESSIONAL</a:t>
            </a:r>
          </a:p>
          <a:p>
            <a:pPr eaLnBrk="1" hangingPunct="1"/>
            <a:r>
              <a:rPr lang="en-US" sz="2000" b="1"/>
              <a:t>STUDIES </a:t>
            </a:r>
          </a:p>
          <a:p>
            <a:pPr eaLnBrk="1" hangingPunct="1"/>
            <a:r>
              <a:rPr lang="en-US" sz="1400" b="1"/>
              <a:t>-----------------------------------</a:t>
            </a:r>
          </a:p>
          <a:p>
            <a:pPr eaLnBrk="1" hangingPunct="1">
              <a:buFontTx/>
              <a:buChar char="•"/>
            </a:pPr>
            <a:r>
              <a:rPr lang="en-US" sz="1000"/>
              <a:t>PROFESSIONAL PROGRAMS </a:t>
            </a:r>
          </a:p>
          <a:p>
            <a:pPr eaLnBrk="1" hangingPunct="1"/>
            <a:r>
              <a:rPr lang="en-US" sz="1000"/>
              <a:t>    FOR WORKING STUDENTS</a:t>
            </a:r>
          </a:p>
          <a:p>
            <a:pPr eaLnBrk="1" hangingPunct="1">
              <a:buFontTx/>
              <a:buChar char="•"/>
            </a:pPr>
            <a:r>
              <a:rPr lang="en-US" sz="1000"/>
              <a:t>COEDUCATIONAL</a:t>
            </a:r>
          </a:p>
          <a:p>
            <a:pPr eaLnBrk="1" hangingPunct="1">
              <a:buFontTx/>
              <a:buChar char="•"/>
            </a:pPr>
            <a:r>
              <a:rPr lang="en-US" sz="1000"/>
              <a:t>EVENING AND WEEKEND</a:t>
            </a:r>
          </a:p>
          <a:p>
            <a:pPr eaLnBrk="1" hangingPunct="1">
              <a:buFontTx/>
              <a:buChar char="•"/>
            </a:pPr>
            <a:r>
              <a:rPr lang="en-US" sz="1000"/>
              <a:t>ON AND OFF-SITE</a:t>
            </a:r>
          </a:p>
          <a:p>
            <a:pPr eaLnBrk="1" hangingPunct="1">
              <a:buFontTx/>
              <a:buChar char="•"/>
            </a:pPr>
            <a:r>
              <a:rPr lang="en-US" sz="1000"/>
              <a:t>ONLINE AND CLASSROOM</a:t>
            </a:r>
          </a:p>
          <a:p>
            <a:pPr eaLnBrk="1" hangingPunct="1"/>
            <a:endParaRPr lang="en-US" sz="1000"/>
          </a:p>
          <a:p>
            <a:pPr algn="r" eaLnBrk="1" hangingPunct="1"/>
            <a:endParaRPr lang="en-US" sz="1000" u="sng"/>
          </a:p>
        </p:txBody>
      </p:sp>
      <p:sp>
        <p:nvSpPr>
          <p:cNvPr id="6154" name="Text Box 9"/>
          <p:cNvSpPr txBox="1">
            <a:spLocks noChangeArrowheads="1"/>
          </p:cNvSpPr>
          <p:nvPr/>
        </p:nvSpPr>
        <p:spPr bwMode="auto">
          <a:xfrm>
            <a:off x="7527925" y="2327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latin typeface="Times New Roman" pitchFamily="18" charset="0"/>
            </a:endParaRPr>
          </a:p>
        </p:txBody>
      </p:sp>
      <p:sp>
        <p:nvSpPr>
          <p:cNvPr id="6155" name="AutoShape 10"/>
          <p:cNvSpPr>
            <a:spLocks noChangeArrowheads="1"/>
          </p:cNvSpPr>
          <p:nvPr/>
        </p:nvSpPr>
        <p:spPr bwMode="auto">
          <a:xfrm rot="6123003">
            <a:off x="342900" y="2324100"/>
            <a:ext cx="2133600" cy="533400"/>
          </a:xfrm>
          <a:prstGeom prst="curvedUpArrow">
            <a:avLst>
              <a:gd name="adj1" fmla="val 22315"/>
              <a:gd name="adj2" fmla="val 102315"/>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AutoShape 11"/>
          <p:cNvSpPr>
            <a:spLocks noChangeArrowheads="1"/>
          </p:cNvSpPr>
          <p:nvPr/>
        </p:nvSpPr>
        <p:spPr bwMode="auto">
          <a:xfrm rot="-4387412">
            <a:off x="6210300" y="4152900"/>
            <a:ext cx="2438400" cy="838200"/>
          </a:xfrm>
          <a:prstGeom prst="curvedUpArrow">
            <a:avLst>
              <a:gd name="adj1" fmla="val 16229"/>
              <a:gd name="adj2" fmla="val 74411"/>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AutoShape 12"/>
          <p:cNvSpPr>
            <a:spLocks noChangeArrowheads="1"/>
          </p:cNvSpPr>
          <p:nvPr/>
        </p:nvSpPr>
        <p:spPr bwMode="auto">
          <a:xfrm rot="-10535264">
            <a:off x="3886200" y="533400"/>
            <a:ext cx="2438400" cy="509588"/>
          </a:xfrm>
          <a:prstGeom prst="curvedUpArrow">
            <a:avLst>
              <a:gd name="adj1" fmla="val 26694"/>
              <a:gd name="adj2" fmla="val 122395"/>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Oval 13"/>
          <p:cNvSpPr>
            <a:spLocks noChangeArrowheads="1"/>
          </p:cNvSpPr>
          <p:nvPr/>
        </p:nvSpPr>
        <p:spPr bwMode="auto">
          <a:xfrm>
            <a:off x="3505200" y="3200400"/>
            <a:ext cx="3505200" cy="3429000"/>
          </a:xfrm>
          <a:prstGeom prst="ellipse">
            <a:avLst/>
          </a:prstGeom>
          <a:solidFill>
            <a:srgbClr val="99FF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6159" name="Text Box 14"/>
          <p:cNvSpPr txBox="1">
            <a:spLocks noChangeArrowheads="1"/>
          </p:cNvSpPr>
          <p:nvPr/>
        </p:nvSpPr>
        <p:spPr bwMode="auto">
          <a:xfrm>
            <a:off x="4191000" y="4191000"/>
            <a:ext cx="19050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SCHOOL OF NURSING AND HEALTH PROFESSIONS</a:t>
            </a:r>
            <a:endParaRPr lang="en-US" sz="1000" b="1"/>
          </a:p>
          <a:p>
            <a:pPr eaLnBrk="1" hangingPunct="1">
              <a:spcBef>
                <a:spcPct val="50000"/>
              </a:spcBef>
            </a:pPr>
            <a:r>
              <a:rPr lang="en-US" sz="1000" b="1"/>
              <a:t>________________________</a:t>
            </a:r>
          </a:p>
          <a:p>
            <a:pPr eaLnBrk="1" hangingPunct="1">
              <a:spcBef>
                <a:spcPct val="50000"/>
              </a:spcBef>
              <a:buFontTx/>
              <a:buChar char="•"/>
            </a:pPr>
            <a:r>
              <a:rPr lang="en-US" sz="1000" b="1"/>
              <a:t>COED</a:t>
            </a:r>
          </a:p>
          <a:p>
            <a:pPr eaLnBrk="1" hangingPunct="1">
              <a:spcBef>
                <a:spcPct val="50000"/>
              </a:spcBef>
              <a:buFontTx/>
              <a:buChar char="•"/>
            </a:pPr>
            <a:r>
              <a:rPr lang="en-US" sz="1000" b="1"/>
              <a:t>NURSING BAC + MASTERS</a:t>
            </a:r>
          </a:p>
          <a:p>
            <a:pPr eaLnBrk="1" hangingPunct="1">
              <a:spcBef>
                <a:spcPct val="50000"/>
              </a:spcBef>
              <a:buFontTx/>
              <a:buChar char="•"/>
            </a:pPr>
            <a:r>
              <a:rPr lang="en-US" sz="1000" b="1"/>
              <a:t>OT, PT, OTHER</a:t>
            </a:r>
          </a:p>
        </p:txBody>
      </p:sp>
      <p:sp>
        <p:nvSpPr>
          <p:cNvPr id="6160" name="AutoShape 15"/>
          <p:cNvSpPr>
            <a:spLocks noChangeArrowheads="1"/>
          </p:cNvSpPr>
          <p:nvPr/>
        </p:nvSpPr>
        <p:spPr bwMode="auto">
          <a:xfrm rot="1221665">
            <a:off x="2895600" y="6096000"/>
            <a:ext cx="1905000" cy="533400"/>
          </a:xfrm>
          <a:prstGeom prst="curvedUpArrow">
            <a:avLst>
              <a:gd name="adj1" fmla="val 19924"/>
              <a:gd name="adj2" fmla="val 91353"/>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Text Box 16"/>
          <p:cNvSpPr txBox="1">
            <a:spLocks noChangeArrowheads="1"/>
          </p:cNvSpPr>
          <p:nvPr/>
        </p:nvSpPr>
        <p:spPr bwMode="auto">
          <a:xfrm>
            <a:off x="0" y="2286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TRINITY STRATEGIC PARADIGM</a:t>
            </a: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50800" y="0"/>
          <a:ext cx="9067800" cy="6799263"/>
        </p:xfrm>
        <a:graphic>
          <a:graphicData uri="http://schemas.openxmlformats.org/presentationml/2006/ole">
            <mc:AlternateContent xmlns:mc="http://schemas.openxmlformats.org/markup-compatibility/2006">
              <mc:Choice xmlns:v="urn:schemas-microsoft-com:vml" Requires="v">
                <p:oleObj spid="_x0000_s7176" name="Chart" r:id="rId4" imgW="4248059" imgH="3181437" progId="MSGraph.Chart.8">
                  <p:embed/>
                </p:oleObj>
              </mc:Choice>
              <mc:Fallback>
                <p:oleObj name="Chart" r:id="rId4" imgW="4248059" imgH="3181437"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0"/>
                        <a:ext cx="9067800" cy="679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TextBox 1"/>
          <p:cNvSpPr txBox="1">
            <a:spLocks noChangeArrowheads="1"/>
          </p:cNvSpPr>
          <p:nvPr/>
        </p:nvSpPr>
        <p:spPr bwMode="auto">
          <a:xfrm>
            <a:off x="8382000" y="64770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a:t>
            </a:r>
          </a:p>
        </p:txBody>
      </p:sp>
      <p:sp>
        <p:nvSpPr>
          <p:cNvPr id="2" name="Slide Number Placeholder 1"/>
          <p:cNvSpPr>
            <a:spLocks noGrp="1"/>
          </p:cNvSpPr>
          <p:nvPr>
            <p:ph type="sldNum" sz="quarter" idx="12"/>
          </p:nvPr>
        </p:nvSpPr>
        <p:spPr/>
        <p:txBody>
          <a:bodyPr/>
          <a:lstStyle/>
          <a:p>
            <a:pPr>
              <a:defRPr/>
            </a:pPr>
            <a:fld id="{6C406C73-2B08-44E1-831D-32D63837CC25}" type="slidenum">
              <a:rPr lang="en-US" smtClean="0"/>
              <a:pPr>
                <a:defRPr/>
              </a:pPr>
              <a:t>11</a:t>
            </a:fld>
            <a:endParaRPr lang="en-US"/>
          </a:p>
        </p:txBody>
      </p:sp>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nvGraphicFramePr>
        <p:xfrm>
          <a:off x="0" y="152400"/>
          <a:ext cx="9144000" cy="6858000"/>
        </p:xfrm>
        <a:graphic>
          <a:graphicData uri="http://schemas.openxmlformats.org/presentationml/2006/ole">
            <mc:AlternateContent xmlns:mc="http://schemas.openxmlformats.org/markup-compatibility/2006">
              <mc:Choice xmlns:v="urn:schemas-microsoft-com:vml" Requires="v">
                <p:oleObj spid="_x0000_s8213" name="Chart" r:id="rId4" imgW="4267225" imgH="3066985" progId="MSGraph.Chart.8">
                  <p:embed/>
                </p:oleObj>
              </mc:Choice>
              <mc:Fallback>
                <p:oleObj name="Chart" r:id="rId4" imgW="4267225" imgH="3066985" progId="MSGraph.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Text Box 4"/>
          <p:cNvSpPr txBox="1">
            <a:spLocks noChangeArrowheads="1"/>
          </p:cNvSpPr>
          <p:nvPr/>
        </p:nvSpPr>
        <p:spPr bwMode="auto">
          <a:xfrm>
            <a:off x="790575" y="33655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1327</a:t>
            </a:r>
          </a:p>
        </p:txBody>
      </p:sp>
      <p:sp>
        <p:nvSpPr>
          <p:cNvPr id="8196" name="Text Box 5"/>
          <p:cNvSpPr txBox="1">
            <a:spLocks noChangeArrowheads="1"/>
          </p:cNvSpPr>
          <p:nvPr/>
        </p:nvSpPr>
        <p:spPr bwMode="auto">
          <a:xfrm>
            <a:off x="1476375" y="277336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1645</a:t>
            </a:r>
          </a:p>
        </p:txBody>
      </p:sp>
      <p:sp>
        <p:nvSpPr>
          <p:cNvPr id="8197" name="Text Box 6"/>
          <p:cNvSpPr txBox="1">
            <a:spLocks noChangeArrowheads="1"/>
          </p:cNvSpPr>
          <p:nvPr/>
        </p:nvSpPr>
        <p:spPr bwMode="auto">
          <a:xfrm>
            <a:off x="2122488" y="2784475"/>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1637</a:t>
            </a:r>
          </a:p>
        </p:txBody>
      </p:sp>
      <p:sp>
        <p:nvSpPr>
          <p:cNvPr id="8198" name="Text Box 7"/>
          <p:cNvSpPr txBox="1">
            <a:spLocks noChangeArrowheads="1"/>
          </p:cNvSpPr>
          <p:nvPr/>
        </p:nvSpPr>
        <p:spPr bwMode="auto">
          <a:xfrm>
            <a:off x="2819400" y="2790825"/>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1659</a:t>
            </a:r>
          </a:p>
        </p:txBody>
      </p:sp>
      <p:sp>
        <p:nvSpPr>
          <p:cNvPr id="8199" name="Text Box 8"/>
          <p:cNvSpPr txBox="1">
            <a:spLocks noChangeArrowheads="1"/>
          </p:cNvSpPr>
          <p:nvPr/>
        </p:nvSpPr>
        <p:spPr bwMode="auto">
          <a:xfrm>
            <a:off x="3424238" y="284956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1618</a:t>
            </a:r>
          </a:p>
        </p:txBody>
      </p:sp>
      <p:sp>
        <p:nvSpPr>
          <p:cNvPr id="8200" name="Text Box 9"/>
          <p:cNvSpPr txBox="1">
            <a:spLocks noChangeArrowheads="1"/>
          </p:cNvSpPr>
          <p:nvPr/>
        </p:nvSpPr>
        <p:spPr bwMode="auto">
          <a:xfrm>
            <a:off x="4191000" y="2851150"/>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1605</a:t>
            </a:r>
          </a:p>
        </p:txBody>
      </p:sp>
      <p:sp>
        <p:nvSpPr>
          <p:cNvPr id="8201" name="Text Box 10"/>
          <p:cNvSpPr txBox="1">
            <a:spLocks noChangeArrowheads="1"/>
          </p:cNvSpPr>
          <p:nvPr/>
        </p:nvSpPr>
        <p:spPr bwMode="auto">
          <a:xfrm>
            <a:off x="4876800" y="2774950"/>
            <a:ext cx="463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1640</a:t>
            </a:r>
          </a:p>
        </p:txBody>
      </p:sp>
      <p:sp>
        <p:nvSpPr>
          <p:cNvPr id="8202" name="Text Box 11"/>
          <p:cNvSpPr txBox="1">
            <a:spLocks noChangeArrowheads="1"/>
          </p:cNvSpPr>
          <p:nvPr/>
        </p:nvSpPr>
        <p:spPr bwMode="auto">
          <a:xfrm>
            <a:off x="5518150" y="2667000"/>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1736</a:t>
            </a:r>
          </a:p>
        </p:txBody>
      </p:sp>
      <p:sp>
        <p:nvSpPr>
          <p:cNvPr id="8203" name="Text Box 12"/>
          <p:cNvSpPr txBox="1">
            <a:spLocks noChangeArrowheads="1"/>
          </p:cNvSpPr>
          <p:nvPr/>
        </p:nvSpPr>
        <p:spPr bwMode="auto">
          <a:xfrm>
            <a:off x="228600" y="609600"/>
            <a:ext cx="152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NUMBER OF STUDENTS</a:t>
            </a:r>
          </a:p>
        </p:txBody>
      </p:sp>
      <p:sp>
        <p:nvSpPr>
          <p:cNvPr id="8204" name="Text Box 13"/>
          <p:cNvSpPr txBox="1">
            <a:spLocks noChangeArrowheads="1"/>
          </p:cNvSpPr>
          <p:nvPr/>
        </p:nvSpPr>
        <p:spPr bwMode="auto">
          <a:xfrm>
            <a:off x="6172200" y="2133600"/>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2034</a:t>
            </a:r>
          </a:p>
        </p:txBody>
      </p:sp>
      <p:sp>
        <p:nvSpPr>
          <p:cNvPr id="8205" name="Text Box 14"/>
          <p:cNvSpPr txBox="1">
            <a:spLocks noChangeArrowheads="1"/>
          </p:cNvSpPr>
          <p:nvPr/>
        </p:nvSpPr>
        <p:spPr bwMode="auto">
          <a:xfrm>
            <a:off x="6858000" y="1676400"/>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2305</a:t>
            </a:r>
          </a:p>
        </p:txBody>
      </p:sp>
      <p:sp>
        <p:nvSpPr>
          <p:cNvPr id="8206" name="Text Box 15"/>
          <p:cNvSpPr txBox="1">
            <a:spLocks noChangeArrowheads="1"/>
          </p:cNvSpPr>
          <p:nvPr/>
        </p:nvSpPr>
        <p:spPr bwMode="auto">
          <a:xfrm>
            <a:off x="7467600" y="1252538"/>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2555</a:t>
            </a:r>
          </a:p>
        </p:txBody>
      </p:sp>
      <p:sp>
        <p:nvSpPr>
          <p:cNvPr id="8207" name="Text Box 15"/>
          <p:cNvSpPr txBox="1">
            <a:spLocks noChangeArrowheads="1"/>
          </p:cNvSpPr>
          <p:nvPr/>
        </p:nvSpPr>
        <p:spPr bwMode="auto">
          <a:xfrm>
            <a:off x="8153400" y="1008063"/>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2664</a:t>
            </a:r>
          </a:p>
        </p:txBody>
      </p:sp>
      <p:sp>
        <p:nvSpPr>
          <p:cNvPr id="820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BA532B-97CE-45D7-9334-2462AEC920D3}" type="slidenum">
              <a:rPr lang="en-US" smtClean="0"/>
              <a:pPr eaLnBrk="1" hangingPunct="1"/>
              <a:t>12</a:t>
            </a:fld>
            <a:endParaRPr lang="en-US" smtClean="0"/>
          </a:p>
        </p:txBody>
      </p:sp>
      <p:sp>
        <p:nvSpPr>
          <p:cNvPr id="8209" name="TextBox 2"/>
          <p:cNvSpPr txBox="1">
            <a:spLocks noChangeArrowheads="1"/>
          </p:cNvSpPr>
          <p:nvPr/>
        </p:nvSpPr>
        <p:spPr bwMode="auto">
          <a:xfrm>
            <a:off x="8639175" y="6369050"/>
            <a:ext cx="62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11</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E94868-DFA0-4C68-9650-6F58059900BF}" type="slidenum">
              <a:rPr lang="en-US" smtClean="0"/>
              <a:pPr eaLnBrk="1" hangingPunct="1"/>
              <a:t>13</a:t>
            </a:fld>
            <a:endParaRPr lang="en-US" smtClean="0"/>
          </a:p>
        </p:txBody>
      </p:sp>
      <p:graphicFrame>
        <p:nvGraphicFramePr>
          <p:cNvPr id="11267" name="Object 2"/>
          <p:cNvGraphicFramePr>
            <a:graphicFrameLocks noChangeAspect="1"/>
          </p:cNvGraphicFramePr>
          <p:nvPr/>
        </p:nvGraphicFramePr>
        <p:xfrm>
          <a:off x="7938" y="79375"/>
          <a:ext cx="9180512" cy="6778625"/>
        </p:xfrm>
        <a:graphic>
          <a:graphicData uri="http://schemas.openxmlformats.org/presentationml/2006/ole">
            <mc:AlternateContent xmlns:mc="http://schemas.openxmlformats.org/markup-compatibility/2006">
              <mc:Choice xmlns:v="urn:schemas-microsoft-com:vml" Requires="v">
                <p:oleObj spid="_x0000_s11290" name="Chart" r:id="rId4" imgW="4295851" imgH="3171749" progId="MSGraph.Chart.8">
                  <p:embed/>
                </p:oleObj>
              </mc:Choice>
              <mc:Fallback>
                <p:oleObj name="Chart" r:id="rId4" imgW="4295851" imgH="3171749"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79375"/>
                        <a:ext cx="9180512" cy="677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8" name="AutoShape 3"/>
          <p:cNvSpPr>
            <a:spLocks/>
          </p:cNvSpPr>
          <p:nvPr/>
        </p:nvSpPr>
        <p:spPr bwMode="auto">
          <a:xfrm>
            <a:off x="609600" y="495300"/>
            <a:ext cx="914400" cy="723900"/>
          </a:xfrm>
          <a:prstGeom prst="callout1">
            <a:avLst>
              <a:gd name="adj1" fmla="val 15792"/>
              <a:gd name="adj2" fmla="val -8333"/>
              <a:gd name="adj3" fmla="val 731579"/>
              <a:gd name="adj4" fmla="val -8333"/>
            </a:avLst>
          </a:prstGeom>
          <a:solidFill>
            <a:srgbClr val="FFFFCC"/>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1999:  MILLHISER CHALLENGE FOR TRINITY CENTER</a:t>
            </a:r>
          </a:p>
        </p:txBody>
      </p:sp>
      <p:sp>
        <p:nvSpPr>
          <p:cNvPr id="11269" name="AutoShape 4"/>
          <p:cNvSpPr>
            <a:spLocks/>
          </p:cNvSpPr>
          <p:nvPr/>
        </p:nvSpPr>
        <p:spPr bwMode="auto">
          <a:xfrm>
            <a:off x="2133600" y="533400"/>
            <a:ext cx="914400" cy="457200"/>
          </a:xfrm>
          <a:prstGeom prst="callout1">
            <a:avLst>
              <a:gd name="adj1" fmla="val 25000"/>
              <a:gd name="adj2" fmla="val -8333"/>
              <a:gd name="adj3" fmla="val 1181944"/>
              <a:gd name="adj4" fmla="val -8333"/>
            </a:avLst>
          </a:prstGeom>
          <a:solidFill>
            <a:srgbClr val="FFFFCC"/>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2001:  KRESGE CHALLENGE</a:t>
            </a:r>
          </a:p>
        </p:txBody>
      </p:sp>
      <p:sp>
        <p:nvSpPr>
          <p:cNvPr id="11270" name="AutoShape 5"/>
          <p:cNvSpPr>
            <a:spLocks/>
          </p:cNvSpPr>
          <p:nvPr/>
        </p:nvSpPr>
        <p:spPr bwMode="auto">
          <a:xfrm>
            <a:off x="4419600" y="533400"/>
            <a:ext cx="838200" cy="685800"/>
          </a:xfrm>
          <a:prstGeom prst="callout1">
            <a:avLst>
              <a:gd name="adj1" fmla="val 16667"/>
              <a:gd name="adj2" fmla="val -9093"/>
              <a:gd name="adj3" fmla="val 782870"/>
              <a:gd name="adj4" fmla="val -10606"/>
            </a:avLst>
          </a:prstGeom>
          <a:solidFill>
            <a:srgbClr val="FFFFCC"/>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2004:  Centennial Campaign Concludes @ $12.2 million</a:t>
            </a:r>
          </a:p>
        </p:txBody>
      </p:sp>
      <p:sp>
        <p:nvSpPr>
          <p:cNvPr id="11271" name="AutoShape 6"/>
          <p:cNvSpPr>
            <a:spLocks/>
          </p:cNvSpPr>
          <p:nvPr/>
        </p:nvSpPr>
        <p:spPr bwMode="auto">
          <a:xfrm>
            <a:off x="1408113" y="1524000"/>
            <a:ext cx="1106487" cy="609600"/>
          </a:xfrm>
          <a:prstGeom prst="callout1">
            <a:avLst>
              <a:gd name="adj1" fmla="val 18750"/>
              <a:gd name="adj2" fmla="val -6889"/>
              <a:gd name="adj3" fmla="val 715884"/>
              <a:gd name="adj4" fmla="val -7602"/>
            </a:avLst>
          </a:prstGeom>
          <a:solidFill>
            <a:srgbClr val="FFFFCC"/>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2000:</a:t>
            </a:r>
          </a:p>
          <a:p>
            <a:r>
              <a:rPr lang="en-US" sz="800"/>
              <a:t>BOND ISSUE  </a:t>
            </a:r>
            <a:r>
              <a:rPr lang="en-US" sz="800">
                <a:latin typeface="Arial Narrow" pitchFamily="34" charset="0"/>
              </a:rPr>
              <a:t>GROUNDBREAKING</a:t>
            </a:r>
          </a:p>
          <a:p>
            <a:r>
              <a:rPr lang="en-US" sz="800">
                <a:latin typeface="Arial Narrow" pitchFamily="34" charset="0"/>
              </a:rPr>
              <a:t>CENTENNIAL ENDS</a:t>
            </a:r>
          </a:p>
        </p:txBody>
      </p:sp>
      <p:sp>
        <p:nvSpPr>
          <p:cNvPr id="11272" name="AutoShape 7"/>
          <p:cNvSpPr>
            <a:spLocks/>
          </p:cNvSpPr>
          <p:nvPr/>
        </p:nvSpPr>
        <p:spPr bwMode="auto">
          <a:xfrm>
            <a:off x="3657600" y="1219200"/>
            <a:ext cx="685800" cy="609600"/>
          </a:xfrm>
          <a:prstGeom prst="callout1">
            <a:avLst>
              <a:gd name="adj1" fmla="val 18750"/>
              <a:gd name="adj2" fmla="val -11111"/>
              <a:gd name="adj3" fmla="val 761199"/>
              <a:gd name="adj4" fmla="val -13194"/>
            </a:avLst>
          </a:prstGeom>
          <a:solidFill>
            <a:srgbClr val="FFFF66"/>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2003:  </a:t>
            </a:r>
          </a:p>
          <a:p>
            <a:r>
              <a:rPr lang="en-US" sz="800"/>
              <a:t>TRINITY CENTER OPENS</a:t>
            </a:r>
          </a:p>
        </p:txBody>
      </p:sp>
      <p:sp>
        <p:nvSpPr>
          <p:cNvPr id="11273" name="AutoShape 8"/>
          <p:cNvSpPr>
            <a:spLocks/>
          </p:cNvSpPr>
          <p:nvPr/>
        </p:nvSpPr>
        <p:spPr bwMode="auto">
          <a:xfrm>
            <a:off x="6629400" y="838200"/>
            <a:ext cx="762000" cy="533400"/>
          </a:xfrm>
          <a:prstGeom prst="callout1">
            <a:avLst>
              <a:gd name="adj1" fmla="val 21431"/>
              <a:gd name="adj2" fmla="val -10000"/>
              <a:gd name="adj3" fmla="val 953870"/>
              <a:gd name="adj4" fmla="val -10417"/>
            </a:avLst>
          </a:prstGeom>
          <a:solidFill>
            <a:srgbClr val="FFFF00"/>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2007:  CAS NEW FIRST YEAR AND GEN ED</a:t>
            </a:r>
          </a:p>
        </p:txBody>
      </p:sp>
      <p:sp>
        <p:nvSpPr>
          <p:cNvPr id="11274" name="AutoShape 9"/>
          <p:cNvSpPr>
            <a:spLocks/>
          </p:cNvSpPr>
          <p:nvPr/>
        </p:nvSpPr>
        <p:spPr bwMode="auto">
          <a:xfrm>
            <a:off x="4576763" y="2670175"/>
            <a:ext cx="1103312" cy="533400"/>
          </a:xfrm>
          <a:prstGeom prst="callout1">
            <a:avLst>
              <a:gd name="adj1" fmla="val 21431"/>
              <a:gd name="adj2" fmla="val -6907"/>
              <a:gd name="adj3" fmla="val 609819"/>
              <a:gd name="adj4" fmla="val -7625"/>
            </a:avLst>
          </a:prstGeom>
          <a:solidFill>
            <a:srgbClr val="CCCCFF"/>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latin typeface="Arial Narrow" pitchFamily="34" charset="0"/>
              </a:rPr>
              <a:t>2004:</a:t>
            </a:r>
          </a:p>
          <a:p>
            <a:r>
              <a:rPr lang="en-US" sz="800">
                <a:latin typeface="Arial Narrow" pitchFamily="34" charset="0"/>
              </a:rPr>
              <a:t>“UNIVERSITY” BECOMES PART OF TRINITY’S NAME</a:t>
            </a:r>
          </a:p>
        </p:txBody>
      </p:sp>
      <p:sp>
        <p:nvSpPr>
          <p:cNvPr id="11275" name="AutoShape 10"/>
          <p:cNvSpPr>
            <a:spLocks/>
          </p:cNvSpPr>
          <p:nvPr/>
        </p:nvSpPr>
        <p:spPr bwMode="auto">
          <a:xfrm>
            <a:off x="1676400" y="2743200"/>
            <a:ext cx="1103313" cy="914400"/>
          </a:xfrm>
          <a:prstGeom prst="callout1">
            <a:avLst>
              <a:gd name="adj1" fmla="val 12500"/>
              <a:gd name="adj2" fmla="val -6907"/>
              <a:gd name="adj3" fmla="val 347222"/>
              <a:gd name="adj4" fmla="val -7338"/>
            </a:avLst>
          </a:prstGeom>
          <a:solidFill>
            <a:srgbClr val="CCCCFF"/>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latin typeface="Arial Narrow" pitchFamily="34" charset="0"/>
              </a:rPr>
              <a:t>2000:  STRATEGIC PLAN “BEYOND TRINITY 2000” REORGANIZES TRINITY INTO THREE ACADEMIC UNITS</a:t>
            </a:r>
          </a:p>
        </p:txBody>
      </p:sp>
      <p:sp>
        <p:nvSpPr>
          <p:cNvPr id="11276" name="AutoShape 11"/>
          <p:cNvSpPr>
            <a:spLocks/>
          </p:cNvSpPr>
          <p:nvPr/>
        </p:nvSpPr>
        <p:spPr bwMode="auto">
          <a:xfrm>
            <a:off x="685800" y="4419600"/>
            <a:ext cx="609600" cy="457200"/>
          </a:xfrm>
          <a:prstGeom prst="callout1">
            <a:avLst>
              <a:gd name="adj1" fmla="val 25000"/>
              <a:gd name="adj2" fmla="val -12500"/>
              <a:gd name="adj3" fmla="val 313194"/>
              <a:gd name="adj4" fmla="val -13542"/>
            </a:avLst>
          </a:prstGeom>
          <a:solidFill>
            <a:srgbClr val="4D4D4D"/>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solidFill>
                  <a:srgbClr val="FFFFCC"/>
                </a:solidFill>
              </a:rPr>
              <a:t>2000:  </a:t>
            </a:r>
          </a:p>
          <a:p>
            <a:r>
              <a:rPr lang="en-US" sz="800">
                <a:solidFill>
                  <a:srgbClr val="FFFFCC"/>
                </a:solidFill>
              </a:rPr>
              <a:t>DC TAG</a:t>
            </a:r>
          </a:p>
          <a:p>
            <a:r>
              <a:rPr lang="en-US" sz="800">
                <a:solidFill>
                  <a:srgbClr val="FFFFCC"/>
                </a:solidFill>
              </a:rPr>
              <a:t>DC CAP</a:t>
            </a:r>
          </a:p>
          <a:p>
            <a:r>
              <a:rPr lang="en-US" sz="800"/>
              <a:t> </a:t>
            </a:r>
          </a:p>
          <a:p>
            <a:endParaRPr lang="en-US" sz="800">
              <a:latin typeface="Arial Narrow" pitchFamily="34" charset="0"/>
            </a:endParaRPr>
          </a:p>
        </p:txBody>
      </p:sp>
      <p:sp>
        <p:nvSpPr>
          <p:cNvPr id="11277" name="AutoShape 12"/>
          <p:cNvSpPr>
            <a:spLocks/>
          </p:cNvSpPr>
          <p:nvPr/>
        </p:nvSpPr>
        <p:spPr bwMode="auto">
          <a:xfrm>
            <a:off x="7969250" y="519113"/>
            <a:ext cx="762000" cy="838200"/>
          </a:xfrm>
          <a:prstGeom prst="callout1">
            <a:avLst>
              <a:gd name="adj1" fmla="val 13634"/>
              <a:gd name="adj2" fmla="val 110000"/>
              <a:gd name="adj3" fmla="val 650380"/>
              <a:gd name="adj4" fmla="val 112500"/>
            </a:avLst>
          </a:prstGeom>
          <a:solidFill>
            <a:srgbClr val="FFFFCC"/>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2010:  Academic Center Concept Design</a:t>
            </a:r>
          </a:p>
        </p:txBody>
      </p:sp>
      <p:sp>
        <p:nvSpPr>
          <p:cNvPr id="11278" name="AutoShape 13"/>
          <p:cNvSpPr>
            <a:spLocks/>
          </p:cNvSpPr>
          <p:nvPr/>
        </p:nvSpPr>
        <p:spPr bwMode="auto">
          <a:xfrm>
            <a:off x="5943600" y="1524000"/>
            <a:ext cx="762000" cy="533400"/>
          </a:xfrm>
          <a:prstGeom prst="callout1">
            <a:avLst>
              <a:gd name="adj1" fmla="val 21431"/>
              <a:gd name="adj2" fmla="val -10000"/>
              <a:gd name="adj3" fmla="val 833037"/>
              <a:gd name="adj4" fmla="val -10833"/>
            </a:avLst>
          </a:prstGeom>
          <a:solidFill>
            <a:srgbClr val="CCFF99"/>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2006: NURSING PROGRAM BEGINS</a:t>
            </a:r>
          </a:p>
        </p:txBody>
      </p:sp>
      <p:sp>
        <p:nvSpPr>
          <p:cNvPr id="11279" name="AutoShape 14"/>
          <p:cNvSpPr>
            <a:spLocks/>
          </p:cNvSpPr>
          <p:nvPr/>
        </p:nvSpPr>
        <p:spPr bwMode="auto">
          <a:xfrm>
            <a:off x="6124575" y="2667000"/>
            <a:ext cx="1103313" cy="762000"/>
          </a:xfrm>
          <a:prstGeom prst="callout1">
            <a:avLst>
              <a:gd name="adj1" fmla="val 15000"/>
              <a:gd name="adj2" fmla="val -6907"/>
              <a:gd name="adj3" fmla="val 432708"/>
              <a:gd name="adj4" fmla="val -7912"/>
            </a:avLst>
          </a:prstGeom>
          <a:solidFill>
            <a:srgbClr val="CCCCFF"/>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latin typeface="Arial Narrow" pitchFamily="34" charset="0"/>
              </a:rPr>
              <a:t>2006:  STRATEGIC PLAN ‘ACHIEVING  TRINITY 2010” DRIVES PROGRAMMATIC EXPANSION</a:t>
            </a:r>
          </a:p>
        </p:txBody>
      </p:sp>
      <p:sp>
        <p:nvSpPr>
          <p:cNvPr id="11280" name="AutoShape 15"/>
          <p:cNvSpPr>
            <a:spLocks noChangeArrowheads="1"/>
          </p:cNvSpPr>
          <p:nvPr/>
        </p:nvSpPr>
        <p:spPr bwMode="auto">
          <a:xfrm>
            <a:off x="4267200" y="5029200"/>
            <a:ext cx="1905000" cy="685800"/>
          </a:xfrm>
          <a:prstGeom prst="leftRightArrow">
            <a:avLst>
              <a:gd name="adj1" fmla="val 50000"/>
              <a:gd name="adj2" fmla="val 55556"/>
            </a:avLst>
          </a:prstGeom>
          <a:solidFill>
            <a:srgbClr val="CC0066"/>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a:solidFill>
                  <a:srgbClr val="FFFFCC"/>
                </a:solidFill>
              </a:rPr>
              <a:t>Middle States Reaccreditation</a:t>
            </a:r>
          </a:p>
        </p:txBody>
      </p:sp>
      <p:sp>
        <p:nvSpPr>
          <p:cNvPr id="11281" name="AutoShape 16"/>
          <p:cNvSpPr>
            <a:spLocks noChangeArrowheads="1"/>
          </p:cNvSpPr>
          <p:nvPr/>
        </p:nvSpPr>
        <p:spPr bwMode="auto">
          <a:xfrm>
            <a:off x="4572000" y="4495800"/>
            <a:ext cx="1752600" cy="457200"/>
          </a:xfrm>
          <a:prstGeom prst="leftRightArrow">
            <a:avLst>
              <a:gd name="adj1" fmla="val 50000"/>
              <a:gd name="adj2" fmla="val 76667"/>
            </a:avLst>
          </a:pr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a:solidFill>
                  <a:srgbClr val="FFFFCC"/>
                </a:solidFill>
              </a:rPr>
              <a:t>NCATE first accreditation</a:t>
            </a:r>
          </a:p>
        </p:txBody>
      </p:sp>
      <p:sp>
        <p:nvSpPr>
          <p:cNvPr id="11282" name="AutoShape 17"/>
          <p:cNvSpPr>
            <a:spLocks noChangeArrowheads="1"/>
          </p:cNvSpPr>
          <p:nvPr/>
        </p:nvSpPr>
        <p:spPr bwMode="auto">
          <a:xfrm>
            <a:off x="5486400" y="4114800"/>
            <a:ext cx="1752600" cy="457200"/>
          </a:xfrm>
          <a:prstGeom prst="leftRightArrow">
            <a:avLst>
              <a:gd name="adj1" fmla="val 50000"/>
              <a:gd name="adj2" fmla="val 76667"/>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a:t>DC BON/CCNE  accredit</a:t>
            </a:r>
          </a:p>
        </p:txBody>
      </p:sp>
      <p:sp>
        <p:nvSpPr>
          <p:cNvPr id="11283" name="Text Box 18"/>
          <p:cNvSpPr txBox="1">
            <a:spLocks noChangeArrowheads="1"/>
          </p:cNvSpPr>
          <p:nvPr/>
        </p:nvSpPr>
        <p:spPr bwMode="auto">
          <a:xfrm>
            <a:off x="0" y="0"/>
            <a:ext cx="9144000" cy="274638"/>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chemeClr val="bg1"/>
                </a:solidFill>
              </a:rPr>
              <a:t>KEY FACTORS SUPPORTING TRINITY’S GROWTH SINCE 1999</a:t>
            </a:r>
          </a:p>
        </p:txBody>
      </p:sp>
      <p:sp>
        <p:nvSpPr>
          <p:cNvPr id="11284" name="AutoShape 19"/>
          <p:cNvSpPr>
            <a:spLocks/>
          </p:cNvSpPr>
          <p:nvPr/>
        </p:nvSpPr>
        <p:spPr bwMode="auto">
          <a:xfrm>
            <a:off x="7467600" y="1600200"/>
            <a:ext cx="990600" cy="1447800"/>
          </a:xfrm>
          <a:prstGeom prst="callout1">
            <a:avLst>
              <a:gd name="adj1" fmla="val 7894"/>
              <a:gd name="adj2" fmla="val -7694"/>
              <a:gd name="adj3" fmla="val 297588"/>
              <a:gd name="adj4" fmla="val -13463"/>
            </a:avLst>
          </a:prstGeom>
          <a:solidFill>
            <a:srgbClr val="CCECFF"/>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2007-2010:  OTHER NEW PROGRAM ELEMENTS:  CRIMINAL JUSTICE,  ISS, MOODLE PLATFORM XPANSION OF HYBRID OFFERINGS</a:t>
            </a:r>
          </a:p>
        </p:txBody>
      </p:sp>
      <p:sp>
        <p:nvSpPr>
          <p:cNvPr id="11285" name="AutoShape 20"/>
          <p:cNvSpPr>
            <a:spLocks/>
          </p:cNvSpPr>
          <p:nvPr/>
        </p:nvSpPr>
        <p:spPr bwMode="auto">
          <a:xfrm>
            <a:off x="7696200" y="3200400"/>
            <a:ext cx="982663" cy="685800"/>
          </a:xfrm>
          <a:prstGeom prst="callout1">
            <a:avLst>
              <a:gd name="adj1" fmla="val 16667"/>
              <a:gd name="adj2" fmla="val 107755"/>
              <a:gd name="adj3" fmla="val 394907"/>
              <a:gd name="adj4" fmla="val 111472"/>
            </a:avLst>
          </a:prstGeom>
          <a:solidFill>
            <a:srgbClr val="CCFF99"/>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t>2010:  SCHOOL OF NURSIN G AND HEALTH PROFESSIONS</a:t>
            </a:r>
          </a:p>
          <a:p>
            <a:r>
              <a:rPr lang="en-US" sz="800"/>
              <a:t>LAUNCHED</a:t>
            </a:r>
          </a:p>
        </p:txBody>
      </p:sp>
      <p:sp>
        <p:nvSpPr>
          <p:cNvPr id="11286" name="AutoShape 21"/>
          <p:cNvSpPr>
            <a:spLocks/>
          </p:cNvSpPr>
          <p:nvPr/>
        </p:nvSpPr>
        <p:spPr bwMode="auto">
          <a:xfrm>
            <a:off x="2932113" y="3886200"/>
            <a:ext cx="1106487" cy="1143000"/>
          </a:xfrm>
          <a:prstGeom prst="callout1">
            <a:avLst>
              <a:gd name="adj1" fmla="val 10000"/>
              <a:gd name="adj2" fmla="val -6889"/>
              <a:gd name="adj3" fmla="val 180556"/>
              <a:gd name="adj4" fmla="val -9898"/>
            </a:avLst>
          </a:prstGeom>
          <a:solidFill>
            <a:srgbClr val="C0C0C0"/>
          </a:solidFill>
          <a:ln w="9525">
            <a:solidFill>
              <a:schemeClr val="tx1"/>
            </a:solidFill>
            <a:miter lim="800000"/>
            <a:headEnd/>
            <a:tailEnd/>
          </a:ln>
          <a:effectLst>
            <a:outerShdw dist="35921" dir="2700000" algn="ctr" rotWithShape="0">
              <a:schemeClr val="bg2"/>
            </a:outerShdw>
          </a:effectLst>
        </p:spPr>
        <p:txBody>
          <a:bodyPr lIns="91433" tIns="45717" rIns="91433" bIns="45717"/>
          <a:lstStyle/>
          <a:p>
            <a:r>
              <a:rPr lang="en-US" sz="800">
                <a:latin typeface="Arial Narrow" pitchFamily="34" charset="0"/>
              </a:rPr>
              <a:t>2002:  START MODERNIZATION OF FINANCIAL SYSTEMS, IMPROVED FINANCIAL MANAGEMENT, CONVERSION OF INFORMATION PLATFORM</a:t>
            </a:r>
          </a:p>
        </p:txBody>
      </p:sp>
    </p:spTree>
  </p:cSld>
  <p:clrMapOvr>
    <a:masterClrMapping/>
  </p:clrMapOvr>
  <p:transition spd="med">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42314544"/>
              </p:ext>
            </p:extLst>
          </p:nvPr>
        </p:nvGraphicFramePr>
        <p:xfrm>
          <a:off x="50800" y="263525"/>
          <a:ext cx="9043988" cy="6543675"/>
        </p:xfrm>
        <a:graphic>
          <a:graphicData uri="http://schemas.openxmlformats.org/drawingml/2006/chart">
            <c:chart xmlns:c="http://schemas.openxmlformats.org/drawingml/2006/chart" xmlns:r="http://schemas.openxmlformats.org/officeDocument/2006/relationships" r:id="rId3"/>
          </a:graphicData>
        </a:graphic>
      </p:graphicFrame>
      <p:sp>
        <p:nvSpPr>
          <p:cNvPr id="54278" name="Text Box 6"/>
          <p:cNvSpPr txBox="1">
            <a:spLocks noChangeArrowheads="1"/>
          </p:cNvSpPr>
          <p:nvPr/>
        </p:nvSpPr>
        <p:spPr bwMode="auto">
          <a:xfrm>
            <a:off x="762000" y="2373426"/>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2437</a:t>
            </a:r>
            <a:endParaRPr lang="en-US" sz="1200" dirty="0">
              <a:latin typeface="Arial Narrow" pitchFamily="34" charset="0"/>
            </a:endParaRPr>
          </a:p>
        </p:txBody>
      </p:sp>
      <p:sp>
        <p:nvSpPr>
          <p:cNvPr id="54279" name="Text Box 7"/>
          <p:cNvSpPr txBox="1">
            <a:spLocks noChangeArrowheads="1"/>
          </p:cNvSpPr>
          <p:nvPr/>
        </p:nvSpPr>
        <p:spPr bwMode="auto">
          <a:xfrm>
            <a:off x="1524000" y="2359309"/>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2565</a:t>
            </a:r>
            <a:endParaRPr lang="en-US" sz="1200" dirty="0">
              <a:latin typeface="Arial Narrow" pitchFamily="34" charset="0"/>
            </a:endParaRPr>
          </a:p>
        </p:txBody>
      </p:sp>
      <p:sp>
        <p:nvSpPr>
          <p:cNvPr id="54280" name="Text Box 8"/>
          <p:cNvSpPr txBox="1">
            <a:spLocks noChangeArrowheads="1"/>
          </p:cNvSpPr>
          <p:nvPr/>
        </p:nvSpPr>
        <p:spPr bwMode="auto">
          <a:xfrm>
            <a:off x="2211324" y="2358184"/>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2484</a:t>
            </a:r>
            <a:endParaRPr lang="en-US" sz="1200" dirty="0">
              <a:latin typeface="Arial Narrow" pitchFamily="34" charset="0"/>
            </a:endParaRPr>
          </a:p>
        </p:txBody>
      </p:sp>
      <p:sp>
        <p:nvSpPr>
          <p:cNvPr id="54281" name="Text Box 9"/>
          <p:cNvSpPr txBox="1">
            <a:spLocks noChangeArrowheads="1"/>
          </p:cNvSpPr>
          <p:nvPr/>
        </p:nvSpPr>
        <p:spPr bwMode="auto">
          <a:xfrm>
            <a:off x="2871978" y="2153652"/>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2697</a:t>
            </a:r>
            <a:endParaRPr lang="en-US" sz="1200" dirty="0">
              <a:latin typeface="Arial Narrow" pitchFamily="34" charset="0"/>
            </a:endParaRPr>
          </a:p>
        </p:txBody>
      </p:sp>
      <p:sp>
        <p:nvSpPr>
          <p:cNvPr id="54282" name="Text Box 10"/>
          <p:cNvSpPr txBox="1">
            <a:spLocks noChangeArrowheads="1"/>
          </p:cNvSpPr>
          <p:nvPr/>
        </p:nvSpPr>
        <p:spPr bwMode="auto">
          <a:xfrm>
            <a:off x="3559302" y="216199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2641</a:t>
            </a:r>
            <a:endParaRPr lang="en-US" sz="1200" dirty="0">
              <a:latin typeface="Arial Narrow" pitchFamily="34" charset="0"/>
            </a:endParaRPr>
          </a:p>
        </p:txBody>
      </p:sp>
      <p:sp>
        <p:nvSpPr>
          <p:cNvPr id="54283" name="Text Box 11"/>
          <p:cNvSpPr txBox="1">
            <a:spLocks noChangeArrowheads="1"/>
          </p:cNvSpPr>
          <p:nvPr/>
        </p:nvSpPr>
        <p:spPr bwMode="auto">
          <a:xfrm>
            <a:off x="6286500" y="2016333"/>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2835</a:t>
            </a:r>
            <a:endParaRPr lang="en-US" sz="1200" dirty="0">
              <a:latin typeface="Arial Narrow" pitchFamily="34" charset="0"/>
            </a:endParaRPr>
          </a:p>
        </p:txBody>
      </p:sp>
      <p:sp>
        <p:nvSpPr>
          <p:cNvPr id="54284" name="Text Box 12"/>
          <p:cNvSpPr txBox="1">
            <a:spLocks noChangeArrowheads="1"/>
          </p:cNvSpPr>
          <p:nvPr/>
        </p:nvSpPr>
        <p:spPr bwMode="auto">
          <a:xfrm>
            <a:off x="6934200" y="1729497"/>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3055</a:t>
            </a:r>
            <a:endParaRPr lang="en-US" sz="1200" dirty="0">
              <a:latin typeface="Arial Narrow" pitchFamily="34" charset="0"/>
            </a:endParaRPr>
          </a:p>
        </p:txBody>
      </p:sp>
      <p:sp>
        <p:nvSpPr>
          <p:cNvPr id="54285" name="Text Box 13"/>
          <p:cNvSpPr txBox="1">
            <a:spLocks noChangeArrowheads="1"/>
          </p:cNvSpPr>
          <p:nvPr/>
        </p:nvSpPr>
        <p:spPr bwMode="auto">
          <a:xfrm>
            <a:off x="7673340" y="1828799"/>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2900</a:t>
            </a:r>
            <a:endParaRPr lang="en-US" sz="1200" dirty="0">
              <a:latin typeface="Arial Narrow" pitchFamily="34" charset="0"/>
            </a:endParaRPr>
          </a:p>
        </p:txBody>
      </p:sp>
      <p:sp>
        <p:nvSpPr>
          <p:cNvPr id="54286" name="AutoShape 14"/>
          <p:cNvSpPr>
            <a:spLocks/>
          </p:cNvSpPr>
          <p:nvPr/>
        </p:nvSpPr>
        <p:spPr bwMode="auto">
          <a:xfrm rot="5400000">
            <a:off x="2133600" y="1455737"/>
            <a:ext cx="304800" cy="1295400"/>
          </a:xfrm>
          <a:prstGeom prst="leftBrace">
            <a:avLst>
              <a:gd name="adj1" fmla="val 39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AutoShape 15"/>
          <p:cNvSpPr>
            <a:spLocks/>
          </p:cNvSpPr>
          <p:nvPr/>
        </p:nvSpPr>
        <p:spPr bwMode="auto">
          <a:xfrm rot="5400000">
            <a:off x="3619500" y="1028701"/>
            <a:ext cx="304800" cy="1447800"/>
          </a:xfrm>
          <a:prstGeom prst="leftBrace">
            <a:avLst>
              <a:gd name="adj1" fmla="val 39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AutoShape 17"/>
          <p:cNvSpPr>
            <a:spLocks/>
          </p:cNvSpPr>
          <p:nvPr/>
        </p:nvSpPr>
        <p:spPr bwMode="auto">
          <a:xfrm rot="5400000">
            <a:off x="5048250" y="880268"/>
            <a:ext cx="304800" cy="1485900"/>
          </a:xfrm>
          <a:prstGeom prst="leftBrace">
            <a:avLst>
              <a:gd name="adj1" fmla="val 39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AutoShape 18"/>
          <p:cNvSpPr>
            <a:spLocks/>
          </p:cNvSpPr>
          <p:nvPr/>
        </p:nvSpPr>
        <p:spPr bwMode="auto">
          <a:xfrm rot="5400000">
            <a:off x="6378341" y="1088623"/>
            <a:ext cx="304800" cy="1143802"/>
          </a:xfrm>
          <a:prstGeom prst="leftBrace">
            <a:avLst>
              <a:gd name="adj1" fmla="val 39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Text Box 20"/>
          <p:cNvSpPr txBox="1">
            <a:spLocks noChangeArrowheads="1"/>
          </p:cNvSpPr>
          <p:nvPr/>
        </p:nvSpPr>
        <p:spPr bwMode="auto">
          <a:xfrm>
            <a:off x="3657600" y="1231567"/>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9</a:t>
            </a:r>
            <a:r>
              <a:rPr lang="en-US" sz="1000" dirty="0" smtClean="0"/>
              <a:t>%</a:t>
            </a:r>
            <a:endParaRPr lang="en-US" sz="1000" dirty="0"/>
          </a:p>
        </p:txBody>
      </p:sp>
      <p:sp>
        <p:nvSpPr>
          <p:cNvPr id="54293" name="Text Box 21"/>
          <p:cNvSpPr txBox="1">
            <a:spLocks noChangeArrowheads="1"/>
          </p:cNvSpPr>
          <p:nvPr/>
        </p:nvSpPr>
        <p:spPr bwMode="auto">
          <a:xfrm>
            <a:off x="2176272" y="1607259"/>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5</a:t>
            </a:r>
            <a:r>
              <a:rPr lang="en-US" sz="1000" dirty="0" smtClean="0"/>
              <a:t>%</a:t>
            </a:r>
            <a:endParaRPr lang="en-US" sz="1000" dirty="0"/>
          </a:p>
        </p:txBody>
      </p:sp>
      <p:sp>
        <p:nvSpPr>
          <p:cNvPr id="54294" name="Text Box 22"/>
          <p:cNvSpPr txBox="1">
            <a:spLocks noChangeArrowheads="1"/>
          </p:cNvSpPr>
          <p:nvPr/>
        </p:nvSpPr>
        <p:spPr bwMode="auto">
          <a:xfrm>
            <a:off x="5047247" y="117542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0</a:t>
            </a:r>
            <a:r>
              <a:rPr lang="en-US" sz="1000" dirty="0" smtClean="0"/>
              <a:t>%</a:t>
            </a:r>
            <a:endParaRPr lang="en-US" sz="1000" dirty="0"/>
          </a:p>
        </p:txBody>
      </p:sp>
      <p:sp>
        <p:nvSpPr>
          <p:cNvPr id="54295" name="Text Box 23"/>
          <p:cNvSpPr txBox="1">
            <a:spLocks noChangeArrowheads="1"/>
          </p:cNvSpPr>
          <p:nvPr/>
        </p:nvSpPr>
        <p:spPr bwMode="auto">
          <a:xfrm>
            <a:off x="6401602" y="1222618"/>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5</a:t>
            </a:r>
            <a:r>
              <a:rPr lang="en-US" sz="1000" dirty="0" smtClean="0"/>
              <a:t>%</a:t>
            </a:r>
            <a:endParaRPr lang="en-US" sz="1000" dirty="0"/>
          </a:p>
        </p:txBody>
      </p:sp>
      <p:sp>
        <p:nvSpPr>
          <p:cNvPr id="54296" name="AutoShape 24"/>
          <p:cNvSpPr>
            <a:spLocks/>
          </p:cNvSpPr>
          <p:nvPr/>
        </p:nvSpPr>
        <p:spPr bwMode="auto">
          <a:xfrm rot="5400000">
            <a:off x="4724400" y="-2438400"/>
            <a:ext cx="304800" cy="7162800"/>
          </a:xfrm>
          <a:prstGeom prst="leftBrace">
            <a:avLst>
              <a:gd name="adj1" fmla="val 195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Text Box 25"/>
          <p:cNvSpPr txBox="1">
            <a:spLocks noChangeArrowheads="1"/>
          </p:cNvSpPr>
          <p:nvPr/>
        </p:nvSpPr>
        <p:spPr bwMode="auto">
          <a:xfrm>
            <a:off x="4495800" y="609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4298" name="Text Box 26"/>
          <p:cNvSpPr txBox="1">
            <a:spLocks noChangeArrowheads="1"/>
          </p:cNvSpPr>
          <p:nvPr/>
        </p:nvSpPr>
        <p:spPr bwMode="auto">
          <a:xfrm>
            <a:off x="4267200" y="6858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t>33% </a:t>
            </a:r>
            <a:r>
              <a:rPr lang="en-US" sz="1200" dirty="0"/>
              <a:t>growth projected </a:t>
            </a:r>
            <a:r>
              <a:rPr lang="en-US" sz="1200" dirty="0" smtClean="0"/>
              <a:t>2013-2019</a:t>
            </a:r>
            <a:endParaRPr lang="en-US" sz="1200" dirty="0"/>
          </a:p>
        </p:txBody>
      </p:sp>
      <p:sp>
        <p:nvSpPr>
          <p:cNvPr id="2" name="Slide Number Placeholder 1"/>
          <p:cNvSpPr>
            <a:spLocks noGrp="1"/>
          </p:cNvSpPr>
          <p:nvPr>
            <p:ph type="sldNum" sz="quarter" idx="12"/>
          </p:nvPr>
        </p:nvSpPr>
        <p:spPr/>
        <p:txBody>
          <a:bodyPr/>
          <a:lstStyle/>
          <a:p>
            <a:pPr>
              <a:defRPr/>
            </a:pPr>
            <a:fld id="{3CA321A5-D7C5-4E13-A36F-207A9E1CFCBC}" type="slidenum">
              <a:rPr lang="en-US" smtClean="0">
                <a:solidFill>
                  <a:srgbClr val="000000"/>
                </a:solidFill>
              </a:rPr>
              <a:pPr>
                <a:defRPr/>
              </a:pPr>
              <a:t>14</a:t>
            </a:fld>
            <a:endParaRPr lang="en-US">
              <a:solidFill>
                <a:srgbClr val="000000"/>
              </a:solidFill>
            </a:endParaRPr>
          </a:p>
        </p:txBody>
      </p:sp>
      <p:sp>
        <p:nvSpPr>
          <p:cNvPr id="23" name="Text Box 10"/>
          <p:cNvSpPr txBox="1">
            <a:spLocks noChangeArrowheads="1"/>
          </p:cNvSpPr>
          <p:nvPr/>
        </p:nvSpPr>
        <p:spPr bwMode="auto">
          <a:xfrm>
            <a:off x="8382000" y="1488864"/>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latin typeface="Arial Narrow" pitchFamily="34" charset="0"/>
              </a:rPr>
              <a:t>3241</a:t>
            </a:r>
            <a:endParaRPr lang="en-US" sz="1200" dirty="0">
              <a:latin typeface="Arial Narrow" pitchFamily="34" charset="0"/>
            </a:endParaRPr>
          </a:p>
        </p:txBody>
      </p:sp>
      <p:sp>
        <p:nvSpPr>
          <p:cNvPr id="24" name="AutoShape 18"/>
          <p:cNvSpPr>
            <a:spLocks/>
          </p:cNvSpPr>
          <p:nvPr/>
        </p:nvSpPr>
        <p:spPr bwMode="auto">
          <a:xfrm rot="5400000">
            <a:off x="7643683" y="895368"/>
            <a:ext cx="304800" cy="1296402"/>
          </a:xfrm>
          <a:prstGeom prst="leftBrace">
            <a:avLst>
              <a:gd name="adj1" fmla="val 39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Text Box 23"/>
          <p:cNvSpPr txBox="1">
            <a:spLocks noChangeArrowheads="1"/>
          </p:cNvSpPr>
          <p:nvPr/>
        </p:nvSpPr>
        <p:spPr bwMode="auto">
          <a:xfrm>
            <a:off x="7687056" y="1145736"/>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6</a:t>
            </a:r>
            <a:r>
              <a:rPr lang="en-US" sz="1000" dirty="0" smtClean="0"/>
              <a:t>%</a:t>
            </a:r>
            <a:endParaRPr lang="en-US" sz="1000" dirty="0"/>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3A0089-EE74-4D27-A08A-2D9D3E007DA5}" type="slidenum">
              <a:rPr lang="en-US" smtClean="0"/>
              <a:pPr eaLnBrk="1" hangingPunct="1"/>
              <a:t>15</a:t>
            </a:fld>
            <a:endParaRPr lang="en-US" smtClean="0"/>
          </a:p>
        </p:txBody>
      </p:sp>
      <p:graphicFrame>
        <p:nvGraphicFramePr>
          <p:cNvPr id="9219" name="Chart 5"/>
          <p:cNvGraphicFramePr>
            <a:graphicFrameLocks/>
          </p:cNvGraphicFramePr>
          <p:nvPr/>
        </p:nvGraphicFramePr>
        <p:xfrm>
          <a:off x="177800" y="254000"/>
          <a:ext cx="8712200" cy="6350000"/>
        </p:xfrm>
        <a:graphic>
          <a:graphicData uri="http://schemas.openxmlformats.org/presentationml/2006/ole">
            <mc:AlternateContent xmlns:mc="http://schemas.openxmlformats.org/markup-compatibility/2006">
              <mc:Choice xmlns:v="urn:schemas-microsoft-com:vml" Requires="v">
                <p:oleObj spid="_x0000_s9223" r:id="rId4" imgW="8711939" imgH="6346486" progId="Excel.Chart.8">
                  <p:embed/>
                </p:oleObj>
              </mc:Choice>
              <mc:Fallback>
                <p:oleObj r:id="rId4" imgW="8711939" imgH="6346486"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254000"/>
                        <a:ext cx="87122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39A1F8-9F3D-4FE9-AAD6-445BC17D62A8}" type="slidenum">
              <a:rPr lang="en-US" smtClean="0"/>
              <a:pPr eaLnBrk="1" hangingPunct="1"/>
              <a:t>16</a:t>
            </a:fld>
            <a:endParaRPr lang="en-US" smtClean="0"/>
          </a:p>
        </p:txBody>
      </p:sp>
      <p:graphicFrame>
        <p:nvGraphicFramePr>
          <p:cNvPr id="10243" name="Chart 5"/>
          <p:cNvGraphicFramePr>
            <a:graphicFrameLocks/>
          </p:cNvGraphicFramePr>
          <p:nvPr>
            <p:extLst>
              <p:ext uri="{D42A27DB-BD31-4B8C-83A1-F6EECF244321}">
                <p14:modId xmlns:p14="http://schemas.microsoft.com/office/powerpoint/2010/main" val="3010057738"/>
              </p:ext>
            </p:extLst>
          </p:nvPr>
        </p:nvGraphicFramePr>
        <p:xfrm>
          <a:off x="174625" y="261938"/>
          <a:ext cx="8853488" cy="6429375"/>
        </p:xfrm>
        <a:graphic>
          <a:graphicData uri="http://schemas.openxmlformats.org/presentationml/2006/ole">
            <mc:AlternateContent xmlns:mc="http://schemas.openxmlformats.org/markup-compatibility/2006">
              <mc:Choice xmlns:v="urn:schemas-microsoft-com:vml" Requires="v">
                <p:oleObj spid="_x0000_s10248" name="Chart" r:id="rId4" imgW="8801152" imgH="6391217" progId="Excel.Chart.8">
                  <p:embed/>
                </p:oleObj>
              </mc:Choice>
              <mc:Fallback>
                <p:oleObj name="Chart" r:id="rId4" imgW="8801152" imgH="6391217" progId="Excel.Chart.8">
                  <p:embed/>
                  <p:pic>
                    <p:nvPicPr>
                      <p:cNvPr id="0" name="Chart 5"/>
                      <p:cNvPicPr>
                        <a:picLocks noChangeArrowheads="1"/>
                      </p:cNvPicPr>
                      <p:nvPr/>
                    </p:nvPicPr>
                    <p:blipFill>
                      <a:blip r:embed="rId5"/>
                      <a:srcRect/>
                      <a:stretch>
                        <a:fillRect/>
                      </a:stretch>
                    </p:blipFill>
                    <p:spPr bwMode="auto">
                      <a:xfrm>
                        <a:off x="174625" y="261938"/>
                        <a:ext cx="8853488"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71318611"/>
              </p:ext>
            </p:extLst>
          </p:nvPr>
        </p:nvGraphicFramePr>
        <p:xfrm>
          <a:off x="125833" y="533400"/>
          <a:ext cx="9018167" cy="5791199"/>
        </p:xfrm>
        <a:graphic>
          <a:graphicData uri="http://schemas.openxmlformats.org/presentationml/2006/ole">
            <mc:AlternateContent xmlns:mc="http://schemas.openxmlformats.org/markup-compatibility/2006">
              <mc:Choice xmlns:v="urn:schemas-microsoft-com:vml" Requires="v">
                <p:oleObj spid="_x0000_s65541" name="Chart" r:id="rId3" imgW="6934241" imgH="4448235" progId="MSGraph.Chart.8">
                  <p:embed/>
                </p:oleObj>
              </mc:Choice>
              <mc:Fallback>
                <p:oleObj name="Chart" r:id="rId3" imgW="6934241" imgH="4448235" progId="MSGraph.Chart.8">
                  <p:embed/>
                  <p:pic>
                    <p:nvPicPr>
                      <p:cNvPr id="0" name=""/>
                      <p:cNvPicPr>
                        <a:picLocks noChangeAspect="1" noChangeArrowheads="1"/>
                      </p:cNvPicPr>
                      <p:nvPr/>
                    </p:nvPicPr>
                    <p:blipFill>
                      <a:blip r:embed="rId4"/>
                      <a:srcRect/>
                      <a:stretch>
                        <a:fillRect/>
                      </a:stretch>
                    </p:blipFill>
                    <p:spPr bwMode="auto">
                      <a:xfrm>
                        <a:off x="125833" y="533400"/>
                        <a:ext cx="9018167" cy="5791199"/>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6C406C73-2B08-44E1-831D-32D63837CC25}" type="slidenum">
              <a:rPr lang="en-US" smtClean="0"/>
              <a:pPr>
                <a:defRPr/>
              </a:pPr>
              <a:t>17</a:t>
            </a:fld>
            <a:endParaRPr lang="en-US"/>
          </a:p>
        </p:txBody>
      </p:sp>
    </p:spTree>
    <p:extLst>
      <p:ext uri="{BB962C8B-B14F-4D97-AF65-F5344CB8AC3E}">
        <p14:creationId xmlns:p14="http://schemas.microsoft.com/office/powerpoint/2010/main" val="3451366849"/>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5497480"/>
              </p:ext>
            </p:extLst>
          </p:nvPr>
        </p:nvGraphicFramePr>
        <p:xfrm>
          <a:off x="152400" y="228600"/>
          <a:ext cx="87630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ounded Rectangle 1"/>
          <p:cNvSpPr/>
          <p:nvPr/>
        </p:nvSpPr>
        <p:spPr>
          <a:xfrm>
            <a:off x="838200" y="1066800"/>
            <a:ext cx="3962400" cy="106680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7030A0"/>
                </a:solidFill>
              </a:rPr>
              <a:t>In all categories Trinity performs significantly better than the benchmark.  For the first four categories, being higher than the benchmark is good.  For the last category on the right, the tuition discount, being below the benchmark is good.</a:t>
            </a:r>
            <a:endParaRPr lang="en-US" sz="1200" dirty="0">
              <a:solidFill>
                <a:srgbClr val="7030A0"/>
              </a:solidFill>
            </a:endParaRPr>
          </a:p>
        </p:txBody>
      </p:sp>
      <p:sp>
        <p:nvSpPr>
          <p:cNvPr id="3" name="Slide Number Placeholder 2"/>
          <p:cNvSpPr>
            <a:spLocks noGrp="1"/>
          </p:cNvSpPr>
          <p:nvPr>
            <p:ph type="sldNum" sz="quarter" idx="12"/>
          </p:nvPr>
        </p:nvSpPr>
        <p:spPr/>
        <p:txBody>
          <a:bodyPr/>
          <a:lstStyle/>
          <a:p>
            <a:pPr>
              <a:defRPr/>
            </a:pPr>
            <a:fld id="{6C406C73-2B08-44E1-831D-32D63837CC25}" type="slidenum">
              <a:rPr lang="en-US" smtClean="0"/>
              <a:pPr>
                <a:defRPr/>
              </a:pPr>
              <a:t>18</a:t>
            </a:fld>
            <a:endParaRPr lang="en-US"/>
          </a:p>
        </p:txBody>
      </p:sp>
    </p:spTree>
    <p:extLst>
      <p:ext uri="{BB962C8B-B14F-4D97-AF65-F5344CB8AC3E}">
        <p14:creationId xmlns:p14="http://schemas.microsoft.com/office/powerpoint/2010/main" val="2889282760"/>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2226290099"/>
              </p:ext>
            </p:extLst>
          </p:nvPr>
        </p:nvGraphicFramePr>
        <p:xfrm>
          <a:off x="207963" y="133350"/>
          <a:ext cx="8789987" cy="6608763"/>
        </p:xfrm>
        <a:graphic>
          <a:graphicData uri="http://schemas.openxmlformats.org/presentationml/2006/ole">
            <mc:AlternateContent xmlns:mc="http://schemas.openxmlformats.org/markup-compatibility/2006">
              <mc:Choice xmlns:v="urn:schemas-microsoft-com:vml" Requires="v">
                <p:oleObj spid="_x0000_s66566" name="Chart" r:id="rId4" imgW="8801152" imgH="6619851" progId="MSGraph.Chart.8">
                  <p:embed followColorScheme="full"/>
                </p:oleObj>
              </mc:Choice>
              <mc:Fallback>
                <p:oleObj name="Chart" r:id="rId4" imgW="8801152" imgH="6619851" progId="MSGraph.Chart.8">
                  <p:embed followColorScheme="full"/>
                  <p:pic>
                    <p:nvPicPr>
                      <p:cNvPr id="0" name=""/>
                      <p:cNvPicPr>
                        <a:picLocks noChangeAspect="1" noChangeArrowheads="1"/>
                      </p:cNvPicPr>
                      <p:nvPr/>
                    </p:nvPicPr>
                    <p:blipFill>
                      <a:blip r:embed="rId5"/>
                      <a:srcRect/>
                      <a:stretch>
                        <a:fillRect/>
                      </a:stretch>
                    </p:blipFill>
                    <p:spPr bwMode="auto">
                      <a:xfrm>
                        <a:off x="207963" y="133350"/>
                        <a:ext cx="8789987" cy="660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C406C73-2B08-44E1-831D-32D63837CC25}" type="slidenum">
              <a:rPr lang="en-US" smtClean="0"/>
              <a:pPr>
                <a:defRPr/>
              </a:pPr>
              <a:t>19</a:t>
            </a:fld>
            <a:endParaRPr lang="en-US"/>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0" y="0"/>
            <a:ext cx="9144000" cy="715963"/>
          </a:xfrm>
          <a:solidFill>
            <a:srgbClr val="EEDDFF"/>
          </a:solidFill>
          <a:ln>
            <a:solidFill>
              <a:srgbClr val="FFFF00"/>
            </a:solidFill>
            <a:miter lim="800000"/>
            <a:headEnd/>
            <a:tailEnd/>
          </a:ln>
        </p:spPr>
        <p:txBody>
          <a:bodyPr/>
          <a:lstStyle/>
          <a:p>
            <a:pPr eaLnBrk="1" hangingPunct="1"/>
            <a:r>
              <a:rPr lang="en-US" sz="2800" smtClean="0">
                <a:solidFill>
                  <a:srgbClr val="800080"/>
                </a:solidFill>
              </a:rPr>
              <a:t>Trinity Quick Facts 2013</a:t>
            </a:r>
          </a:p>
        </p:txBody>
      </p:sp>
      <p:sp>
        <p:nvSpPr>
          <p:cNvPr id="3075" name="Rectangle 5"/>
          <p:cNvSpPr>
            <a:spLocks noGrp="1" noChangeArrowheads="1"/>
          </p:cNvSpPr>
          <p:nvPr>
            <p:ph type="body" sz="half" idx="1"/>
          </p:nvPr>
        </p:nvSpPr>
        <p:spPr>
          <a:xfrm>
            <a:off x="457200" y="914400"/>
            <a:ext cx="4038600" cy="5943600"/>
          </a:xfrm>
        </p:spPr>
        <p:txBody>
          <a:bodyPr/>
          <a:lstStyle/>
          <a:p>
            <a:pPr eaLnBrk="1" hangingPunct="1">
              <a:lnSpc>
                <a:spcPct val="80000"/>
              </a:lnSpc>
              <a:buFontTx/>
              <a:buNone/>
            </a:pPr>
            <a:r>
              <a:rPr lang="en-US" sz="1200" b="1" u="sng" smtClean="0"/>
              <a:t>ENROLLMENT</a:t>
            </a:r>
          </a:p>
          <a:p>
            <a:pPr eaLnBrk="1" hangingPunct="1">
              <a:lnSpc>
                <a:spcPct val="80000"/>
              </a:lnSpc>
            </a:pPr>
            <a:endParaRPr lang="en-US" sz="1200" b="1" smtClean="0"/>
          </a:p>
          <a:p>
            <a:pPr eaLnBrk="1" hangingPunct="1">
              <a:lnSpc>
                <a:spcPct val="80000"/>
              </a:lnSpc>
            </a:pPr>
            <a:r>
              <a:rPr lang="en-US" sz="1200" smtClean="0"/>
              <a:t>2,660 students enrolled in degree programs in four academic units:</a:t>
            </a:r>
          </a:p>
          <a:p>
            <a:pPr lvl="1" eaLnBrk="1" hangingPunct="1">
              <a:lnSpc>
                <a:spcPct val="80000"/>
              </a:lnSpc>
            </a:pPr>
            <a:r>
              <a:rPr lang="en-US" sz="1000" smtClean="0"/>
              <a:t>CAS: College of Arts &amp; Sciences (Trinity College) full-time undergraduate women</a:t>
            </a:r>
          </a:p>
          <a:p>
            <a:pPr lvl="1" eaLnBrk="1" hangingPunct="1">
              <a:lnSpc>
                <a:spcPct val="80000"/>
              </a:lnSpc>
            </a:pPr>
            <a:r>
              <a:rPr lang="en-US" sz="1000" smtClean="0"/>
              <a:t>SPS: School of Professional Studies, part-time working professionals, coed, all degrees</a:t>
            </a:r>
          </a:p>
          <a:p>
            <a:pPr lvl="1" eaLnBrk="1" hangingPunct="1">
              <a:lnSpc>
                <a:spcPct val="80000"/>
              </a:lnSpc>
            </a:pPr>
            <a:r>
              <a:rPr lang="en-US" sz="1000" smtClean="0"/>
              <a:t>NHP: School of Nursing and Health Professions, coed, all degrees</a:t>
            </a:r>
          </a:p>
          <a:p>
            <a:pPr lvl="1" eaLnBrk="1" hangingPunct="1">
              <a:lnSpc>
                <a:spcPct val="80000"/>
              </a:lnSpc>
            </a:pPr>
            <a:r>
              <a:rPr lang="en-US" sz="1000" smtClean="0"/>
              <a:t>EDU: School of Education, coed, graduate degrees</a:t>
            </a:r>
          </a:p>
          <a:p>
            <a:pPr eaLnBrk="1" hangingPunct="1">
              <a:lnSpc>
                <a:spcPct val="80000"/>
              </a:lnSpc>
            </a:pPr>
            <a:r>
              <a:rPr lang="en-US" sz="1200" smtClean="0"/>
              <a:t>14,000 alumnae and alumni</a:t>
            </a:r>
          </a:p>
          <a:p>
            <a:pPr eaLnBrk="1" hangingPunct="1">
              <a:lnSpc>
                <a:spcPct val="80000"/>
              </a:lnSpc>
            </a:pPr>
            <a:r>
              <a:rPr lang="en-US" sz="1200" smtClean="0"/>
              <a:t>1000 undergraduate women in the College of Arts and Sciences</a:t>
            </a:r>
          </a:p>
          <a:p>
            <a:pPr eaLnBrk="1" hangingPunct="1">
              <a:lnSpc>
                <a:spcPct val="80000"/>
              </a:lnSpc>
            </a:pPr>
            <a:r>
              <a:rPr lang="en-US" sz="1200" smtClean="0"/>
              <a:t>250 resident students/300 maximum housing capacity currently</a:t>
            </a:r>
          </a:p>
          <a:p>
            <a:pPr eaLnBrk="1" hangingPunct="1">
              <a:lnSpc>
                <a:spcPct val="80000"/>
              </a:lnSpc>
            </a:pPr>
            <a:r>
              <a:rPr lang="en-US" sz="1200" smtClean="0"/>
              <a:t>90% African American, Latina, International students</a:t>
            </a:r>
          </a:p>
          <a:p>
            <a:pPr eaLnBrk="1" hangingPunct="1">
              <a:lnSpc>
                <a:spcPct val="80000"/>
              </a:lnSpc>
            </a:pPr>
            <a:r>
              <a:rPr lang="en-US" sz="1200" smtClean="0"/>
              <a:t>70% Pell Grant Recipients</a:t>
            </a:r>
          </a:p>
          <a:p>
            <a:pPr eaLnBrk="1" hangingPunct="1">
              <a:lnSpc>
                <a:spcPct val="80000"/>
              </a:lnSpc>
            </a:pPr>
            <a:endParaRPr lang="en-US" sz="1200" smtClean="0"/>
          </a:p>
          <a:p>
            <a:pPr eaLnBrk="1" hangingPunct="1">
              <a:lnSpc>
                <a:spcPct val="80000"/>
              </a:lnSpc>
              <a:buFontTx/>
              <a:buNone/>
            </a:pPr>
            <a:r>
              <a:rPr lang="en-US" sz="1200" b="1" u="sng" smtClean="0"/>
              <a:t>TOP MAJOR PROGRAMS</a:t>
            </a:r>
            <a:endParaRPr lang="en-US" sz="1200" b="1" smtClean="0"/>
          </a:p>
          <a:p>
            <a:pPr eaLnBrk="1" hangingPunct="1">
              <a:lnSpc>
                <a:spcPct val="80000"/>
              </a:lnSpc>
              <a:buFontTx/>
              <a:buNone/>
            </a:pPr>
            <a:endParaRPr lang="en-US" sz="1200" b="1" smtClean="0"/>
          </a:p>
          <a:p>
            <a:pPr eaLnBrk="1" hangingPunct="1">
              <a:lnSpc>
                <a:spcPct val="80000"/>
              </a:lnSpc>
              <a:buFontTx/>
              <a:buNone/>
            </a:pPr>
            <a:r>
              <a:rPr lang="en-US" sz="1200" i="1" u="sng" smtClean="0"/>
              <a:t>Undergraduate:</a:t>
            </a:r>
          </a:p>
          <a:p>
            <a:pPr eaLnBrk="1" hangingPunct="1">
              <a:lnSpc>
                <a:spcPct val="80000"/>
              </a:lnSpc>
              <a:buFontTx/>
              <a:buNone/>
            </a:pPr>
            <a:r>
              <a:rPr lang="en-US" sz="1200" smtClean="0"/>
              <a:t>Human Relations	Criminal Justice</a:t>
            </a:r>
          </a:p>
          <a:p>
            <a:pPr eaLnBrk="1" hangingPunct="1">
              <a:lnSpc>
                <a:spcPct val="80000"/>
              </a:lnSpc>
              <a:buFontTx/>
              <a:buNone/>
            </a:pPr>
            <a:r>
              <a:rPr lang="en-US" sz="1200" smtClean="0"/>
              <a:t>Nursing		Communications</a:t>
            </a:r>
          </a:p>
          <a:p>
            <a:pPr eaLnBrk="1" hangingPunct="1">
              <a:lnSpc>
                <a:spcPct val="80000"/>
              </a:lnSpc>
              <a:buFontTx/>
              <a:buNone/>
            </a:pPr>
            <a:r>
              <a:rPr lang="en-US" sz="1200" smtClean="0"/>
              <a:t>Business Administration	International Affairs</a:t>
            </a:r>
          </a:p>
          <a:p>
            <a:pPr eaLnBrk="1" hangingPunct="1">
              <a:lnSpc>
                <a:spcPct val="80000"/>
              </a:lnSpc>
              <a:buFontTx/>
              <a:buNone/>
            </a:pPr>
            <a:r>
              <a:rPr lang="en-US" sz="1200" smtClean="0"/>
              <a:t>Psychology		Biology</a:t>
            </a:r>
          </a:p>
          <a:p>
            <a:pPr eaLnBrk="1" hangingPunct="1">
              <a:lnSpc>
                <a:spcPct val="80000"/>
              </a:lnSpc>
              <a:buFontTx/>
              <a:buNone/>
            </a:pPr>
            <a:r>
              <a:rPr lang="en-US" sz="1200" smtClean="0"/>
              <a:t>			</a:t>
            </a:r>
          </a:p>
          <a:p>
            <a:pPr eaLnBrk="1" hangingPunct="1">
              <a:lnSpc>
                <a:spcPct val="80000"/>
              </a:lnSpc>
              <a:buFontTx/>
              <a:buNone/>
            </a:pPr>
            <a:r>
              <a:rPr lang="en-US" sz="1200" i="1" u="sng" smtClean="0"/>
              <a:t>Graduate:</a:t>
            </a:r>
            <a:r>
              <a:rPr lang="en-US" sz="1200" smtClean="0"/>
              <a:t>		</a:t>
            </a:r>
          </a:p>
          <a:p>
            <a:pPr eaLnBrk="1" hangingPunct="1">
              <a:lnSpc>
                <a:spcPct val="80000"/>
              </a:lnSpc>
              <a:buFontTx/>
              <a:buNone/>
            </a:pPr>
            <a:r>
              <a:rPr lang="en-US" sz="1200" smtClean="0"/>
              <a:t>Business Administration	Education</a:t>
            </a:r>
          </a:p>
          <a:p>
            <a:pPr eaLnBrk="1" hangingPunct="1">
              <a:lnSpc>
                <a:spcPct val="80000"/>
              </a:lnSpc>
              <a:buFontTx/>
              <a:buNone/>
            </a:pPr>
            <a:r>
              <a:rPr lang="en-US" sz="1200" smtClean="0"/>
              <a:t>Communication	Counseling</a:t>
            </a:r>
          </a:p>
          <a:p>
            <a:pPr eaLnBrk="1" hangingPunct="1">
              <a:lnSpc>
                <a:spcPct val="80000"/>
              </a:lnSpc>
              <a:buFontTx/>
              <a:buNone/>
            </a:pPr>
            <a:r>
              <a:rPr lang="en-US" sz="1200" smtClean="0"/>
              <a:t>International Security 	School Leadership	</a:t>
            </a:r>
          </a:p>
          <a:p>
            <a:pPr eaLnBrk="1" hangingPunct="1">
              <a:lnSpc>
                <a:spcPct val="80000"/>
              </a:lnSpc>
              <a:buFontTx/>
              <a:buNone/>
            </a:pPr>
            <a:r>
              <a:rPr lang="en-US" sz="1200" smtClean="0"/>
              <a:t>						</a:t>
            </a:r>
          </a:p>
        </p:txBody>
      </p:sp>
      <p:sp>
        <p:nvSpPr>
          <p:cNvPr id="3076" name="Rectangle 6"/>
          <p:cNvSpPr>
            <a:spLocks noGrp="1" noChangeArrowheads="1"/>
          </p:cNvSpPr>
          <p:nvPr>
            <p:ph type="body" sz="half" idx="2"/>
          </p:nvPr>
        </p:nvSpPr>
        <p:spPr>
          <a:xfrm>
            <a:off x="4648200" y="838200"/>
            <a:ext cx="4038600" cy="6019800"/>
          </a:xfrm>
        </p:spPr>
        <p:txBody>
          <a:bodyPr/>
          <a:lstStyle/>
          <a:p>
            <a:pPr eaLnBrk="1" hangingPunct="1">
              <a:lnSpc>
                <a:spcPct val="80000"/>
              </a:lnSpc>
              <a:buFontTx/>
              <a:buNone/>
            </a:pPr>
            <a:endParaRPr lang="en-US" sz="1200" smtClean="0"/>
          </a:p>
          <a:p>
            <a:pPr eaLnBrk="1" hangingPunct="1">
              <a:lnSpc>
                <a:spcPct val="80000"/>
              </a:lnSpc>
              <a:buFontTx/>
              <a:buNone/>
            </a:pPr>
            <a:r>
              <a:rPr lang="en-US" sz="1200" b="1" u="sng" smtClean="0"/>
              <a:t>TUITION AND FINANCIAL AID</a:t>
            </a:r>
          </a:p>
          <a:p>
            <a:pPr eaLnBrk="1" hangingPunct="1">
              <a:lnSpc>
                <a:spcPct val="80000"/>
              </a:lnSpc>
              <a:buFontTx/>
              <a:buNone/>
            </a:pPr>
            <a:endParaRPr lang="en-US" sz="1200" b="1" u="sng" smtClean="0"/>
          </a:p>
          <a:p>
            <a:pPr eaLnBrk="1" hangingPunct="1">
              <a:lnSpc>
                <a:spcPct val="80000"/>
              </a:lnSpc>
            </a:pPr>
            <a:r>
              <a:rPr lang="en-US" sz="1200" smtClean="0"/>
              <a:t>$20,970 full-time undergraduate tuition (Fall 13)</a:t>
            </a:r>
          </a:p>
          <a:p>
            <a:pPr eaLnBrk="1" hangingPunct="1">
              <a:lnSpc>
                <a:spcPct val="80000"/>
              </a:lnSpc>
            </a:pPr>
            <a:r>
              <a:rPr lang="en-US" sz="1200" smtClean="0"/>
              <a:t>$31,591 total full-time undergraduate cost/tuition-room-board-fees</a:t>
            </a:r>
          </a:p>
          <a:p>
            <a:pPr eaLnBrk="1" hangingPunct="1">
              <a:lnSpc>
                <a:spcPct val="80000"/>
              </a:lnSpc>
            </a:pPr>
            <a:r>
              <a:rPr lang="en-US" sz="1200" smtClean="0"/>
              <a:t>40% discount rate (average Trinity grant of $8,000)</a:t>
            </a:r>
          </a:p>
          <a:p>
            <a:pPr eaLnBrk="1" hangingPunct="1">
              <a:lnSpc>
                <a:spcPct val="80000"/>
              </a:lnSpc>
            </a:pPr>
            <a:r>
              <a:rPr lang="en-US" sz="1200" smtClean="0"/>
              <a:t>$520 per credit hour SPS undergraduate tuition</a:t>
            </a:r>
          </a:p>
          <a:p>
            <a:pPr eaLnBrk="1" hangingPunct="1">
              <a:lnSpc>
                <a:spcPct val="80000"/>
              </a:lnSpc>
            </a:pPr>
            <a:r>
              <a:rPr lang="en-US" sz="1200" smtClean="0"/>
              <a:t>$670 per credit hour Nursing (NHP) tuition</a:t>
            </a:r>
          </a:p>
          <a:p>
            <a:pPr eaLnBrk="1" hangingPunct="1">
              <a:lnSpc>
                <a:spcPct val="80000"/>
              </a:lnSpc>
            </a:pPr>
            <a:r>
              <a:rPr lang="en-US" sz="1200" smtClean="0"/>
              <a:t>$700 per credit hour graduate tuition</a:t>
            </a:r>
          </a:p>
          <a:p>
            <a:pPr eaLnBrk="1" hangingPunct="1">
              <a:lnSpc>
                <a:spcPct val="80000"/>
              </a:lnSpc>
            </a:pPr>
            <a:r>
              <a:rPr lang="en-US" sz="1200" smtClean="0"/>
              <a:t>$740per credit hour MBA program</a:t>
            </a:r>
          </a:p>
          <a:p>
            <a:pPr eaLnBrk="1" hangingPunct="1">
              <a:lnSpc>
                <a:spcPct val="80000"/>
              </a:lnSpc>
              <a:buFontTx/>
              <a:buNone/>
            </a:pPr>
            <a:endParaRPr lang="en-US" sz="1200" u="sng" smtClean="0"/>
          </a:p>
          <a:p>
            <a:pPr eaLnBrk="1" hangingPunct="1">
              <a:lnSpc>
                <a:spcPct val="80000"/>
              </a:lnSpc>
              <a:buFontTx/>
              <a:buNone/>
            </a:pPr>
            <a:endParaRPr lang="en-US" sz="1200" smtClean="0"/>
          </a:p>
          <a:p>
            <a:pPr eaLnBrk="1" hangingPunct="1">
              <a:lnSpc>
                <a:spcPct val="80000"/>
              </a:lnSpc>
              <a:buFontTx/>
              <a:buNone/>
            </a:pPr>
            <a:r>
              <a:rPr lang="en-US" sz="1200" b="1" u="sng" smtClean="0"/>
              <a:t>FINANCES</a:t>
            </a:r>
          </a:p>
          <a:p>
            <a:pPr eaLnBrk="1" hangingPunct="1">
              <a:lnSpc>
                <a:spcPct val="80000"/>
              </a:lnSpc>
              <a:buFontTx/>
              <a:buNone/>
            </a:pPr>
            <a:endParaRPr lang="en-US" sz="1200" b="1" u="sng" smtClean="0"/>
          </a:p>
          <a:p>
            <a:pPr eaLnBrk="1" hangingPunct="1">
              <a:lnSpc>
                <a:spcPct val="80000"/>
              </a:lnSpc>
            </a:pPr>
            <a:r>
              <a:rPr lang="en-US" sz="1200" smtClean="0"/>
              <a:t>$35 million budget for Fiscal 2013</a:t>
            </a:r>
          </a:p>
          <a:p>
            <a:pPr eaLnBrk="1" hangingPunct="1">
              <a:lnSpc>
                <a:spcPct val="80000"/>
              </a:lnSpc>
            </a:pPr>
            <a:r>
              <a:rPr lang="en-US" sz="1200" smtClean="0"/>
              <a:t>$12 million endowment</a:t>
            </a:r>
          </a:p>
          <a:p>
            <a:pPr eaLnBrk="1" hangingPunct="1">
              <a:lnSpc>
                <a:spcPct val="80000"/>
              </a:lnSpc>
            </a:pPr>
            <a:r>
              <a:rPr lang="en-US" sz="1200" smtClean="0"/>
              <a:t>60% of budget = personnel costs</a:t>
            </a:r>
          </a:p>
          <a:p>
            <a:pPr eaLnBrk="1" hangingPunct="1">
              <a:lnSpc>
                <a:spcPct val="80000"/>
              </a:lnSpc>
            </a:pPr>
            <a:r>
              <a:rPr lang="en-US" sz="1200" smtClean="0"/>
              <a:t>$1 million Annual Fund in Fiscal 2012</a:t>
            </a:r>
          </a:p>
          <a:p>
            <a:pPr eaLnBrk="1" hangingPunct="1">
              <a:lnSpc>
                <a:spcPct val="80000"/>
              </a:lnSpc>
            </a:pPr>
            <a:r>
              <a:rPr lang="en-US" sz="1200" smtClean="0"/>
              <a:t>$15 million outstanding debt</a:t>
            </a:r>
          </a:p>
          <a:p>
            <a:pPr eaLnBrk="1" hangingPunct="1">
              <a:lnSpc>
                <a:spcPct val="80000"/>
              </a:lnSpc>
            </a:pPr>
            <a:r>
              <a:rPr lang="en-US" sz="1200" smtClean="0"/>
              <a:t>All debt covenants met</a:t>
            </a:r>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buFontTx/>
              <a:buNone/>
            </a:pPr>
            <a:r>
              <a:rPr lang="en-US" sz="1200" b="1" u="sng" smtClean="0"/>
              <a:t>HUMAN RESOURCES</a:t>
            </a:r>
          </a:p>
          <a:p>
            <a:pPr eaLnBrk="1" hangingPunct="1">
              <a:lnSpc>
                <a:spcPct val="80000"/>
              </a:lnSpc>
              <a:buFontTx/>
              <a:buNone/>
            </a:pPr>
            <a:endParaRPr lang="en-US" sz="1200" b="1" u="sng" smtClean="0"/>
          </a:p>
          <a:p>
            <a:pPr eaLnBrk="1" hangingPunct="1">
              <a:lnSpc>
                <a:spcPct val="80000"/>
              </a:lnSpc>
            </a:pPr>
            <a:r>
              <a:rPr lang="en-US" sz="1200" smtClean="0"/>
              <a:t>75 full-time faculty and instructional staff</a:t>
            </a:r>
          </a:p>
          <a:p>
            <a:pPr eaLnBrk="1" hangingPunct="1">
              <a:lnSpc>
                <a:spcPct val="80000"/>
              </a:lnSpc>
            </a:pPr>
            <a:r>
              <a:rPr lang="en-US" sz="1200" smtClean="0"/>
              <a:t>172 adjunct faculty</a:t>
            </a:r>
          </a:p>
          <a:p>
            <a:pPr eaLnBrk="1" hangingPunct="1">
              <a:lnSpc>
                <a:spcPct val="80000"/>
              </a:lnSpc>
            </a:pPr>
            <a:r>
              <a:rPr lang="en-US" sz="1200" smtClean="0"/>
              <a:t>185 staff employees</a:t>
            </a:r>
          </a:p>
          <a:p>
            <a:pPr eaLnBrk="1" hangingPunct="1">
              <a:lnSpc>
                <a:spcPct val="80000"/>
              </a:lnSpc>
            </a:pPr>
            <a:r>
              <a:rPr lang="en-US" sz="1200" smtClean="0"/>
              <a:t>$68,500 average 10-month faculty salary</a:t>
            </a:r>
          </a:p>
          <a:p>
            <a:pPr eaLnBrk="1" hangingPunct="1">
              <a:lnSpc>
                <a:spcPct val="80000"/>
              </a:lnSpc>
              <a:buFontTx/>
              <a:buNone/>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buFontTx/>
              <a:buNone/>
            </a:pPr>
            <a:endParaRPr lang="en-US" sz="1200" smtClean="0"/>
          </a:p>
        </p:txBody>
      </p:sp>
      <p:sp>
        <p:nvSpPr>
          <p:cNvPr id="2" name="Slide Number Placeholder 1"/>
          <p:cNvSpPr>
            <a:spLocks noGrp="1"/>
          </p:cNvSpPr>
          <p:nvPr>
            <p:ph type="sldNum" sz="quarter" idx="12"/>
          </p:nvPr>
        </p:nvSpPr>
        <p:spPr/>
        <p:txBody>
          <a:bodyPr/>
          <a:lstStyle/>
          <a:p>
            <a:pPr>
              <a:defRPr/>
            </a:pPr>
            <a:fld id="{A6E485A3-7953-4701-B154-E5B579DA1E18}" type="slidenum">
              <a:rPr lang="en-US" smtClean="0"/>
              <a:pPr>
                <a:defRPr/>
              </a:pPr>
              <a:t>2</a:t>
            </a:fld>
            <a:endParaRPr lang="en-US"/>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D284B9-1EBD-461C-9364-6A1048EE8E58}" type="slidenum">
              <a:rPr lang="en-US" smtClean="0"/>
              <a:pPr eaLnBrk="1" hangingPunct="1"/>
              <a:t>20</a:t>
            </a:fld>
            <a:endParaRPr lang="en-US" smtClean="0"/>
          </a:p>
        </p:txBody>
      </p:sp>
      <p:graphicFrame>
        <p:nvGraphicFramePr>
          <p:cNvPr id="13315" name="Object 2"/>
          <p:cNvGraphicFramePr>
            <a:graphicFrameLocks noChangeAspect="1"/>
          </p:cNvGraphicFramePr>
          <p:nvPr/>
        </p:nvGraphicFramePr>
        <p:xfrm>
          <a:off x="130175" y="171450"/>
          <a:ext cx="8858250" cy="6534150"/>
        </p:xfrm>
        <a:graphic>
          <a:graphicData uri="http://schemas.openxmlformats.org/presentationml/2006/ole">
            <mc:AlternateContent xmlns:mc="http://schemas.openxmlformats.org/markup-compatibility/2006">
              <mc:Choice xmlns:v="urn:schemas-microsoft-com:vml" Requires="v">
                <p:oleObj spid="_x0000_s13325" name="Chart" r:id="rId4" imgW="8848662" imgH="6534282" progId="MSGraph.Chart.8">
                  <p:embed followColorScheme="full"/>
                </p:oleObj>
              </mc:Choice>
              <mc:Fallback>
                <p:oleObj name="Chart" r:id="rId4" imgW="8848662" imgH="653428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 y="171450"/>
                        <a:ext cx="8858250" cy="653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Box 2"/>
          <p:cNvSpPr txBox="1">
            <a:spLocks noChangeArrowheads="1"/>
          </p:cNvSpPr>
          <p:nvPr/>
        </p:nvSpPr>
        <p:spPr bwMode="auto">
          <a:xfrm>
            <a:off x="762000" y="21780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391</a:t>
            </a:r>
          </a:p>
        </p:txBody>
      </p:sp>
      <p:sp>
        <p:nvSpPr>
          <p:cNvPr id="13317" name="TextBox 5"/>
          <p:cNvSpPr txBox="1">
            <a:spLocks noChangeArrowheads="1"/>
          </p:cNvSpPr>
          <p:nvPr/>
        </p:nvSpPr>
        <p:spPr bwMode="auto">
          <a:xfrm>
            <a:off x="4343400" y="23225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391</a:t>
            </a:r>
          </a:p>
        </p:txBody>
      </p:sp>
      <p:sp>
        <p:nvSpPr>
          <p:cNvPr id="13318" name="TextBox 6"/>
          <p:cNvSpPr txBox="1">
            <a:spLocks noChangeArrowheads="1"/>
          </p:cNvSpPr>
          <p:nvPr/>
        </p:nvSpPr>
        <p:spPr bwMode="auto">
          <a:xfrm>
            <a:off x="1981200" y="1600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466</a:t>
            </a:r>
          </a:p>
        </p:txBody>
      </p:sp>
      <p:sp>
        <p:nvSpPr>
          <p:cNvPr id="13319" name="TextBox 7"/>
          <p:cNvSpPr txBox="1">
            <a:spLocks noChangeArrowheads="1"/>
          </p:cNvSpPr>
          <p:nvPr/>
        </p:nvSpPr>
        <p:spPr bwMode="auto">
          <a:xfrm>
            <a:off x="5562600" y="16113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466</a:t>
            </a:r>
          </a:p>
        </p:txBody>
      </p:sp>
      <p:sp>
        <p:nvSpPr>
          <p:cNvPr id="13320" name="TextBox 8"/>
          <p:cNvSpPr txBox="1">
            <a:spLocks noChangeArrowheads="1"/>
          </p:cNvSpPr>
          <p:nvPr/>
        </p:nvSpPr>
        <p:spPr bwMode="auto">
          <a:xfrm>
            <a:off x="3124200" y="175260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443</a:t>
            </a:r>
          </a:p>
        </p:txBody>
      </p:sp>
      <p:sp>
        <p:nvSpPr>
          <p:cNvPr id="13321" name="TextBox 9"/>
          <p:cNvSpPr txBox="1">
            <a:spLocks noChangeArrowheads="1"/>
          </p:cNvSpPr>
          <p:nvPr/>
        </p:nvSpPr>
        <p:spPr bwMode="auto">
          <a:xfrm>
            <a:off x="6858000" y="171132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443</a:t>
            </a:r>
          </a:p>
        </p:txBody>
      </p:sp>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C07680-FB9A-485D-A96A-F1DA5B8F61BF}" type="slidenum">
              <a:rPr lang="en-US" smtClean="0"/>
              <a:pPr eaLnBrk="1" hangingPunct="1"/>
              <a:t>21</a:t>
            </a:fld>
            <a:endParaRPr lang="en-US" smtClean="0"/>
          </a:p>
        </p:txBody>
      </p:sp>
      <p:graphicFrame>
        <p:nvGraphicFramePr>
          <p:cNvPr id="14339" name="Object 2"/>
          <p:cNvGraphicFramePr>
            <a:graphicFrameLocks noChangeAspect="1"/>
          </p:cNvGraphicFramePr>
          <p:nvPr>
            <p:extLst>
              <p:ext uri="{D42A27DB-BD31-4B8C-83A1-F6EECF244321}">
                <p14:modId xmlns:p14="http://schemas.microsoft.com/office/powerpoint/2010/main" val="3463463391"/>
              </p:ext>
            </p:extLst>
          </p:nvPr>
        </p:nvGraphicFramePr>
        <p:xfrm>
          <a:off x="130175" y="171450"/>
          <a:ext cx="8858250" cy="6534150"/>
        </p:xfrm>
        <a:graphic>
          <a:graphicData uri="http://schemas.openxmlformats.org/presentationml/2006/ole">
            <mc:AlternateContent xmlns:mc="http://schemas.openxmlformats.org/markup-compatibility/2006">
              <mc:Choice xmlns:v="urn:schemas-microsoft-com:vml" Requires="v">
                <p:oleObj spid="_x0000_s14346" name="Chart" r:id="rId4" imgW="8848662" imgH="6534282" progId="MSGraph.Chart.8">
                  <p:embed followColorScheme="full"/>
                </p:oleObj>
              </mc:Choice>
              <mc:Fallback>
                <p:oleObj name="Chart" r:id="rId4" imgW="8848662" imgH="6534282" progId="MSGraph.Chart.8">
                  <p:embed followColorScheme="full"/>
                  <p:pic>
                    <p:nvPicPr>
                      <p:cNvPr id="0" name="Object 2"/>
                      <p:cNvPicPr>
                        <a:picLocks noChangeAspect="1" noChangeArrowheads="1"/>
                      </p:cNvPicPr>
                      <p:nvPr/>
                    </p:nvPicPr>
                    <p:blipFill>
                      <a:blip r:embed="rId5"/>
                      <a:srcRect/>
                      <a:stretch>
                        <a:fillRect/>
                      </a:stretch>
                    </p:blipFill>
                    <p:spPr bwMode="auto">
                      <a:xfrm>
                        <a:off x="130175" y="171450"/>
                        <a:ext cx="8858250" cy="653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Text Box 3"/>
          <p:cNvSpPr txBox="1">
            <a:spLocks noChangeArrowheads="1"/>
          </p:cNvSpPr>
          <p:nvPr/>
        </p:nvSpPr>
        <p:spPr bwMode="auto">
          <a:xfrm>
            <a:off x="838200" y="1143000"/>
            <a:ext cx="7239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443 Graduates, 448 Majors</a:t>
            </a:r>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CC"/>
          </a:solidFill>
          <a:effectLst>
            <a:outerShdw blurRad="50800" dist="50800" dir="5400000" algn="ctr" rotWithShape="0">
              <a:srgbClr val="C081FF"/>
            </a:outerShdw>
          </a:effectLst>
        </p:spPr>
        <p:txBody>
          <a:bodyPr/>
          <a:lstStyle/>
          <a:p>
            <a:r>
              <a:rPr lang="en-US" sz="3200" dirty="0" smtClean="0">
                <a:solidFill>
                  <a:srgbClr val="7030A0"/>
                </a:solidFill>
              </a:rPr>
              <a:t>Survey of Recent Graduates 2002-2012:  </a:t>
            </a:r>
            <a:br>
              <a:rPr lang="en-US" sz="3200" dirty="0" smtClean="0">
                <a:solidFill>
                  <a:srgbClr val="7030A0"/>
                </a:solidFill>
              </a:rPr>
            </a:br>
            <a:r>
              <a:rPr lang="en-US" sz="3200" dirty="0" smtClean="0">
                <a:solidFill>
                  <a:srgbClr val="7030A0"/>
                </a:solidFill>
              </a:rPr>
              <a:t>Most are Pursuing More Education</a:t>
            </a:r>
            <a:endParaRPr lang="en-US" sz="3200" dirty="0">
              <a:solidFill>
                <a:srgbClr val="7030A0"/>
              </a:solidFill>
            </a:endParaRPr>
          </a:p>
        </p:txBody>
      </p:sp>
      <p:sp>
        <p:nvSpPr>
          <p:cNvPr id="3" name="Content Placeholder 2"/>
          <p:cNvSpPr>
            <a:spLocks noGrp="1"/>
          </p:cNvSpPr>
          <p:nvPr>
            <p:ph idx="1"/>
          </p:nvPr>
        </p:nvSpPr>
        <p:spPr/>
        <p:txBody>
          <a:bodyPr/>
          <a:lstStyle/>
          <a:p>
            <a:r>
              <a:rPr lang="en-US" sz="2800" dirty="0" smtClean="0"/>
              <a:t>60% enrolled in graduate school</a:t>
            </a:r>
          </a:p>
          <a:p>
            <a:r>
              <a:rPr lang="en-US" sz="2800" dirty="0" smtClean="0"/>
              <a:t>31% have completed a grad degree and 23% are still enrolled in grad school</a:t>
            </a:r>
          </a:p>
          <a:p>
            <a:r>
              <a:rPr lang="en-US" sz="2800" dirty="0" smtClean="0"/>
              <a:t>Grad Schools include:</a:t>
            </a:r>
            <a:r>
              <a:rPr lang="en-US" sz="2400" dirty="0"/>
              <a:t> </a:t>
            </a:r>
            <a:r>
              <a:rPr lang="en-US" sz="2400" dirty="0" smtClean="0"/>
              <a:t> </a:t>
            </a:r>
          </a:p>
          <a:p>
            <a:pPr lvl="1"/>
            <a:r>
              <a:rPr lang="en-US" sz="2400" dirty="0" smtClean="0"/>
              <a:t>Georgetown		- U. of Pennsylvania</a:t>
            </a:r>
          </a:p>
          <a:p>
            <a:pPr lvl="1"/>
            <a:r>
              <a:rPr lang="en-US" sz="2400" dirty="0" smtClean="0"/>
              <a:t>GWU			- London School of Economics</a:t>
            </a:r>
          </a:p>
          <a:p>
            <a:pPr lvl="1"/>
            <a:r>
              <a:rPr lang="en-US" sz="2400" dirty="0" smtClean="0"/>
              <a:t>Hopkins		- Howard U.</a:t>
            </a:r>
          </a:p>
          <a:p>
            <a:pPr lvl="1"/>
            <a:r>
              <a:rPr lang="en-US" sz="2400" dirty="0" smtClean="0"/>
              <a:t>American U		- Drexel U.</a:t>
            </a:r>
          </a:p>
          <a:p>
            <a:pPr lvl="1"/>
            <a:r>
              <a:rPr lang="en-US" sz="2400" dirty="0" smtClean="0"/>
              <a:t>Howard U		- TRINITY</a:t>
            </a:r>
          </a:p>
        </p:txBody>
      </p:sp>
      <p:sp>
        <p:nvSpPr>
          <p:cNvPr id="4" name="Slide Number Placeholder 3"/>
          <p:cNvSpPr>
            <a:spLocks noGrp="1"/>
          </p:cNvSpPr>
          <p:nvPr>
            <p:ph type="sldNum" sz="quarter" idx="12"/>
          </p:nvPr>
        </p:nvSpPr>
        <p:spPr/>
        <p:txBody>
          <a:bodyPr/>
          <a:lstStyle/>
          <a:p>
            <a:pPr>
              <a:defRPr/>
            </a:pPr>
            <a:fld id="{CF9AFD2C-A09A-4DF3-B31F-7511407C87D7}" type="slidenum">
              <a:rPr lang="en-US" smtClean="0"/>
              <a:pPr>
                <a:defRPr/>
              </a:pPr>
              <a:t>22</a:t>
            </a:fld>
            <a:endParaRPr lang="en-US"/>
          </a:p>
        </p:txBody>
      </p:sp>
    </p:spTree>
    <p:extLst>
      <p:ext uri="{BB962C8B-B14F-4D97-AF65-F5344CB8AC3E}">
        <p14:creationId xmlns:p14="http://schemas.microsoft.com/office/powerpoint/2010/main" val="1554996372"/>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CC"/>
          </a:solidFill>
          <a:ln>
            <a:solidFill>
              <a:srgbClr val="FFFFCC"/>
            </a:solidFill>
          </a:ln>
          <a:effectLst>
            <a:outerShdw blurRad="50800" dist="50800" dir="5400000" algn="ctr" rotWithShape="0">
              <a:srgbClr val="C081FF"/>
            </a:outerShdw>
          </a:effectLst>
        </p:spPr>
        <p:txBody>
          <a:bodyPr/>
          <a:lstStyle/>
          <a:p>
            <a:r>
              <a:rPr lang="en-US" sz="3600" dirty="0" smtClean="0">
                <a:solidFill>
                  <a:srgbClr val="7030A0"/>
                </a:solidFill>
              </a:rPr>
              <a:t>Survey of Recent Graduates: Employment Overview</a:t>
            </a:r>
            <a:endParaRPr lang="en-US" sz="3600" dirty="0">
              <a:solidFill>
                <a:srgbClr val="7030A0"/>
              </a:solidFill>
            </a:endParaRPr>
          </a:p>
        </p:txBody>
      </p:sp>
      <p:sp>
        <p:nvSpPr>
          <p:cNvPr id="3" name="Content Placeholder 2"/>
          <p:cNvSpPr>
            <a:spLocks noGrp="1"/>
          </p:cNvSpPr>
          <p:nvPr>
            <p:ph idx="1"/>
          </p:nvPr>
        </p:nvSpPr>
        <p:spPr/>
        <p:txBody>
          <a:bodyPr/>
          <a:lstStyle/>
          <a:p>
            <a:r>
              <a:rPr lang="en-US" sz="2400" dirty="0" smtClean="0"/>
              <a:t>90% working or in grad school one year after graduation</a:t>
            </a:r>
          </a:p>
          <a:p>
            <a:r>
              <a:rPr lang="en-US" sz="2400" dirty="0" smtClean="0"/>
              <a:t>Those not working or in grad school caring for families or pursuing other interests</a:t>
            </a:r>
          </a:p>
          <a:p>
            <a:r>
              <a:rPr lang="en-US" sz="2400" dirty="0" smtClean="0"/>
              <a:t>Across 10 years 85% employed or in grad school, others caring for families or retired</a:t>
            </a:r>
          </a:p>
          <a:p>
            <a:r>
              <a:rPr lang="en-US" sz="2400" dirty="0" smtClean="0"/>
              <a:t>Most employed in occupations related to majors</a:t>
            </a:r>
          </a:p>
          <a:p>
            <a:r>
              <a:rPr lang="en-US" sz="2400" dirty="0" smtClean="0"/>
              <a:t>Top fields of work include Government, Healthcare, Nonprofits, Education (K-12), Business and Communication</a:t>
            </a:r>
          </a:p>
          <a:p>
            <a:r>
              <a:rPr lang="en-US" sz="2400" dirty="0" smtClean="0"/>
              <a:t>Starting salaries averaged $40,000-$50,000</a:t>
            </a:r>
          </a:p>
          <a:p>
            <a:r>
              <a:rPr lang="en-US" sz="2400" dirty="0" smtClean="0"/>
              <a:t>10 years out salaries </a:t>
            </a:r>
            <a:r>
              <a:rPr lang="en-US" sz="2400" dirty="0" err="1" smtClean="0"/>
              <a:t>avg</a:t>
            </a:r>
            <a:r>
              <a:rPr lang="en-US" sz="2400" dirty="0" smtClean="0"/>
              <a:t> $50,000-$60,000</a:t>
            </a:r>
            <a:endParaRPr lang="en-US" sz="2400" dirty="0"/>
          </a:p>
        </p:txBody>
      </p:sp>
      <p:sp>
        <p:nvSpPr>
          <p:cNvPr id="4" name="Slide Number Placeholder 3"/>
          <p:cNvSpPr>
            <a:spLocks noGrp="1"/>
          </p:cNvSpPr>
          <p:nvPr>
            <p:ph type="sldNum" sz="quarter" idx="12"/>
          </p:nvPr>
        </p:nvSpPr>
        <p:spPr/>
        <p:txBody>
          <a:bodyPr/>
          <a:lstStyle/>
          <a:p>
            <a:pPr>
              <a:defRPr/>
            </a:pPr>
            <a:fld id="{CF9AFD2C-A09A-4DF3-B31F-7511407C87D7}" type="slidenum">
              <a:rPr lang="en-US" smtClean="0"/>
              <a:pPr>
                <a:defRPr/>
              </a:pPr>
              <a:t>23</a:t>
            </a:fld>
            <a:endParaRPr lang="en-US"/>
          </a:p>
        </p:txBody>
      </p:sp>
    </p:spTree>
    <p:extLst>
      <p:ext uri="{BB962C8B-B14F-4D97-AF65-F5344CB8AC3E}">
        <p14:creationId xmlns:p14="http://schemas.microsoft.com/office/powerpoint/2010/main" val="1160114142"/>
      </p:ext>
    </p:ext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a:solidFill>
            <a:srgbClr val="FFFFCC"/>
          </a:solidFill>
          <a:ln>
            <a:solidFill>
              <a:srgbClr val="FFFFCC"/>
            </a:solidFill>
          </a:ln>
          <a:effectLst>
            <a:outerShdw blurRad="50800" dist="50800" dir="5400000" algn="ctr" rotWithShape="0">
              <a:srgbClr val="E2C5FF"/>
            </a:outerShdw>
          </a:effectLst>
        </p:spPr>
        <p:txBody>
          <a:bodyPr/>
          <a:lstStyle/>
          <a:p>
            <a:r>
              <a:rPr lang="en-US" sz="3600" dirty="0" smtClean="0">
                <a:solidFill>
                  <a:srgbClr val="7030A0"/>
                </a:solidFill>
              </a:rPr>
              <a:t>Survey of Recent Graduates:  </a:t>
            </a:r>
            <a:br>
              <a:rPr lang="en-US" sz="3600" dirty="0" smtClean="0">
                <a:solidFill>
                  <a:srgbClr val="7030A0"/>
                </a:solidFill>
              </a:rPr>
            </a:br>
            <a:r>
              <a:rPr lang="en-US" sz="3600" dirty="0" smtClean="0">
                <a:solidFill>
                  <a:srgbClr val="7030A0"/>
                </a:solidFill>
              </a:rPr>
              <a:t>Most Important Skills Acquired at Trinity</a:t>
            </a:r>
            <a:endParaRPr lang="en-US" sz="3600" dirty="0">
              <a:solidFill>
                <a:srgbClr val="7030A0"/>
              </a:solidFill>
            </a:endParaRPr>
          </a:p>
        </p:txBody>
      </p:sp>
      <p:sp>
        <p:nvSpPr>
          <p:cNvPr id="3" name="Content Placeholder 2"/>
          <p:cNvSpPr>
            <a:spLocks noGrp="1"/>
          </p:cNvSpPr>
          <p:nvPr>
            <p:ph idx="1"/>
          </p:nvPr>
        </p:nvSpPr>
        <p:spPr/>
        <p:txBody>
          <a:bodyPr/>
          <a:lstStyle/>
          <a:p>
            <a:r>
              <a:rPr lang="en-US" dirty="0" smtClean="0"/>
              <a:t>Written Communication Skills – 92%</a:t>
            </a:r>
          </a:p>
          <a:p>
            <a:r>
              <a:rPr lang="en-US" dirty="0" smtClean="0"/>
              <a:t>Critical Thinking Skills – 81%</a:t>
            </a:r>
          </a:p>
          <a:p>
            <a:r>
              <a:rPr lang="en-US" dirty="0" smtClean="0"/>
              <a:t>Oral Communication Skills – 71%</a:t>
            </a:r>
          </a:p>
          <a:p>
            <a:r>
              <a:rPr lang="en-US" dirty="0" smtClean="0"/>
              <a:t>Honesty and Integrity – 64%</a:t>
            </a:r>
          </a:p>
          <a:p>
            <a:r>
              <a:rPr lang="en-US" dirty="0" smtClean="0"/>
              <a:t>Strong Work Ethic – 61%</a:t>
            </a:r>
          </a:p>
          <a:p>
            <a:r>
              <a:rPr lang="en-US" dirty="0" smtClean="0"/>
              <a:t>Interpersonal Skills – 60%</a:t>
            </a:r>
          </a:p>
          <a:p>
            <a:r>
              <a:rPr lang="en-US" dirty="0" smtClean="0"/>
              <a:t>Research Skills – 58%</a:t>
            </a:r>
          </a:p>
          <a:p>
            <a:r>
              <a:rPr lang="en-US" dirty="0" smtClean="0"/>
              <a:t>Problem Solving, Teamwork – 53%</a:t>
            </a:r>
            <a:endParaRPr lang="en-US" dirty="0"/>
          </a:p>
        </p:txBody>
      </p:sp>
      <p:sp>
        <p:nvSpPr>
          <p:cNvPr id="4" name="Slide Number Placeholder 3"/>
          <p:cNvSpPr>
            <a:spLocks noGrp="1"/>
          </p:cNvSpPr>
          <p:nvPr>
            <p:ph type="sldNum" sz="quarter" idx="12"/>
          </p:nvPr>
        </p:nvSpPr>
        <p:spPr/>
        <p:txBody>
          <a:bodyPr/>
          <a:lstStyle/>
          <a:p>
            <a:pPr>
              <a:defRPr/>
            </a:pPr>
            <a:fld id="{CF9AFD2C-A09A-4DF3-B31F-7511407C87D7}" type="slidenum">
              <a:rPr lang="en-US" smtClean="0"/>
              <a:pPr>
                <a:defRPr/>
              </a:pPr>
              <a:t>24</a:t>
            </a:fld>
            <a:endParaRPr lang="en-US"/>
          </a:p>
        </p:txBody>
      </p:sp>
    </p:spTree>
    <p:extLst>
      <p:ext uri="{BB962C8B-B14F-4D97-AF65-F5344CB8AC3E}">
        <p14:creationId xmlns:p14="http://schemas.microsoft.com/office/powerpoint/2010/main" val="2832332813"/>
      </p:ext>
    </p:ext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a:solidFill>
            <a:srgbClr val="FFFFCC"/>
          </a:solidFill>
          <a:ln>
            <a:solidFill>
              <a:srgbClr val="FFFFCC"/>
            </a:solidFill>
          </a:ln>
          <a:effectLst>
            <a:outerShdw blurRad="50800" dist="50800" dir="5400000" algn="ctr" rotWithShape="0">
              <a:srgbClr val="C081FF"/>
            </a:outerShdw>
          </a:effectLst>
        </p:spPr>
        <p:txBody>
          <a:bodyPr/>
          <a:lstStyle/>
          <a:p>
            <a:r>
              <a:rPr lang="en-US" sz="3600" dirty="0" smtClean="0">
                <a:solidFill>
                  <a:srgbClr val="7030A0"/>
                </a:solidFill>
              </a:rPr>
              <a:t>Some comments from recent grads:</a:t>
            </a:r>
            <a:endParaRPr lang="en-US" sz="3600" dirty="0">
              <a:solidFill>
                <a:srgbClr val="7030A0"/>
              </a:solidFill>
            </a:endParaRPr>
          </a:p>
        </p:txBody>
      </p:sp>
      <p:sp>
        <p:nvSpPr>
          <p:cNvPr id="3" name="Content Placeholder 2"/>
          <p:cNvSpPr>
            <a:spLocks noGrp="1"/>
          </p:cNvSpPr>
          <p:nvPr>
            <p:ph idx="1"/>
          </p:nvPr>
        </p:nvSpPr>
        <p:spPr>
          <a:xfrm>
            <a:off x="228600" y="762000"/>
            <a:ext cx="8686800" cy="4830763"/>
          </a:xfrm>
        </p:spPr>
        <p:txBody>
          <a:bodyPr/>
          <a:lstStyle/>
          <a:p>
            <a:r>
              <a:rPr lang="en-US" sz="1400" dirty="0"/>
              <a:t>I feel that the degree I received at Trinity is invaluable. I feel that I made </a:t>
            </a:r>
            <a:r>
              <a:rPr lang="en-US" sz="1400" dirty="0" smtClean="0"/>
              <a:t>the right </a:t>
            </a:r>
            <a:r>
              <a:rPr lang="en-US" sz="1400" dirty="0"/>
              <a:t>decision to attend Trinity both for undergraduate and graduate. I had </a:t>
            </a:r>
            <a:r>
              <a:rPr lang="en-US" sz="1400" dirty="0" smtClean="0"/>
              <a:t>a rewarding </a:t>
            </a:r>
            <a:r>
              <a:rPr lang="en-US" sz="1400" dirty="0"/>
              <a:t>experience</a:t>
            </a:r>
            <a:r>
              <a:rPr lang="en-US" sz="1400" dirty="0" smtClean="0"/>
              <a:t>.</a:t>
            </a:r>
            <a:endParaRPr lang="en-US" sz="1400" dirty="0"/>
          </a:p>
          <a:p>
            <a:pPr marL="0" indent="0">
              <a:buNone/>
            </a:pPr>
            <a:endParaRPr lang="en-US" sz="1400" dirty="0"/>
          </a:p>
          <a:p>
            <a:r>
              <a:rPr lang="en-US" sz="1400" dirty="0" smtClean="0"/>
              <a:t>Love</a:t>
            </a:r>
            <a:r>
              <a:rPr lang="en-US" sz="1400" dirty="0"/>
              <a:t>, Love, Love. I even came back for grad school years later. There </a:t>
            </a:r>
            <a:r>
              <a:rPr lang="en-US" sz="1400" dirty="0" smtClean="0"/>
              <a:t>is honestly </a:t>
            </a:r>
            <a:r>
              <a:rPr lang="en-US" sz="1400" dirty="0"/>
              <a:t>nothing like Trinity to </a:t>
            </a:r>
            <a:r>
              <a:rPr lang="en-US" sz="1400" dirty="0" smtClean="0"/>
              <a:t>me</a:t>
            </a:r>
          </a:p>
          <a:p>
            <a:pPr marL="0" indent="0">
              <a:buNone/>
            </a:pPr>
            <a:endParaRPr lang="pt-BR" sz="1400" dirty="0"/>
          </a:p>
          <a:p>
            <a:r>
              <a:rPr lang="en-US" sz="1400" dirty="0" smtClean="0"/>
              <a:t>I </a:t>
            </a:r>
            <a:r>
              <a:rPr lang="en-US" sz="1400" dirty="0"/>
              <a:t>loved my time at Trinity. I love my Trinity degree. I believe that I am a </a:t>
            </a:r>
            <a:r>
              <a:rPr lang="en-US" sz="1400" dirty="0" smtClean="0"/>
              <a:t>better person </a:t>
            </a:r>
            <a:r>
              <a:rPr lang="en-US" sz="1400" dirty="0"/>
              <a:t>because of my degree. I understand the value of my decisions and </a:t>
            </a:r>
            <a:r>
              <a:rPr lang="en-US" sz="1400" dirty="0" smtClean="0"/>
              <a:t>how they </a:t>
            </a:r>
            <a:r>
              <a:rPr lang="en-US" sz="1400" dirty="0"/>
              <a:t>affect my </a:t>
            </a:r>
            <a:r>
              <a:rPr lang="en-US" sz="1400" dirty="0" smtClean="0"/>
              <a:t>environment </a:t>
            </a:r>
            <a:r>
              <a:rPr lang="en-US" sz="1400" dirty="0"/>
              <a:t>and others. I understand the importance of </a:t>
            </a:r>
            <a:r>
              <a:rPr lang="en-US" sz="1400" dirty="0" smtClean="0"/>
              <a:t>social justice</a:t>
            </a:r>
            <a:r>
              <a:rPr lang="en-US" sz="1400" dirty="0"/>
              <a:t>, even in 2013</a:t>
            </a:r>
            <a:r>
              <a:rPr lang="en-US" sz="1400" dirty="0" smtClean="0"/>
              <a:t>.</a:t>
            </a:r>
          </a:p>
          <a:p>
            <a:pPr marL="0" indent="0">
              <a:buNone/>
            </a:pPr>
            <a:endParaRPr lang="pt-BR" sz="1400" dirty="0"/>
          </a:p>
          <a:p>
            <a:r>
              <a:rPr lang="en-US" sz="1400" dirty="0" smtClean="0"/>
              <a:t>A </a:t>
            </a:r>
            <a:r>
              <a:rPr lang="en-US" sz="1400" dirty="0"/>
              <a:t>college degree is now almost always required in my field. I would not </a:t>
            </a:r>
            <a:r>
              <a:rPr lang="en-US" sz="1400" dirty="0" smtClean="0"/>
              <a:t>have been </a:t>
            </a:r>
            <a:r>
              <a:rPr lang="en-US" sz="1400" dirty="0"/>
              <a:t>able to increase my earning potential without my Trinity degree.</a:t>
            </a:r>
          </a:p>
          <a:p>
            <a:pPr marL="0" indent="0">
              <a:buNone/>
            </a:pPr>
            <a:endParaRPr lang="pt-BR" sz="1400" dirty="0"/>
          </a:p>
          <a:p>
            <a:r>
              <a:rPr lang="en-US" sz="1400" dirty="0" smtClean="0"/>
              <a:t>I </a:t>
            </a:r>
            <a:r>
              <a:rPr lang="en-US" sz="1400" dirty="0"/>
              <a:t>enjoyed my work @ Trinity; if it weren't for Trinity, I'd still be taking classes </a:t>
            </a:r>
            <a:r>
              <a:rPr lang="en-US" sz="1400" dirty="0" smtClean="0"/>
              <a:t>@ geo</a:t>
            </a:r>
            <a:r>
              <a:rPr lang="en-US" sz="1400" dirty="0"/>
              <a:t>. Mason part time, hoping to graduate someday.</a:t>
            </a:r>
          </a:p>
          <a:p>
            <a:pPr marL="0" indent="0">
              <a:buNone/>
            </a:pPr>
            <a:endParaRPr lang="pt-BR" sz="1400" dirty="0"/>
          </a:p>
          <a:p>
            <a:r>
              <a:rPr lang="en-US" sz="1400" dirty="0" smtClean="0"/>
              <a:t>My </a:t>
            </a:r>
            <a:r>
              <a:rPr lang="en-US" sz="1400" dirty="0"/>
              <a:t>degree has opened many doors for me and empowered me to go as </a:t>
            </a:r>
            <a:r>
              <a:rPr lang="en-US" sz="1400" dirty="0" smtClean="0"/>
              <a:t>far professionally </a:t>
            </a:r>
            <a:r>
              <a:rPr lang="en-US" sz="1400" dirty="0"/>
              <a:t>as i choose, but my degree and my time at Trinity also </a:t>
            </a:r>
            <a:r>
              <a:rPr lang="en-US" sz="1400" dirty="0" smtClean="0"/>
              <a:t>reminded me </a:t>
            </a:r>
            <a:r>
              <a:rPr lang="en-US" sz="1400" dirty="0"/>
              <a:t>that i am responsible for my community.</a:t>
            </a:r>
          </a:p>
          <a:p>
            <a:pPr marL="0" indent="0">
              <a:buNone/>
            </a:pPr>
            <a:endParaRPr lang="en-US" sz="1400" dirty="0"/>
          </a:p>
          <a:p>
            <a:r>
              <a:rPr lang="en-US" sz="1400" dirty="0" smtClean="0"/>
              <a:t>Nursing </a:t>
            </a:r>
            <a:r>
              <a:rPr lang="en-US" sz="1400" dirty="0"/>
              <a:t>program was wonderful the professors are really loving and dedicated </a:t>
            </a:r>
            <a:r>
              <a:rPr lang="en-US" sz="1400" dirty="0" smtClean="0"/>
              <a:t>to the </a:t>
            </a:r>
            <a:r>
              <a:rPr lang="en-US" sz="1400" dirty="0"/>
              <a:t>students</a:t>
            </a:r>
          </a:p>
          <a:p>
            <a:pPr marL="0" indent="0">
              <a:buNone/>
            </a:pPr>
            <a:endParaRPr lang="en-US" sz="1400" dirty="0"/>
          </a:p>
          <a:p>
            <a:r>
              <a:rPr lang="en-US" sz="1400" dirty="0" smtClean="0"/>
              <a:t>I </a:t>
            </a:r>
            <a:r>
              <a:rPr lang="en-US" sz="1400" dirty="0"/>
              <a:t>value my nine years of work at Trinity and believe it is extremely relevant to </a:t>
            </a:r>
            <a:r>
              <a:rPr lang="en-US" sz="1400" dirty="0" smtClean="0"/>
              <a:t>my work </a:t>
            </a:r>
            <a:r>
              <a:rPr lang="en-US" sz="1400" dirty="0"/>
              <a:t>at my law firm job. The academic environment was deeply supportive </a:t>
            </a:r>
            <a:r>
              <a:rPr lang="en-US" sz="1400" dirty="0" smtClean="0"/>
              <a:t>and the </a:t>
            </a:r>
            <a:r>
              <a:rPr lang="en-US" sz="1400" dirty="0"/>
              <a:t>teachers were excellent. Even though I was older, I value this part of my </a:t>
            </a:r>
            <a:r>
              <a:rPr lang="en-US" sz="1400" dirty="0" smtClean="0"/>
              <a:t>life so </a:t>
            </a:r>
            <a:r>
              <a:rPr lang="en-US" sz="1400" dirty="0"/>
              <a:t>much and believe it has made me a more diverse and evolved human being</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pPr>
              <a:defRPr/>
            </a:pPr>
            <a:fld id="{CF9AFD2C-A09A-4DF3-B31F-7511407C87D7}" type="slidenum">
              <a:rPr lang="en-US" smtClean="0"/>
              <a:pPr>
                <a:defRPr/>
              </a:pPr>
              <a:t>25</a:t>
            </a:fld>
            <a:endParaRPr lang="en-US"/>
          </a:p>
        </p:txBody>
      </p:sp>
    </p:spTree>
    <p:extLst>
      <p:ext uri="{BB962C8B-B14F-4D97-AF65-F5344CB8AC3E}">
        <p14:creationId xmlns:p14="http://schemas.microsoft.com/office/powerpoint/2010/main" val="3985026572"/>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74C9EF-4344-4756-81C6-31AF14EC2197}" type="slidenum">
              <a:rPr lang="en-US" smtClean="0"/>
              <a:pPr eaLnBrk="1" hangingPunct="1"/>
              <a:t>26</a:t>
            </a:fld>
            <a:endParaRPr lang="en-US" smtClean="0"/>
          </a:p>
        </p:txBody>
      </p:sp>
      <p:sp>
        <p:nvSpPr>
          <p:cNvPr id="15363" name="Rectangle 7"/>
          <p:cNvSpPr>
            <a:spLocks noChangeArrowheads="1"/>
          </p:cNvSpPr>
          <p:nvPr/>
        </p:nvSpPr>
        <p:spPr bwMode="auto">
          <a:xfrm>
            <a:off x="8305800" y="6248400"/>
            <a:ext cx="457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64" name="Picture 4" descr="Final View from Main Lawn comput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0"/>
            <a:ext cx="9942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36513" y="6438900"/>
            <a:ext cx="914400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i="1">
                <a:solidFill>
                  <a:schemeClr val="bg1"/>
                </a:solidFill>
              </a:rPr>
              <a:t>View of Trinity Academic Center from Main Hall Front Lawn</a:t>
            </a:r>
          </a:p>
        </p:txBody>
      </p:sp>
      <p:sp>
        <p:nvSpPr>
          <p:cNvPr id="15366" name="TextBox 1"/>
          <p:cNvSpPr txBox="1">
            <a:spLocks noChangeArrowheads="1"/>
          </p:cNvSpPr>
          <p:nvPr/>
        </p:nvSpPr>
        <p:spPr bwMode="auto">
          <a:xfrm>
            <a:off x="1600200" y="30480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Building Trinity’s Future:  The Trinity Academic Center</a:t>
            </a:r>
          </a:p>
        </p:txBody>
      </p:sp>
    </p:spTree>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71932">
            <a:off x="1295400" y="-838200"/>
            <a:ext cx="7086600" cy="751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Oval 3"/>
          <p:cNvSpPr>
            <a:spLocks noChangeArrowheads="1"/>
          </p:cNvSpPr>
          <p:nvPr/>
        </p:nvSpPr>
        <p:spPr bwMode="auto">
          <a:xfrm rot="-1109717">
            <a:off x="1531938" y="1801813"/>
            <a:ext cx="1296987" cy="3984625"/>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Oval 4"/>
          <p:cNvSpPr>
            <a:spLocks noChangeArrowheads="1"/>
          </p:cNvSpPr>
          <p:nvPr/>
        </p:nvSpPr>
        <p:spPr bwMode="auto">
          <a:xfrm rot="-1803113">
            <a:off x="2905125" y="4025900"/>
            <a:ext cx="5448300" cy="2263775"/>
          </a:xfrm>
          <a:prstGeom prst="ellipse">
            <a:avLst/>
          </a:prstGeom>
          <a:noFill/>
          <a:ln w="381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Oval 5"/>
          <p:cNvSpPr>
            <a:spLocks noChangeArrowheads="1"/>
          </p:cNvSpPr>
          <p:nvPr/>
        </p:nvSpPr>
        <p:spPr bwMode="auto">
          <a:xfrm rot="749209">
            <a:off x="2606675" y="1068388"/>
            <a:ext cx="2438400" cy="2971800"/>
          </a:xfrm>
          <a:prstGeom prst="ellipse">
            <a:avLst/>
          </a:prstGeom>
          <a:noFill/>
          <a:ln w="38100">
            <a:solidFill>
              <a:srgbClr val="99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Oval 6"/>
          <p:cNvSpPr>
            <a:spLocks noChangeArrowheads="1"/>
          </p:cNvSpPr>
          <p:nvPr/>
        </p:nvSpPr>
        <p:spPr bwMode="auto">
          <a:xfrm rot="1045716">
            <a:off x="5729288" y="1003300"/>
            <a:ext cx="2895600" cy="990600"/>
          </a:xfrm>
          <a:prstGeom prst="ellipse">
            <a:avLst/>
          </a:prstGeom>
          <a:noFill/>
          <a:ln w="38100">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Text Box 7"/>
          <p:cNvSpPr txBox="1">
            <a:spLocks noChangeArrowheads="1"/>
          </p:cNvSpPr>
          <p:nvPr/>
        </p:nvSpPr>
        <p:spPr bwMode="auto">
          <a:xfrm>
            <a:off x="228600" y="1447800"/>
            <a:ext cx="1981200" cy="244475"/>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TRINITY ACADEMIC CENTER ZONE</a:t>
            </a:r>
          </a:p>
        </p:txBody>
      </p:sp>
      <p:sp>
        <p:nvSpPr>
          <p:cNvPr id="16392" name="Text Box 8"/>
          <p:cNvSpPr txBox="1">
            <a:spLocks noChangeArrowheads="1"/>
          </p:cNvSpPr>
          <p:nvPr/>
        </p:nvSpPr>
        <p:spPr bwMode="auto">
          <a:xfrm>
            <a:off x="2743200" y="304800"/>
            <a:ext cx="2133600" cy="244475"/>
          </a:xfrm>
          <a:prstGeom prst="rect">
            <a:avLst/>
          </a:prstGeom>
          <a:solidFill>
            <a:srgbClr val="F5DEFE"/>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TRINITY HISTORIC BUILDING ZONE</a:t>
            </a:r>
          </a:p>
        </p:txBody>
      </p:sp>
      <p:sp>
        <p:nvSpPr>
          <p:cNvPr id="16393" name="Text Box 9"/>
          <p:cNvSpPr txBox="1">
            <a:spLocks noChangeArrowheads="1"/>
          </p:cNvSpPr>
          <p:nvPr/>
        </p:nvSpPr>
        <p:spPr bwMode="auto">
          <a:xfrm>
            <a:off x="7010400" y="5638800"/>
            <a:ext cx="1676400" cy="244475"/>
          </a:xfrm>
          <a:prstGeom prst="rect">
            <a:avLst/>
          </a:prstGeom>
          <a:solidFill>
            <a:srgbClr val="FFD6C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TRINITY HOUSING ZONE</a:t>
            </a:r>
          </a:p>
        </p:txBody>
      </p:sp>
      <p:sp>
        <p:nvSpPr>
          <p:cNvPr id="16394" name="Text Box 10"/>
          <p:cNvSpPr txBox="1">
            <a:spLocks noChangeArrowheads="1"/>
          </p:cNvSpPr>
          <p:nvPr/>
        </p:nvSpPr>
        <p:spPr bwMode="auto">
          <a:xfrm>
            <a:off x="6553200" y="533400"/>
            <a:ext cx="2057400" cy="244475"/>
          </a:xfrm>
          <a:prstGeom prst="rect">
            <a:avLst/>
          </a:prstGeom>
          <a:solidFill>
            <a:srgbClr val="E1FEBA"/>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TRINITY GREEN ZONE</a:t>
            </a:r>
          </a:p>
        </p:txBody>
      </p:sp>
      <p:sp>
        <p:nvSpPr>
          <p:cNvPr id="16395" name="Text Box 11"/>
          <p:cNvSpPr txBox="1">
            <a:spLocks noChangeArrowheads="1"/>
          </p:cNvSpPr>
          <p:nvPr/>
        </p:nvSpPr>
        <p:spPr bwMode="auto">
          <a:xfrm>
            <a:off x="228600" y="2819400"/>
            <a:ext cx="990600" cy="244475"/>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LIBRARY</a:t>
            </a:r>
          </a:p>
        </p:txBody>
      </p:sp>
      <p:sp>
        <p:nvSpPr>
          <p:cNvPr id="16396" name="Text Box 12"/>
          <p:cNvSpPr txBox="1">
            <a:spLocks noChangeArrowheads="1"/>
          </p:cNvSpPr>
          <p:nvPr/>
        </p:nvSpPr>
        <p:spPr bwMode="auto">
          <a:xfrm>
            <a:off x="457200" y="4572000"/>
            <a:ext cx="1219200" cy="244475"/>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SCIENCE</a:t>
            </a:r>
          </a:p>
        </p:txBody>
      </p:sp>
      <p:sp>
        <p:nvSpPr>
          <p:cNvPr id="16397" name="Text Box 13"/>
          <p:cNvSpPr txBox="1">
            <a:spLocks noChangeArrowheads="1"/>
          </p:cNvSpPr>
          <p:nvPr/>
        </p:nvSpPr>
        <p:spPr bwMode="auto">
          <a:xfrm>
            <a:off x="228600" y="3505200"/>
            <a:ext cx="914400" cy="701675"/>
          </a:xfrm>
          <a:prstGeom prst="rect">
            <a:avLst/>
          </a:prstGeom>
          <a:solidFill>
            <a:srgbClr val="FFFF00"/>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SITE FOR NEW ACADEMIC CENTER</a:t>
            </a:r>
          </a:p>
        </p:txBody>
      </p:sp>
      <p:sp>
        <p:nvSpPr>
          <p:cNvPr id="16398" name="AutoShape 14"/>
          <p:cNvSpPr>
            <a:spLocks noChangeArrowheads="1"/>
          </p:cNvSpPr>
          <p:nvPr/>
        </p:nvSpPr>
        <p:spPr bwMode="auto">
          <a:xfrm>
            <a:off x="1143000" y="3429000"/>
            <a:ext cx="609600" cy="381000"/>
          </a:xfrm>
          <a:prstGeom prst="notchedRightArrow">
            <a:avLst>
              <a:gd name="adj1" fmla="val 50000"/>
              <a:gd name="adj2" fmla="val 4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15"/>
          <p:cNvSpPr>
            <a:spLocks noChangeShapeType="1"/>
          </p:cNvSpPr>
          <p:nvPr/>
        </p:nvSpPr>
        <p:spPr bwMode="auto">
          <a:xfrm flipH="1" flipV="1">
            <a:off x="1676400" y="2743200"/>
            <a:ext cx="76200" cy="83820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6"/>
          <p:cNvSpPr>
            <a:spLocks noChangeShapeType="1"/>
          </p:cNvSpPr>
          <p:nvPr/>
        </p:nvSpPr>
        <p:spPr bwMode="auto">
          <a:xfrm>
            <a:off x="1752600" y="3657600"/>
            <a:ext cx="304800" cy="45720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Text Box 17"/>
          <p:cNvSpPr txBox="1">
            <a:spLocks noChangeArrowheads="1"/>
          </p:cNvSpPr>
          <p:nvPr/>
        </p:nvSpPr>
        <p:spPr bwMode="auto">
          <a:xfrm>
            <a:off x="2590800" y="31242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1900</a:t>
            </a:r>
          </a:p>
        </p:txBody>
      </p:sp>
      <p:sp>
        <p:nvSpPr>
          <p:cNvPr id="16402" name="Text Box 18"/>
          <p:cNvSpPr txBox="1">
            <a:spLocks noChangeArrowheads="1"/>
          </p:cNvSpPr>
          <p:nvPr/>
        </p:nvSpPr>
        <p:spPr bwMode="auto">
          <a:xfrm>
            <a:off x="2743200" y="27432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1904</a:t>
            </a:r>
          </a:p>
        </p:txBody>
      </p:sp>
      <p:sp>
        <p:nvSpPr>
          <p:cNvPr id="16403" name="Text Box 19"/>
          <p:cNvSpPr txBox="1">
            <a:spLocks noChangeArrowheads="1"/>
          </p:cNvSpPr>
          <p:nvPr/>
        </p:nvSpPr>
        <p:spPr bwMode="auto">
          <a:xfrm>
            <a:off x="3733800" y="26670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1910</a:t>
            </a:r>
          </a:p>
        </p:txBody>
      </p:sp>
      <p:sp>
        <p:nvSpPr>
          <p:cNvPr id="16404" name="Text Box 20"/>
          <p:cNvSpPr txBox="1">
            <a:spLocks noChangeArrowheads="1"/>
          </p:cNvSpPr>
          <p:nvPr/>
        </p:nvSpPr>
        <p:spPr bwMode="auto">
          <a:xfrm>
            <a:off x="4038600" y="16764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1924</a:t>
            </a:r>
          </a:p>
        </p:txBody>
      </p:sp>
      <p:sp>
        <p:nvSpPr>
          <p:cNvPr id="16405" name="Text Box 21"/>
          <p:cNvSpPr txBox="1">
            <a:spLocks noChangeArrowheads="1"/>
          </p:cNvSpPr>
          <p:nvPr/>
        </p:nvSpPr>
        <p:spPr bwMode="auto">
          <a:xfrm>
            <a:off x="3429000" y="36576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1929</a:t>
            </a:r>
          </a:p>
        </p:txBody>
      </p:sp>
      <p:sp>
        <p:nvSpPr>
          <p:cNvPr id="16406" name="Text Box 22"/>
          <p:cNvSpPr txBox="1">
            <a:spLocks noChangeArrowheads="1"/>
          </p:cNvSpPr>
          <p:nvPr/>
        </p:nvSpPr>
        <p:spPr bwMode="auto">
          <a:xfrm>
            <a:off x="2209800" y="40386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1941</a:t>
            </a:r>
          </a:p>
        </p:txBody>
      </p:sp>
      <p:sp>
        <p:nvSpPr>
          <p:cNvPr id="16407" name="Text Box 23"/>
          <p:cNvSpPr txBox="1">
            <a:spLocks noChangeArrowheads="1"/>
          </p:cNvSpPr>
          <p:nvPr/>
        </p:nvSpPr>
        <p:spPr bwMode="auto">
          <a:xfrm>
            <a:off x="1447800" y="23622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1963</a:t>
            </a:r>
          </a:p>
        </p:txBody>
      </p:sp>
      <p:sp>
        <p:nvSpPr>
          <p:cNvPr id="16408" name="Text Box 24"/>
          <p:cNvSpPr txBox="1">
            <a:spLocks noChangeArrowheads="1"/>
          </p:cNvSpPr>
          <p:nvPr/>
        </p:nvSpPr>
        <p:spPr bwMode="auto">
          <a:xfrm>
            <a:off x="4953000" y="42672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1958</a:t>
            </a:r>
          </a:p>
        </p:txBody>
      </p:sp>
      <p:sp>
        <p:nvSpPr>
          <p:cNvPr id="16409" name="Text Box 25"/>
          <p:cNvSpPr txBox="1">
            <a:spLocks noChangeArrowheads="1"/>
          </p:cNvSpPr>
          <p:nvPr/>
        </p:nvSpPr>
        <p:spPr bwMode="auto">
          <a:xfrm>
            <a:off x="5181600" y="57150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1965</a:t>
            </a:r>
          </a:p>
        </p:txBody>
      </p:sp>
      <p:sp>
        <p:nvSpPr>
          <p:cNvPr id="16410" name="Text Box 26"/>
          <p:cNvSpPr txBox="1">
            <a:spLocks noChangeArrowheads="1"/>
          </p:cNvSpPr>
          <p:nvPr/>
        </p:nvSpPr>
        <p:spPr bwMode="auto">
          <a:xfrm>
            <a:off x="3505200" y="41148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2002</a:t>
            </a:r>
          </a:p>
        </p:txBody>
      </p:sp>
      <p:sp>
        <p:nvSpPr>
          <p:cNvPr id="16411" name="Text Box 27"/>
          <p:cNvSpPr txBox="1">
            <a:spLocks noChangeArrowheads="1"/>
          </p:cNvSpPr>
          <p:nvPr/>
        </p:nvSpPr>
        <p:spPr bwMode="auto">
          <a:xfrm>
            <a:off x="3124200" y="685800"/>
            <a:ext cx="731838" cy="244475"/>
          </a:xfrm>
          <a:prstGeom prst="rect">
            <a:avLst/>
          </a:prstGeom>
          <a:solidFill>
            <a:srgbClr val="F5DEFE"/>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Arial Narrow" pitchFamily="34" charset="0"/>
              </a:rPr>
              <a:t>MAIN HALL</a:t>
            </a:r>
          </a:p>
        </p:txBody>
      </p:sp>
      <p:sp>
        <p:nvSpPr>
          <p:cNvPr id="16412" name="Text Box 28"/>
          <p:cNvSpPr txBox="1">
            <a:spLocks noChangeArrowheads="1"/>
          </p:cNvSpPr>
          <p:nvPr/>
        </p:nvSpPr>
        <p:spPr bwMode="auto">
          <a:xfrm>
            <a:off x="1981200" y="685800"/>
            <a:ext cx="990600" cy="244475"/>
          </a:xfrm>
          <a:prstGeom prst="rect">
            <a:avLst/>
          </a:prstGeom>
          <a:solidFill>
            <a:srgbClr val="F5DEFE"/>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ALUMNAE HALL</a:t>
            </a:r>
          </a:p>
        </p:txBody>
      </p:sp>
      <p:sp>
        <p:nvSpPr>
          <p:cNvPr id="16413" name="Text Box 29"/>
          <p:cNvSpPr txBox="1">
            <a:spLocks noChangeArrowheads="1"/>
          </p:cNvSpPr>
          <p:nvPr/>
        </p:nvSpPr>
        <p:spPr bwMode="auto">
          <a:xfrm>
            <a:off x="3962400" y="685800"/>
            <a:ext cx="1447800" cy="244475"/>
          </a:xfrm>
          <a:prstGeom prst="rect">
            <a:avLst/>
          </a:prstGeom>
          <a:solidFill>
            <a:srgbClr val="F5DEFE"/>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NOTRE DAME CHAPEL</a:t>
            </a:r>
          </a:p>
        </p:txBody>
      </p:sp>
      <p:sp>
        <p:nvSpPr>
          <p:cNvPr id="16414" name="Line 30"/>
          <p:cNvSpPr>
            <a:spLocks noChangeShapeType="1"/>
          </p:cNvSpPr>
          <p:nvPr/>
        </p:nvSpPr>
        <p:spPr bwMode="auto">
          <a:xfrm flipH="1">
            <a:off x="4648200" y="914400"/>
            <a:ext cx="228600" cy="609600"/>
          </a:xfrm>
          <a:prstGeom prst="line">
            <a:avLst/>
          </a:prstGeom>
          <a:noFill/>
          <a:ln w="9525">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5" name="Line 31"/>
          <p:cNvSpPr>
            <a:spLocks noChangeShapeType="1"/>
          </p:cNvSpPr>
          <p:nvPr/>
        </p:nvSpPr>
        <p:spPr bwMode="auto">
          <a:xfrm>
            <a:off x="3429000" y="990600"/>
            <a:ext cx="0" cy="1600200"/>
          </a:xfrm>
          <a:prstGeom prst="line">
            <a:avLst/>
          </a:prstGeom>
          <a:noFill/>
          <a:ln w="9525">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Line 32"/>
          <p:cNvSpPr>
            <a:spLocks noChangeShapeType="1"/>
          </p:cNvSpPr>
          <p:nvPr/>
        </p:nvSpPr>
        <p:spPr bwMode="auto">
          <a:xfrm>
            <a:off x="2438400" y="914400"/>
            <a:ext cx="1066800" cy="2895600"/>
          </a:xfrm>
          <a:prstGeom prst="line">
            <a:avLst/>
          </a:prstGeom>
          <a:noFill/>
          <a:ln w="9525">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7" name="Line 33"/>
          <p:cNvSpPr>
            <a:spLocks noChangeShapeType="1"/>
          </p:cNvSpPr>
          <p:nvPr/>
        </p:nvSpPr>
        <p:spPr bwMode="auto">
          <a:xfrm flipV="1">
            <a:off x="1676400" y="4343400"/>
            <a:ext cx="762000" cy="38100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Line 34"/>
          <p:cNvSpPr>
            <a:spLocks noChangeShapeType="1"/>
          </p:cNvSpPr>
          <p:nvPr/>
        </p:nvSpPr>
        <p:spPr bwMode="auto">
          <a:xfrm flipV="1">
            <a:off x="1219200" y="2590800"/>
            <a:ext cx="457200" cy="15240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Text Box 35"/>
          <p:cNvSpPr txBox="1">
            <a:spLocks noChangeArrowheads="1"/>
          </p:cNvSpPr>
          <p:nvPr/>
        </p:nvSpPr>
        <p:spPr bwMode="auto">
          <a:xfrm>
            <a:off x="7696200" y="2667000"/>
            <a:ext cx="1219200" cy="244475"/>
          </a:xfrm>
          <a:prstGeom prst="rect">
            <a:avLst/>
          </a:prstGeom>
          <a:solidFill>
            <a:srgbClr val="CCECFF"/>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Arial Narrow" pitchFamily="34" charset="0"/>
              </a:rPr>
              <a:t>TRINITY CENTER</a:t>
            </a:r>
          </a:p>
        </p:txBody>
      </p:sp>
      <p:sp>
        <p:nvSpPr>
          <p:cNvPr id="16420" name="Line 36"/>
          <p:cNvSpPr>
            <a:spLocks noChangeShapeType="1"/>
          </p:cNvSpPr>
          <p:nvPr/>
        </p:nvSpPr>
        <p:spPr bwMode="auto">
          <a:xfrm flipH="1">
            <a:off x="4191000" y="2971800"/>
            <a:ext cx="3581400" cy="129540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1" name="Line 37"/>
          <p:cNvSpPr>
            <a:spLocks noChangeShapeType="1"/>
          </p:cNvSpPr>
          <p:nvPr/>
        </p:nvSpPr>
        <p:spPr bwMode="auto">
          <a:xfrm flipH="1" flipV="1">
            <a:off x="6096000" y="2895600"/>
            <a:ext cx="1676400" cy="7620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CF4505-95CE-4ABA-B359-D1DF4F9D220B}" type="slidenum">
              <a:rPr lang="en-US" smtClean="0"/>
              <a:pPr eaLnBrk="1" hangingPunct="1"/>
              <a:t>28</a:t>
            </a:fld>
            <a:endParaRPr lang="en-US" smtClean="0"/>
          </a:p>
        </p:txBody>
      </p:sp>
      <p:sp>
        <p:nvSpPr>
          <p:cNvPr id="17411" name="Rectangle 2"/>
          <p:cNvSpPr>
            <a:spLocks noGrp="1" noChangeArrowheads="1"/>
          </p:cNvSpPr>
          <p:nvPr>
            <p:ph type="title"/>
          </p:nvPr>
        </p:nvSpPr>
        <p:spPr>
          <a:xfrm>
            <a:off x="0" y="0"/>
            <a:ext cx="9144000" cy="868363"/>
          </a:xfrm>
          <a:solidFill>
            <a:srgbClr val="FFFF66"/>
          </a:solidFill>
          <a:ln>
            <a:solidFill>
              <a:srgbClr val="800080"/>
            </a:solidFill>
            <a:miter lim="800000"/>
            <a:headEnd/>
            <a:tailEnd/>
          </a:ln>
          <a:extLst>
            <a:ext uri="{AF507438-7753-43E0-B8FC-AC1667EBCBE1}">
              <a14:hiddenEffects xmlns:a14="http://schemas.microsoft.com/office/drawing/2010/main">
                <a:effectLst>
                  <a:outerShdw dist="107763" dir="2700000" algn="ctr" rotWithShape="0">
                    <a:srgbClr val="2D0145">
                      <a:alpha val="50000"/>
                    </a:srgbClr>
                  </a:outerShdw>
                </a:effectLst>
              </a14:hiddenEffects>
            </a:ext>
          </a:extLst>
        </p:spPr>
        <p:txBody>
          <a:bodyPr/>
          <a:lstStyle/>
          <a:p>
            <a:pPr eaLnBrk="1" hangingPunct="1"/>
            <a:r>
              <a:rPr lang="en-US" smtClean="0">
                <a:solidFill>
                  <a:srgbClr val="37075F"/>
                </a:solidFill>
              </a:rPr>
              <a:t>The Trinity Academic Center</a:t>
            </a:r>
          </a:p>
        </p:txBody>
      </p:sp>
      <p:sp>
        <p:nvSpPr>
          <p:cNvPr id="17412" name="Text Box 3"/>
          <p:cNvSpPr txBox="1">
            <a:spLocks noChangeArrowheads="1"/>
          </p:cNvSpPr>
          <p:nvPr/>
        </p:nvSpPr>
        <p:spPr bwMode="auto">
          <a:xfrm>
            <a:off x="457200" y="914400"/>
            <a:ext cx="830580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37075F"/>
                </a:solidFill>
              </a:rPr>
              <a:t>The creation of the Trinity Academic Center will ensure Trinity’s long-term academic excellence by supporting Trinity’s key academic objectives:</a:t>
            </a:r>
          </a:p>
          <a:p>
            <a:pPr eaLnBrk="1" hangingPunct="1">
              <a:spcBef>
                <a:spcPct val="50000"/>
              </a:spcBef>
              <a:buFontTx/>
              <a:buChar char="•"/>
            </a:pPr>
            <a:r>
              <a:rPr lang="en-US" b="1">
                <a:solidFill>
                  <a:srgbClr val="37075F"/>
                </a:solidFill>
              </a:rPr>
              <a:t> </a:t>
            </a:r>
            <a:r>
              <a:rPr lang="en-US" sz="2400" b="1" i="1" u="sng">
                <a:solidFill>
                  <a:srgbClr val="37075F"/>
                </a:solidFill>
              </a:rPr>
              <a:t>Contemporary</a:t>
            </a:r>
            <a:r>
              <a:rPr lang="en-US" sz="2400" b="1">
                <a:solidFill>
                  <a:srgbClr val="FFFF00"/>
                </a:solidFill>
              </a:rPr>
              <a:t> </a:t>
            </a:r>
            <a:r>
              <a:rPr lang="en-US" b="1">
                <a:solidFill>
                  <a:srgbClr val="37075F"/>
                </a:solidFill>
              </a:rPr>
              <a:t>academic classrooms and laboratories are essential 	to support 21</a:t>
            </a:r>
            <a:r>
              <a:rPr lang="en-US" b="1" baseline="30000">
                <a:solidFill>
                  <a:srgbClr val="37075F"/>
                </a:solidFill>
              </a:rPr>
              <a:t>st</a:t>
            </a:r>
            <a:r>
              <a:rPr lang="en-US" b="1">
                <a:solidFill>
                  <a:srgbClr val="37075F"/>
                </a:solidFill>
              </a:rPr>
              <a:t> Century curricula and pedagogy across many 	disciplines;</a:t>
            </a:r>
          </a:p>
          <a:p>
            <a:pPr eaLnBrk="1" hangingPunct="1">
              <a:spcBef>
                <a:spcPct val="50000"/>
              </a:spcBef>
              <a:buFontTx/>
              <a:buChar char="•"/>
            </a:pPr>
            <a:r>
              <a:rPr lang="en-US" b="1">
                <a:solidFill>
                  <a:srgbClr val="37075F"/>
                </a:solidFill>
              </a:rPr>
              <a:t> </a:t>
            </a:r>
            <a:r>
              <a:rPr lang="en-US" sz="2400" b="1" i="1" u="sng">
                <a:solidFill>
                  <a:srgbClr val="37075F"/>
                </a:solidFill>
              </a:rPr>
              <a:t>Competition</a:t>
            </a:r>
            <a:r>
              <a:rPr lang="en-US" b="1">
                <a:solidFill>
                  <a:srgbClr val="37075F"/>
                </a:solidFill>
              </a:rPr>
              <a:t> for top students and faculty today depends heavily 	upon the quality and modernity of academic facilities;</a:t>
            </a:r>
          </a:p>
          <a:p>
            <a:pPr eaLnBrk="1" hangingPunct="1">
              <a:spcBef>
                <a:spcPct val="50000"/>
              </a:spcBef>
              <a:buFontTx/>
              <a:buChar char="•"/>
            </a:pPr>
            <a:r>
              <a:rPr lang="en-US" b="1">
                <a:solidFill>
                  <a:srgbClr val="37075F"/>
                </a:solidFill>
              </a:rPr>
              <a:t> </a:t>
            </a:r>
            <a:r>
              <a:rPr lang="en-US" sz="2400" b="1" i="1" u="sng">
                <a:solidFill>
                  <a:srgbClr val="37075F"/>
                </a:solidFill>
              </a:rPr>
              <a:t>Creativity</a:t>
            </a:r>
            <a:r>
              <a:rPr lang="en-US" b="1">
                <a:solidFill>
                  <a:srgbClr val="37075F"/>
                </a:solidFill>
              </a:rPr>
              <a:t> in the modern academic environment demands state-of-the-	technology and lab equipment which places significant demands 	on the infrastructure --- electrical, structural, mechanical, air 	handling, environmental controls --- requiring new or upgraded 	systems throughout.</a:t>
            </a:r>
          </a:p>
          <a:p>
            <a:pPr eaLnBrk="1" hangingPunct="1">
              <a:spcBef>
                <a:spcPct val="50000"/>
              </a:spcBef>
              <a:buFontTx/>
              <a:buChar char="•"/>
            </a:pPr>
            <a:r>
              <a:rPr lang="en-US" b="1">
                <a:solidFill>
                  <a:srgbClr val="37075F"/>
                </a:solidFill>
              </a:rPr>
              <a:t> </a:t>
            </a:r>
            <a:r>
              <a:rPr lang="en-US" sz="2400" b="1" i="1" u="sng">
                <a:solidFill>
                  <a:srgbClr val="37075F"/>
                </a:solidFill>
              </a:rPr>
              <a:t>Convenience</a:t>
            </a:r>
            <a:r>
              <a:rPr lang="en-US" sz="2400" b="1" u="sng">
                <a:solidFill>
                  <a:srgbClr val="37075F"/>
                </a:solidFill>
              </a:rPr>
              <a:t>,</a:t>
            </a:r>
            <a:r>
              <a:rPr lang="en-US" b="1">
                <a:solidFill>
                  <a:srgbClr val="37075F"/>
                </a:solidFill>
              </a:rPr>
              <a:t> access and safety are all high priorities for 	contemporary students and faculty, requiring academic buildings 	that can accommodate a broad range of physical needs and that 	have fire and life safety systems that operate according to 	modern 	standards.</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77D99B-6918-4270-B8CE-A940DBD376CB}" type="slidenum">
              <a:rPr lang="en-US" smtClean="0"/>
              <a:pPr eaLnBrk="1" hangingPunct="1"/>
              <a:t>29</a:t>
            </a:fld>
            <a:endParaRPr lang="en-US" smtClean="0"/>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0866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 Box 5"/>
          <p:cNvSpPr txBox="1">
            <a:spLocks noChangeArrowheads="1"/>
          </p:cNvSpPr>
          <p:nvPr/>
        </p:nvSpPr>
        <p:spPr bwMode="auto">
          <a:xfrm>
            <a:off x="0" y="5791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The new Academic Center site plan includes new parking lots on the lower southwest corner of the campus (current Trinity Center lot) and a new entrance for traffic at the gate facing the intersection of Franklin &amp; Lincoln.  This will relieve traffic congestion on the front of the campus and Cuvilly drive.  Commuters parking in these lower lots can access the Academic Center through the atrium at the auditorium and take the elevators to the main floor, traversing to Main Hall and Alumnae Hall from the Academic Center.</a:t>
            </a:r>
          </a:p>
        </p:txBody>
      </p:sp>
      <p:sp>
        <p:nvSpPr>
          <p:cNvPr id="24581" name="Text Box 6"/>
          <p:cNvSpPr txBox="1">
            <a:spLocks noChangeArrowheads="1"/>
          </p:cNvSpPr>
          <p:nvPr/>
        </p:nvSpPr>
        <p:spPr bwMode="auto">
          <a:xfrm>
            <a:off x="8077200" y="1905000"/>
            <a:ext cx="106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New Parking Lots</a:t>
            </a:r>
          </a:p>
        </p:txBody>
      </p:sp>
      <p:sp>
        <p:nvSpPr>
          <p:cNvPr id="24582" name="Text Box 7"/>
          <p:cNvSpPr txBox="1">
            <a:spLocks noChangeArrowheads="1"/>
          </p:cNvSpPr>
          <p:nvPr/>
        </p:nvSpPr>
        <p:spPr bwMode="auto">
          <a:xfrm>
            <a:off x="2590800" y="54102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Franklin Street</a:t>
            </a:r>
          </a:p>
        </p:txBody>
      </p:sp>
      <p:sp>
        <p:nvSpPr>
          <p:cNvPr id="24583" name="Text Box 8"/>
          <p:cNvSpPr txBox="1">
            <a:spLocks noChangeArrowheads="1"/>
          </p:cNvSpPr>
          <p:nvPr/>
        </p:nvSpPr>
        <p:spPr bwMode="auto">
          <a:xfrm>
            <a:off x="7391400" y="5257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Lincoln Road Intersection</a:t>
            </a:r>
          </a:p>
        </p:txBody>
      </p:sp>
      <p:sp>
        <p:nvSpPr>
          <p:cNvPr id="24584" name="Line 9"/>
          <p:cNvSpPr>
            <a:spLocks noChangeShapeType="1"/>
          </p:cNvSpPr>
          <p:nvPr/>
        </p:nvSpPr>
        <p:spPr bwMode="auto">
          <a:xfrm flipH="1">
            <a:off x="7239000" y="24384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10"/>
          <p:cNvSpPr>
            <a:spLocks noChangeShapeType="1"/>
          </p:cNvSpPr>
          <p:nvPr/>
        </p:nvSpPr>
        <p:spPr bwMode="auto">
          <a:xfrm flipH="1" flipV="1">
            <a:off x="7010400" y="54864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Text Box 11"/>
          <p:cNvSpPr txBox="1">
            <a:spLocks noChangeArrowheads="1"/>
          </p:cNvSpPr>
          <p:nvPr/>
        </p:nvSpPr>
        <p:spPr bwMode="auto">
          <a:xfrm>
            <a:off x="5791200" y="4724400"/>
            <a:ext cx="1981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New campus entrance</a:t>
            </a:r>
          </a:p>
        </p:txBody>
      </p:sp>
      <p:sp>
        <p:nvSpPr>
          <p:cNvPr id="24587" name="Line 12"/>
          <p:cNvSpPr>
            <a:spLocks noChangeShapeType="1"/>
          </p:cNvSpPr>
          <p:nvPr/>
        </p:nvSpPr>
        <p:spPr bwMode="auto">
          <a:xfrm flipH="1">
            <a:off x="5638800" y="50292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3"/>
          <p:cNvSpPr>
            <a:spLocks noChangeShapeType="1"/>
          </p:cNvSpPr>
          <p:nvPr/>
        </p:nvSpPr>
        <p:spPr bwMode="auto">
          <a:xfrm flipH="1">
            <a:off x="5181600" y="4419600"/>
            <a:ext cx="1143000" cy="152400"/>
          </a:xfrm>
          <a:prstGeom prst="line">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Line 14"/>
          <p:cNvSpPr>
            <a:spLocks noChangeShapeType="1"/>
          </p:cNvSpPr>
          <p:nvPr/>
        </p:nvSpPr>
        <p:spPr bwMode="auto">
          <a:xfrm flipV="1">
            <a:off x="4648200" y="3505200"/>
            <a:ext cx="0" cy="533400"/>
          </a:xfrm>
          <a:prstGeom prst="line">
            <a:avLst/>
          </a:prstGeom>
          <a:noFill/>
          <a:ln w="9525"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5"/>
          <p:cNvSpPr>
            <a:spLocks noChangeShapeType="1"/>
          </p:cNvSpPr>
          <p:nvPr/>
        </p:nvSpPr>
        <p:spPr bwMode="auto">
          <a:xfrm flipV="1">
            <a:off x="3276600" y="3505200"/>
            <a:ext cx="0" cy="381000"/>
          </a:xfrm>
          <a:prstGeom prst="line">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Text Box 16"/>
          <p:cNvSpPr txBox="1">
            <a:spLocks noChangeArrowheads="1"/>
          </p:cNvSpPr>
          <p:nvPr/>
        </p:nvSpPr>
        <p:spPr bwMode="auto">
          <a:xfrm rot="-4928801">
            <a:off x="746919" y="1615281"/>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Michigan Avenue</a:t>
            </a:r>
          </a:p>
        </p:txBody>
      </p:sp>
    </p:spTree>
  </p:cSld>
  <p:clrMapOvr>
    <a:masterClrMapping/>
  </p:clrMapOvr>
  <p:transition spd="med">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ACD7E0-169F-4580-9592-088BE2BE03C3}" type="slidenum">
              <a:rPr lang="en-US" smtClean="0"/>
              <a:pPr eaLnBrk="1" hangingPunct="1"/>
              <a:t>3</a:t>
            </a:fld>
            <a:endParaRPr lang="en-US" smtClean="0"/>
          </a:p>
        </p:txBody>
      </p:sp>
      <p:sp>
        <p:nvSpPr>
          <p:cNvPr id="4099" name="Rectangle 2"/>
          <p:cNvSpPr>
            <a:spLocks noGrp="1" noChangeArrowheads="1"/>
          </p:cNvSpPr>
          <p:nvPr>
            <p:ph type="title"/>
          </p:nvPr>
        </p:nvSpPr>
        <p:spPr>
          <a:xfrm>
            <a:off x="0" y="0"/>
            <a:ext cx="9144000" cy="944563"/>
          </a:xfrm>
          <a:solidFill>
            <a:srgbClr val="FFFFCC"/>
          </a:solidFill>
          <a:ln>
            <a:solidFill>
              <a:srgbClr val="FFFF00"/>
            </a:solidFill>
            <a:miter lim="800000"/>
            <a:headEnd/>
            <a:tailEnd/>
          </a:ln>
        </p:spPr>
        <p:txBody>
          <a:bodyPr/>
          <a:lstStyle/>
          <a:p>
            <a:pPr eaLnBrk="1" hangingPunct="1"/>
            <a:r>
              <a:rPr lang="en-US" sz="2800" b="1" i="1" smtClean="0">
                <a:solidFill>
                  <a:srgbClr val="800080"/>
                </a:solidFill>
              </a:rPr>
              <a:t>Trinity Achievements</a:t>
            </a:r>
            <a:br>
              <a:rPr lang="en-US" sz="2800" b="1" i="1" smtClean="0">
                <a:solidFill>
                  <a:srgbClr val="800080"/>
                </a:solidFill>
              </a:rPr>
            </a:br>
            <a:r>
              <a:rPr lang="en-US" sz="2800" b="1" i="1" smtClean="0">
                <a:solidFill>
                  <a:srgbClr val="800080"/>
                </a:solidFill>
              </a:rPr>
              <a:t>2012-2013</a:t>
            </a:r>
          </a:p>
        </p:txBody>
      </p:sp>
      <p:sp>
        <p:nvSpPr>
          <p:cNvPr id="4100" name="Rectangle 3"/>
          <p:cNvSpPr>
            <a:spLocks noGrp="1" noChangeArrowheads="1"/>
          </p:cNvSpPr>
          <p:nvPr>
            <p:ph type="body" idx="1"/>
          </p:nvPr>
        </p:nvSpPr>
        <p:spPr>
          <a:xfrm>
            <a:off x="304800" y="1066800"/>
            <a:ext cx="8534400" cy="5638800"/>
          </a:xfrm>
        </p:spPr>
        <p:txBody>
          <a:bodyPr/>
          <a:lstStyle/>
          <a:p>
            <a:pPr eaLnBrk="1" hangingPunct="1">
              <a:lnSpc>
                <a:spcPct val="80000"/>
              </a:lnSpc>
              <a:defRPr/>
            </a:pPr>
            <a:r>
              <a:rPr lang="en-US" sz="2400" dirty="0" smtClean="0">
                <a:solidFill>
                  <a:srgbClr val="7030A0"/>
                </a:solidFill>
              </a:rPr>
              <a:t>2,660 Enrollment!</a:t>
            </a:r>
          </a:p>
          <a:p>
            <a:pPr eaLnBrk="1" hangingPunct="1">
              <a:lnSpc>
                <a:spcPct val="80000"/>
              </a:lnSpc>
              <a:defRPr/>
            </a:pPr>
            <a:r>
              <a:rPr lang="en-US" sz="2400" dirty="0" smtClean="0">
                <a:solidFill>
                  <a:srgbClr val="7030A0"/>
                </a:solidFill>
              </a:rPr>
              <a:t>1000+  in Trinity’s women’s college!</a:t>
            </a:r>
          </a:p>
          <a:p>
            <a:pPr eaLnBrk="1" hangingPunct="1">
              <a:lnSpc>
                <a:spcPct val="80000"/>
              </a:lnSpc>
              <a:defRPr/>
            </a:pPr>
            <a:r>
              <a:rPr lang="en-US" sz="2400" dirty="0" smtClean="0">
                <a:solidFill>
                  <a:srgbClr val="7030A0"/>
                </a:solidFill>
              </a:rPr>
              <a:t>New Programs:  Occupational Therapy, Forensic Science</a:t>
            </a:r>
          </a:p>
          <a:p>
            <a:pPr marL="0" indent="0" eaLnBrk="1" hangingPunct="1">
              <a:lnSpc>
                <a:spcPct val="80000"/>
              </a:lnSpc>
              <a:buFontTx/>
              <a:buNone/>
              <a:defRPr/>
            </a:pPr>
            <a:endParaRPr lang="en-US" sz="2400" dirty="0" smtClean="0">
              <a:solidFill>
                <a:srgbClr val="7030A0"/>
              </a:solidFill>
            </a:endParaRPr>
          </a:p>
          <a:p>
            <a:pPr eaLnBrk="1" hangingPunct="1">
              <a:lnSpc>
                <a:spcPct val="80000"/>
              </a:lnSpc>
              <a:defRPr/>
            </a:pPr>
            <a:r>
              <a:rPr lang="en-US" sz="2400" dirty="0" smtClean="0">
                <a:solidFill>
                  <a:srgbClr val="7030A0"/>
                </a:solidFill>
              </a:rPr>
              <a:t>Trinity Academic Center building design process underway</a:t>
            </a:r>
          </a:p>
          <a:p>
            <a:pPr eaLnBrk="1" hangingPunct="1">
              <a:lnSpc>
                <a:spcPct val="80000"/>
              </a:lnSpc>
              <a:defRPr/>
            </a:pPr>
            <a:r>
              <a:rPr lang="en-US" sz="2400" dirty="0" smtClean="0">
                <a:solidFill>
                  <a:srgbClr val="7030A0"/>
                </a:solidFill>
              </a:rPr>
              <a:t>Second Century Campaign now @ $11.5 million cash/pledges!</a:t>
            </a:r>
          </a:p>
          <a:p>
            <a:pPr marL="0" indent="0" eaLnBrk="1" hangingPunct="1">
              <a:lnSpc>
                <a:spcPct val="80000"/>
              </a:lnSpc>
              <a:buFontTx/>
              <a:buNone/>
              <a:defRPr/>
            </a:pPr>
            <a:endParaRPr lang="en-US" sz="2400" dirty="0" smtClean="0">
              <a:solidFill>
                <a:srgbClr val="7030A0"/>
              </a:solidFill>
            </a:endParaRPr>
          </a:p>
          <a:p>
            <a:pPr eaLnBrk="1" hangingPunct="1">
              <a:lnSpc>
                <a:spcPct val="80000"/>
              </a:lnSpc>
              <a:defRPr/>
            </a:pPr>
            <a:r>
              <a:rPr lang="en-US" sz="2400" dirty="0" smtClean="0">
                <a:solidFill>
                  <a:srgbClr val="7030A0"/>
                </a:solidFill>
              </a:rPr>
              <a:t>Conway Scholarships for Nursing Students</a:t>
            </a:r>
          </a:p>
          <a:p>
            <a:pPr eaLnBrk="1" hangingPunct="1">
              <a:lnSpc>
                <a:spcPct val="80000"/>
              </a:lnSpc>
              <a:defRPr/>
            </a:pPr>
            <a:r>
              <a:rPr lang="en-US" sz="2400" dirty="0" smtClean="0">
                <a:solidFill>
                  <a:srgbClr val="7030A0"/>
                </a:solidFill>
              </a:rPr>
              <a:t>Partnerships:  KIPP, Cristo Rey Network</a:t>
            </a:r>
          </a:p>
          <a:p>
            <a:pPr marL="0" indent="0" eaLnBrk="1" hangingPunct="1">
              <a:lnSpc>
                <a:spcPct val="80000"/>
              </a:lnSpc>
              <a:buFontTx/>
              <a:buNone/>
              <a:defRPr/>
            </a:pPr>
            <a:endParaRPr lang="en-US" sz="2400" dirty="0" smtClean="0">
              <a:solidFill>
                <a:srgbClr val="7030A0"/>
              </a:solidFill>
            </a:endParaRPr>
          </a:p>
          <a:p>
            <a:pPr eaLnBrk="1" hangingPunct="1">
              <a:lnSpc>
                <a:spcPct val="80000"/>
              </a:lnSpc>
              <a:defRPr/>
            </a:pPr>
            <a:r>
              <a:rPr lang="en-US" sz="2400" dirty="0" smtClean="0">
                <a:solidFill>
                  <a:srgbClr val="7030A0"/>
                </a:solidFill>
              </a:rPr>
              <a:t>New Elevators in Main Hall!</a:t>
            </a:r>
          </a:p>
          <a:p>
            <a:pPr eaLnBrk="1" hangingPunct="1">
              <a:lnSpc>
                <a:spcPct val="80000"/>
              </a:lnSpc>
              <a:defRPr/>
            </a:pPr>
            <a:r>
              <a:rPr lang="en-US" sz="2400" dirty="0" smtClean="0">
                <a:solidFill>
                  <a:srgbClr val="7030A0"/>
                </a:solidFill>
              </a:rPr>
              <a:t>New Restrooms on the Marble Corridor!</a:t>
            </a:r>
          </a:p>
          <a:p>
            <a:pPr eaLnBrk="1" hangingPunct="1">
              <a:lnSpc>
                <a:spcPct val="80000"/>
              </a:lnSpc>
              <a:defRPr/>
            </a:pPr>
            <a:endParaRPr lang="en-US" sz="2400" dirty="0">
              <a:solidFill>
                <a:srgbClr val="7030A0"/>
              </a:solidFill>
            </a:endParaRPr>
          </a:p>
          <a:p>
            <a:pPr eaLnBrk="1" hangingPunct="1">
              <a:lnSpc>
                <a:spcPct val="80000"/>
              </a:lnSpc>
              <a:defRPr/>
            </a:pPr>
            <a:r>
              <a:rPr lang="en-US" sz="2400" dirty="0" smtClean="0">
                <a:solidFill>
                  <a:srgbClr val="7030A0"/>
                </a:solidFill>
              </a:rPr>
              <a:t>Strong Financial Foundation for Trinity’s Future!</a:t>
            </a:r>
          </a:p>
        </p:txBody>
      </p:sp>
    </p:spTree>
  </p:cSld>
  <p:clrMapOvr>
    <a:masterClrMapping/>
  </p:clrMapOvr>
  <p:transition spd="med">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FA5241-30A3-4FB9-8CC5-DF2B22D64A59}" type="slidenum">
              <a:rPr lang="en-US" smtClean="0"/>
              <a:pPr eaLnBrk="1" hangingPunct="1"/>
              <a:t>30</a:t>
            </a:fld>
            <a:endParaRPr lang="en-US" smtClean="0"/>
          </a:p>
        </p:txBody>
      </p:sp>
      <p:sp>
        <p:nvSpPr>
          <p:cNvPr id="25603" name="Rectangle 2"/>
          <p:cNvSpPr>
            <a:spLocks noGrp="1" noChangeArrowheads="1"/>
          </p:cNvSpPr>
          <p:nvPr>
            <p:ph type="title"/>
          </p:nvPr>
        </p:nvSpPr>
        <p:spPr>
          <a:xfrm>
            <a:off x="0" y="0"/>
            <a:ext cx="9144000" cy="914400"/>
          </a:xfrm>
          <a:solidFill>
            <a:srgbClr val="C081FF"/>
          </a:solidFill>
          <a:ln>
            <a:solidFill>
              <a:srgbClr val="FFFFCC"/>
            </a:solidFill>
            <a:miter lim="800000"/>
            <a:headEnd/>
            <a:tailEnd/>
          </a:ln>
          <a:effectLst>
            <a:outerShdw blurRad="50800" dist="50800" dir="5400000" algn="ctr" rotWithShape="0">
              <a:srgbClr val="FFFF00"/>
            </a:outerShdw>
          </a:effectLst>
        </p:spPr>
        <p:txBody>
          <a:bodyPr/>
          <a:lstStyle/>
          <a:p>
            <a:pPr eaLnBrk="1" hangingPunct="1"/>
            <a:r>
              <a:rPr lang="en-US" smtClean="0">
                <a:solidFill>
                  <a:srgbClr val="FFFF00"/>
                </a:solidFill>
              </a:rPr>
              <a:t>Academic Center Financial Plan</a:t>
            </a:r>
          </a:p>
        </p:txBody>
      </p:sp>
      <p:sp>
        <p:nvSpPr>
          <p:cNvPr id="25604" name="Rectangle 3"/>
          <p:cNvSpPr>
            <a:spLocks noGrp="1" noChangeArrowheads="1"/>
          </p:cNvSpPr>
          <p:nvPr>
            <p:ph type="body" idx="1"/>
          </p:nvPr>
        </p:nvSpPr>
        <p:spPr>
          <a:xfrm>
            <a:off x="457200" y="1600200"/>
            <a:ext cx="8229600" cy="4876800"/>
          </a:xfrm>
        </p:spPr>
        <p:txBody>
          <a:bodyPr/>
          <a:lstStyle/>
          <a:p>
            <a:pPr eaLnBrk="1" hangingPunct="1"/>
            <a:r>
              <a:rPr lang="en-US" dirty="0" smtClean="0">
                <a:solidFill>
                  <a:srgbClr val="37075F"/>
                </a:solidFill>
              </a:rPr>
              <a:t>Trinity Academic </a:t>
            </a:r>
            <a:r>
              <a:rPr lang="en-US" dirty="0" smtClean="0">
                <a:solidFill>
                  <a:srgbClr val="37075F"/>
                </a:solidFill>
              </a:rPr>
              <a:t>Center Cost:  $55 million</a:t>
            </a:r>
            <a:endParaRPr lang="en-US" dirty="0" smtClean="0">
              <a:solidFill>
                <a:srgbClr val="37075F"/>
              </a:solidFill>
            </a:endParaRPr>
          </a:p>
          <a:p>
            <a:pPr eaLnBrk="1" hangingPunct="1"/>
            <a:r>
              <a:rPr lang="en-US" dirty="0" smtClean="0">
                <a:solidFill>
                  <a:srgbClr val="37075F"/>
                </a:solidFill>
              </a:rPr>
              <a:t>Trinity will support the cost of the new Academic Center through a blend of financing objectives, including:</a:t>
            </a:r>
          </a:p>
          <a:p>
            <a:pPr lvl="2" eaLnBrk="1" hangingPunct="1"/>
            <a:r>
              <a:rPr lang="en-US" dirty="0" smtClean="0">
                <a:solidFill>
                  <a:srgbClr val="37075F"/>
                </a:solidFill>
              </a:rPr>
              <a:t>At least $30 million through the capital campaign</a:t>
            </a:r>
          </a:p>
          <a:p>
            <a:pPr lvl="2" eaLnBrk="1" hangingPunct="1"/>
            <a:r>
              <a:rPr lang="en-US" dirty="0" smtClean="0">
                <a:solidFill>
                  <a:srgbClr val="37075F"/>
                </a:solidFill>
              </a:rPr>
              <a:t>A new bond </a:t>
            </a:r>
            <a:r>
              <a:rPr lang="en-US" dirty="0" smtClean="0">
                <a:solidFill>
                  <a:srgbClr val="37075F"/>
                </a:solidFill>
              </a:rPr>
              <a:t>issue or bank loan </a:t>
            </a:r>
            <a:r>
              <a:rPr lang="en-US" dirty="0" smtClean="0">
                <a:solidFill>
                  <a:srgbClr val="37075F"/>
                </a:solidFill>
              </a:rPr>
              <a:t>with debt service calculated according to a schedule that reflects anticipated revenue growth in tuition due to additional enrollments in keeping with the strategic plan goal of 3,000 students by 2015</a:t>
            </a:r>
          </a:p>
        </p:txBody>
      </p:sp>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2"/>
          <p:cNvSpPr>
            <a:spLocks noChangeArrowheads="1"/>
          </p:cNvSpPr>
          <p:nvPr/>
        </p:nvSpPr>
        <p:spPr bwMode="auto">
          <a:xfrm>
            <a:off x="769939" y="3124200"/>
            <a:ext cx="7764463" cy="685800"/>
          </a:xfrm>
          <a:custGeom>
            <a:avLst/>
            <a:gdLst>
              <a:gd name="T0" fmla="*/ 5845068 w 21600"/>
              <a:gd name="T1" fmla="*/ 0 h 21600"/>
              <a:gd name="T2" fmla="*/ 0 w 21600"/>
              <a:gd name="T3" fmla="*/ 342900 h 21600"/>
              <a:gd name="T4" fmla="*/ 5845068 w 21600"/>
              <a:gd name="T5" fmla="*/ 685800 h 21600"/>
              <a:gd name="T6" fmla="*/ 7765144 w 21600"/>
              <a:gd name="T7" fmla="*/ 342900 h 21600"/>
              <a:gd name="T8" fmla="*/ 17694720 60000 65536"/>
              <a:gd name="T9" fmla="*/ 11796480 60000 65536"/>
              <a:gd name="T10" fmla="*/ 5898240 60000 65536"/>
              <a:gd name="T11" fmla="*/ 0 60000 65536"/>
              <a:gd name="T12" fmla="*/ 3375 w 21600"/>
              <a:gd name="T13" fmla="*/ 7950 h 21600"/>
              <a:gd name="T14" fmla="*/ 20191 w 21600"/>
              <a:gd name="T15" fmla="*/ 13650 h 21600"/>
            </a:gdLst>
            <a:ahLst/>
            <a:cxnLst>
              <a:cxn ang="T8">
                <a:pos x="T0" y="T1"/>
              </a:cxn>
              <a:cxn ang="T9">
                <a:pos x="T2" y="T3"/>
              </a:cxn>
              <a:cxn ang="T10">
                <a:pos x="T4" y="T5"/>
              </a:cxn>
              <a:cxn ang="T11">
                <a:pos x="T6" y="T7"/>
              </a:cxn>
            </a:cxnLst>
            <a:rect l="T12" t="T13" r="T14" b="T15"/>
            <a:pathLst>
              <a:path w="21600" h="21600">
                <a:moveTo>
                  <a:pt x="16259" y="0"/>
                </a:moveTo>
                <a:lnTo>
                  <a:pt x="16259" y="7950"/>
                </a:lnTo>
                <a:lnTo>
                  <a:pt x="3375" y="7950"/>
                </a:lnTo>
                <a:lnTo>
                  <a:pt x="3375" y="13650"/>
                </a:lnTo>
                <a:lnTo>
                  <a:pt x="16259" y="13650"/>
                </a:lnTo>
                <a:lnTo>
                  <a:pt x="16259" y="21600"/>
                </a:lnTo>
                <a:lnTo>
                  <a:pt x="21600" y="10800"/>
                </a:lnTo>
                <a:lnTo>
                  <a:pt x="16259" y="0"/>
                </a:lnTo>
                <a:close/>
              </a:path>
              <a:path w="21600" h="21600">
                <a:moveTo>
                  <a:pt x="1350" y="7950"/>
                </a:moveTo>
                <a:lnTo>
                  <a:pt x="1350" y="13650"/>
                </a:lnTo>
                <a:lnTo>
                  <a:pt x="2700" y="13650"/>
                </a:lnTo>
                <a:lnTo>
                  <a:pt x="2700" y="7950"/>
                </a:lnTo>
                <a:lnTo>
                  <a:pt x="1350" y="7950"/>
                </a:lnTo>
                <a:close/>
              </a:path>
              <a:path w="21600" h="21600">
                <a:moveTo>
                  <a:pt x="0" y="7950"/>
                </a:moveTo>
                <a:lnTo>
                  <a:pt x="0" y="13650"/>
                </a:lnTo>
                <a:lnTo>
                  <a:pt x="675" y="13650"/>
                </a:lnTo>
                <a:lnTo>
                  <a:pt x="675" y="7950"/>
                </a:lnTo>
                <a:lnTo>
                  <a:pt x="0" y="7950"/>
                </a:lnTo>
                <a:close/>
              </a:path>
            </a:pathLst>
          </a:custGeom>
          <a:solidFill>
            <a:srgbClr val="99FF66"/>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b="1" i="1" dirty="0" smtClean="0"/>
              <a:t>…………........…$6m…............$</a:t>
            </a:r>
            <a:r>
              <a:rPr lang="en-US" sz="1000" b="1" i="1" dirty="0"/>
              <a:t>8</a:t>
            </a:r>
            <a:r>
              <a:rPr lang="en-US" sz="1000" b="1" i="1" dirty="0" smtClean="0"/>
              <a:t>m………………$10…………$15...….............................................$25……</a:t>
            </a:r>
            <a:endParaRPr lang="en-US" sz="1000" b="1" i="1" dirty="0"/>
          </a:p>
        </p:txBody>
      </p:sp>
      <p:sp>
        <p:nvSpPr>
          <p:cNvPr id="139267" name="Rectangle 3"/>
          <p:cNvSpPr>
            <a:spLocks noChangeArrowheads="1"/>
          </p:cNvSpPr>
          <p:nvPr/>
        </p:nvSpPr>
        <p:spPr bwMode="auto">
          <a:xfrm>
            <a:off x="304800" y="3733800"/>
            <a:ext cx="8686800" cy="457200"/>
          </a:xfrm>
          <a:prstGeom prst="rect">
            <a:avLst/>
          </a:prstGeom>
          <a:gradFill rotWithShape="1">
            <a:gsLst>
              <a:gs pos="0">
                <a:srgbClr val="721585"/>
              </a:gs>
              <a:gs pos="50000">
                <a:srgbClr val="FFFFCC"/>
              </a:gs>
              <a:gs pos="100000">
                <a:srgbClr val="721585"/>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defRPr/>
            </a:pPr>
            <a:r>
              <a:rPr lang="en-US" sz="1600" b="1" i="1" dirty="0">
                <a:solidFill>
                  <a:srgbClr val="FFFF00"/>
                </a:solidFill>
                <a:effectLst>
                  <a:outerShdw blurRad="38100" dist="38100" dir="2700000" algn="tl">
                    <a:srgbClr val="000000"/>
                  </a:outerShdw>
                </a:effectLst>
              </a:rPr>
              <a:t>2010</a:t>
            </a:r>
            <a:r>
              <a:rPr lang="en-US" sz="1000" b="1" i="1" dirty="0">
                <a:solidFill>
                  <a:srgbClr val="FFFF00"/>
                </a:solidFill>
              </a:rPr>
              <a:t> </a:t>
            </a:r>
            <a:r>
              <a:rPr lang="en-US" sz="1000" b="1" i="1" dirty="0">
                <a:solidFill>
                  <a:srgbClr val="721585"/>
                </a:solidFill>
              </a:rPr>
              <a:t> </a:t>
            </a:r>
            <a:r>
              <a:rPr lang="en-US" sz="1000" b="1" i="1" dirty="0" smtClean="0">
                <a:solidFill>
                  <a:srgbClr val="721585"/>
                </a:solidFill>
              </a:rPr>
              <a:t>-</a:t>
            </a:r>
            <a:r>
              <a:rPr lang="en-US" sz="1600" b="1" i="1" dirty="0" smtClean="0">
                <a:solidFill>
                  <a:srgbClr val="FFFF00"/>
                </a:solidFill>
                <a:effectLst>
                  <a:outerShdw blurRad="38100" dist="38100" dir="2700000" algn="tl">
                    <a:srgbClr val="000000"/>
                  </a:outerShdw>
                </a:effectLst>
              </a:rPr>
              <a:t>11</a:t>
            </a:r>
            <a:r>
              <a:rPr lang="en-US" sz="1600" b="1" i="1" dirty="0" smtClean="0">
                <a:solidFill>
                  <a:srgbClr val="721585"/>
                </a:solidFill>
              </a:rPr>
              <a:t> -</a:t>
            </a:r>
            <a:r>
              <a:rPr lang="en-US" sz="1600" b="1" i="1" dirty="0" smtClean="0">
                <a:solidFill>
                  <a:srgbClr val="FFFF00"/>
                </a:solidFill>
                <a:effectLst>
                  <a:outerShdw blurRad="38100" dist="38100" dir="2700000" algn="tl">
                    <a:srgbClr val="000000"/>
                  </a:outerShdw>
                </a:effectLst>
              </a:rPr>
              <a:t>12 </a:t>
            </a:r>
            <a:r>
              <a:rPr lang="en-US" sz="1000" i="1" dirty="0">
                <a:solidFill>
                  <a:srgbClr val="710E90"/>
                </a:solidFill>
              </a:rPr>
              <a:t>-</a:t>
            </a:r>
            <a:r>
              <a:rPr lang="en-US" sz="1600" b="1" i="1" dirty="0" smtClean="0">
                <a:solidFill>
                  <a:srgbClr val="FFFF00"/>
                </a:solidFill>
                <a:effectLst>
                  <a:outerShdw blurRad="38100" dist="38100" dir="2700000" algn="tl">
                    <a:srgbClr val="000000"/>
                  </a:outerShdw>
                </a:effectLst>
              </a:rPr>
              <a:t>2013  </a:t>
            </a:r>
            <a:r>
              <a:rPr lang="en-US" sz="1000" b="1" i="1" dirty="0">
                <a:solidFill>
                  <a:srgbClr val="7030A0"/>
                </a:solidFill>
              </a:rPr>
              <a:t>JAN </a:t>
            </a:r>
            <a:r>
              <a:rPr lang="en-US" sz="1000" b="1" i="1" dirty="0" smtClean="0">
                <a:solidFill>
                  <a:srgbClr val="7030A0"/>
                </a:solidFill>
              </a:rPr>
              <a:t> FEB MAR APR MAY JUN JUL AUG SEP OCT NOV </a:t>
            </a:r>
            <a:r>
              <a:rPr lang="en-US" sz="1000" b="1" i="1" dirty="0">
                <a:solidFill>
                  <a:srgbClr val="7030A0"/>
                </a:solidFill>
              </a:rPr>
              <a:t>DEC  </a:t>
            </a:r>
            <a:r>
              <a:rPr lang="en-US" sz="1600" b="1" i="1" dirty="0" smtClean="0">
                <a:solidFill>
                  <a:srgbClr val="FFFF00"/>
                </a:solidFill>
                <a:effectLst>
                  <a:outerShdw blurRad="38100" dist="38100" dir="2700000" algn="tl">
                    <a:srgbClr val="000000"/>
                  </a:outerShdw>
                </a:effectLst>
              </a:rPr>
              <a:t>2014 </a:t>
            </a:r>
            <a:r>
              <a:rPr lang="en-US" sz="1000" b="1" i="1" dirty="0" smtClean="0">
                <a:solidFill>
                  <a:srgbClr val="7030A0"/>
                </a:solidFill>
              </a:rPr>
              <a:t>JAN MAR MAY SEP DEC</a:t>
            </a:r>
            <a:r>
              <a:rPr lang="en-US" sz="1600" b="1" i="1" dirty="0" smtClean="0">
                <a:solidFill>
                  <a:srgbClr val="FFFF00"/>
                </a:solidFill>
              </a:rPr>
              <a:t> </a:t>
            </a:r>
            <a:r>
              <a:rPr lang="en-US" sz="1000" b="1" i="1" dirty="0" smtClean="0">
                <a:solidFill>
                  <a:srgbClr val="7030A0"/>
                </a:solidFill>
              </a:rPr>
              <a:t>  </a:t>
            </a:r>
            <a:r>
              <a:rPr lang="en-US" sz="1600" b="1" i="1" dirty="0">
                <a:solidFill>
                  <a:srgbClr val="FFFF00"/>
                </a:solidFill>
                <a:effectLst>
                  <a:outerShdw blurRad="38100" dist="38100" dir="2700000" algn="tl">
                    <a:srgbClr val="000000"/>
                  </a:outerShdw>
                </a:effectLst>
              </a:rPr>
              <a:t>2015   2016</a:t>
            </a:r>
          </a:p>
        </p:txBody>
      </p:sp>
      <p:sp>
        <p:nvSpPr>
          <p:cNvPr id="26629" name="Rectangle 4"/>
          <p:cNvSpPr>
            <a:spLocks noChangeArrowheads="1"/>
          </p:cNvSpPr>
          <p:nvPr/>
        </p:nvSpPr>
        <p:spPr bwMode="auto">
          <a:xfrm>
            <a:off x="228600" y="457200"/>
            <a:ext cx="1295400" cy="304800"/>
          </a:xfrm>
          <a:prstGeom prst="rect">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b="1" i="1"/>
              <a:t>CONCEPT DESIGN</a:t>
            </a:r>
          </a:p>
        </p:txBody>
      </p:sp>
      <p:sp>
        <p:nvSpPr>
          <p:cNvPr id="26630" name="Rectangle 5"/>
          <p:cNvSpPr>
            <a:spLocks noChangeArrowheads="1"/>
          </p:cNvSpPr>
          <p:nvPr/>
        </p:nvSpPr>
        <p:spPr bwMode="auto">
          <a:xfrm>
            <a:off x="4744764" y="1704622"/>
            <a:ext cx="1921151" cy="304800"/>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b="1" i="1" dirty="0"/>
              <a:t>SCHEMATIC DESIGN</a:t>
            </a:r>
          </a:p>
        </p:txBody>
      </p:sp>
      <p:sp>
        <p:nvSpPr>
          <p:cNvPr id="26632" name="Line 8"/>
          <p:cNvSpPr>
            <a:spLocks noChangeShapeType="1"/>
          </p:cNvSpPr>
          <p:nvPr/>
        </p:nvSpPr>
        <p:spPr bwMode="auto">
          <a:xfrm>
            <a:off x="762000" y="838200"/>
            <a:ext cx="0" cy="2895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Rectangle 10"/>
          <p:cNvSpPr>
            <a:spLocks noChangeArrowheads="1"/>
          </p:cNvSpPr>
          <p:nvPr/>
        </p:nvSpPr>
        <p:spPr bwMode="auto">
          <a:xfrm>
            <a:off x="3390902" y="4219222"/>
            <a:ext cx="3924300" cy="304800"/>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b="1" i="1"/>
              <a:t> MAJOR GIFT PHASE</a:t>
            </a:r>
          </a:p>
        </p:txBody>
      </p:sp>
      <p:sp>
        <p:nvSpPr>
          <p:cNvPr id="26634" name="Text Box 11"/>
          <p:cNvSpPr txBox="1">
            <a:spLocks noChangeArrowheads="1"/>
          </p:cNvSpPr>
          <p:nvPr/>
        </p:nvSpPr>
        <p:spPr bwMode="auto">
          <a:xfrm>
            <a:off x="0" y="0"/>
            <a:ext cx="9144000" cy="338548"/>
          </a:xfrm>
          <a:prstGeom prst="rect">
            <a:avLst/>
          </a:prstGeom>
          <a:solidFill>
            <a:srgbClr val="710E9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i="1">
                <a:solidFill>
                  <a:srgbClr val="FFFFCC"/>
                </a:solidFill>
              </a:rPr>
              <a:t>Trinity Capital Campaign Schematic and Building Project Timetable</a:t>
            </a:r>
          </a:p>
        </p:txBody>
      </p:sp>
      <p:sp>
        <p:nvSpPr>
          <p:cNvPr id="26635" name="Text Box 18"/>
          <p:cNvSpPr txBox="1">
            <a:spLocks noChangeArrowheads="1"/>
          </p:cNvSpPr>
          <p:nvPr/>
        </p:nvSpPr>
        <p:spPr bwMode="auto">
          <a:xfrm>
            <a:off x="1884175" y="4678365"/>
            <a:ext cx="4876800" cy="246215"/>
          </a:xfrm>
          <a:prstGeom prst="rect">
            <a:avLst/>
          </a:prstGeom>
          <a:solidFill>
            <a:srgbClr val="DDDDDD"/>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PROSPECT CULTIVATION FOR MAJOR AND PUBLIC PHASES</a:t>
            </a:r>
          </a:p>
        </p:txBody>
      </p:sp>
      <p:sp>
        <p:nvSpPr>
          <p:cNvPr id="139291" name="Rectangle 27"/>
          <p:cNvSpPr>
            <a:spLocks noChangeArrowheads="1"/>
          </p:cNvSpPr>
          <p:nvPr/>
        </p:nvSpPr>
        <p:spPr bwMode="auto">
          <a:xfrm>
            <a:off x="2734108" y="5257800"/>
            <a:ext cx="4648200" cy="304800"/>
          </a:xfrm>
          <a:prstGeom prst="rect">
            <a:avLst/>
          </a:prstGeom>
          <a:gradFill rotWithShape="1">
            <a:gsLst>
              <a:gs pos="0">
                <a:srgbClr val="49AAB1"/>
              </a:gs>
              <a:gs pos="50000">
                <a:schemeClr val="bg1"/>
              </a:gs>
              <a:gs pos="100000">
                <a:srgbClr val="49AAB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defRPr/>
            </a:pPr>
            <a:r>
              <a:rPr lang="en-US" sz="1200" dirty="0"/>
              <a:t>Financial Analysis, Lender Cultivation, Rating Agency Visits</a:t>
            </a:r>
          </a:p>
        </p:txBody>
      </p:sp>
      <p:sp>
        <p:nvSpPr>
          <p:cNvPr id="139298" name="Rectangle 34"/>
          <p:cNvSpPr>
            <a:spLocks noChangeArrowheads="1"/>
          </p:cNvSpPr>
          <p:nvPr/>
        </p:nvSpPr>
        <p:spPr bwMode="auto">
          <a:xfrm>
            <a:off x="2" y="3124200"/>
            <a:ext cx="6067028" cy="152400"/>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defRPr/>
            </a:pPr>
            <a:r>
              <a:rPr lang="en-US" sz="1050" b="1" i="1" dirty="0"/>
              <a:t>NUCLEUS PROSPECT CULTIVATION/SOLICITATION</a:t>
            </a:r>
          </a:p>
        </p:txBody>
      </p:sp>
      <p:sp>
        <p:nvSpPr>
          <p:cNvPr id="42" name="Pentagon 41"/>
          <p:cNvSpPr/>
          <p:nvPr/>
        </p:nvSpPr>
        <p:spPr>
          <a:xfrm>
            <a:off x="5771458" y="1020233"/>
            <a:ext cx="1579563" cy="381000"/>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a:p>
            <a:pPr algn="ctr">
              <a:defRPr/>
            </a:pPr>
            <a:r>
              <a:rPr lang="en-US" sz="800" dirty="0"/>
              <a:t>APPROVAL TO MOVE TO </a:t>
            </a:r>
          </a:p>
          <a:p>
            <a:pPr algn="ctr">
              <a:defRPr/>
            </a:pPr>
            <a:r>
              <a:rPr lang="en-US" sz="800" dirty="0"/>
              <a:t>GROUNDBREAKING</a:t>
            </a:r>
          </a:p>
        </p:txBody>
      </p:sp>
      <p:sp>
        <p:nvSpPr>
          <p:cNvPr id="3" name="Up-Down Arrow 2"/>
          <p:cNvSpPr/>
          <p:nvPr/>
        </p:nvSpPr>
        <p:spPr>
          <a:xfrm>
            <a:off x="3560765" y="636588"/>
            <a:ext cx="96836" cy="3151189"/>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Up-Down Arrow 43"/>
          <p:cNvSpPr/>
          <p:nvPr/>
        </p:nvSpPr>
        <p:spPr>
          <a:xfrm>
            <a:off x="5415663" y="2590800"/>
            <a:ext cx="46039" cy="1412082"/>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6665915" y="347665"/>
            <a:ext cx="1028700" cy="490537"/>
          </a:xfrm>
          <a:prstGeom prst="roundRect">
            <a:avLst/>
          </a:prstGeom>
          <a:solidFill>
            <a:srgbClr val="FFFF00"/>
          </a:solidFill>
          <a:ln>
            <a:solidFill>
              <a:srgbClr val="E2C5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7030A0"/>
                </a:solidFill>
                <a:latin typeface="Arial Narrow" pitchFamily="34" charset="0"/>
              </a:rPr>
              <a:t>Groundbreaking</a:t>
            </a:r>
          </a:p>
          <a:p>
            <a:pPr algn="ctr">
              <a:defRPr/>
            </a:pPr>
            <a:r>
              <a:rPr lang="en-US" sz="800" dirty="0">
                <a:solidFill>
                  <a:srgbClr val="7030A0"/>
                </a:solidFill>
                <a:latin typeface="Arial Narrow" pitchFamily="34" charset="0"/>
              </a:rPr>
              <a:t>Target: </a:t>
            </a:r>
            <a:r>
              <a:rPr lang="en-US" sz="800" dirty="0" smtClean="0">
                <a:solidFill>
                  <a:srgbClr val="7030A0"/>
                </a:solidFill>
                <a:latin typeface="Arial Narrow" pitchFamily="34" charset="0"/>
              </a:rPr>
              <a:t>Fall </a:t>
            </a:r>
            <a:r>
              <a:rPr lang="en-US" sz="800" dirty="0">
                <a:solidFill>
                  <a:srgbClr val="7030A0"/>
                </a:solidFill>
                <a:latin typeface="Arial Narrow" pitchFamily="34" charset="0"/>
              </a:rPr>
              <a:t>2014</a:t>
            </a:r>
          </a:p>
        </p:txBody>
      </p:sp>
      <p:sp>
        <p:nvSpPr>
          <p:cNvPr id="48" name="Rounded Rectangle 47"/>
          <p:cNvSpPr/>
          <p:nvPr/>
        </p:nvSpPr>
        <p:spPr>
          <a:xfrm>
            <a:off x="8020051" y="365127"/>
            <a:ext cx="1028700" cy="488950"/>
          </a:xfrm>
          <a:prstGeom prst="roundRect">
            <a:avLst/>
          </a:prstGeom>
          <a:solidFill>
            <a:srgbClr val="FFFF00"/>
          </a:solidFill>
          <a:ln>
            <a:solidFill>
              <a:srgbClr val="E2C5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7030A0"/>
                </a:solidFill>
                <a:latin typeface="Arial Narrow" pitchFamily="34" charset="0"/>
              </a:rPr>
              <a:t>Opening</a:t>
            </a:r>
          </a:p>
          <a:p>
            <a:pPr algn="ctr">
              <a:defRPr/>
            </a:pPr>
            <a:r>
              <a:rPr lang="en-US" sz="800" dirty="0">
                <a:solidFill>
                  <a:srgbClr val="7030A0"/>
                </a:solidFill>
                <a:latin typeface="Arial Narrow" pitchFamily="34" charset="0"/>
              </a:rPr>
              <a:t>Target: Fall 2016</a:t>
            </a:r>
          </a:p>
        </p:txBody>
      </p:sp>
      <p:sp>
        <p:nvSpPr>
          <p:cNvPr id="49" name="Up-Down Arrow 48"/>
          <p:cNvSpPr/>
          <p:nvPr/>
        </p:nvSpPr>
        <p:spPr>
          <a:xfrm>
            <a:off x="7315202" y="854077"/>
            <a:ext cx="46039" cy="2879725"/>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Up-Down Arrow 49"/>
          <p:cNvSpPr/>
          <p:nvPr/>
        </p:nvSpPr>
        <p:spPr>
          <a:xfrm>
            <a:off x="8888415" y="800101"/>
            <a:ext cx="53975" cy="29591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Right Arrow 6"/>
          <p:cNvSpPr/>
          <p:nvPr/>
        </p:nvSpPr>
        <p:spPr>
          <a:xfrm>
            <a:off x="7361237" y="1270000"/>
            <a:ext cx="1477963" cy="711200"/>
          </a:xfrm>
          <a:prstGeom prst="leftRightArrow">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7030A0"/>
                </a:solidFill>
              </a:rPr>
              <a:t>2 </a:t>
            </a:r>
            <a:r>
              <a:rPr lang="en-US" sz="1000" dirty="0" err="1">
                <a:solidFill>
                  <a:srgbClr val="7030A0"/>
                </a:solidFill>
              </a:rPr>
              <a:t>yr</a:t>
            </a:r>
            <a:r>
              <a:rPr lang="en-US" sz="1000" dirty="0">
                <a:solidFill>
                  <a:srgbClr val="7030A0"/>
                </a:solidFill>
              </a:rPr>
              <a:t> construction window</a:t>
            </a:r>
          </a:p>
        </p:txBody>
      </p:sp>
      <p:sp>
        <p:nvSpPr>
          <p:cNvPr id="26649" name="Rectangle 7"/>
          <p:cNvSpPr>
            <a:spLocks noChangeArrowheads="1"/>
          </p:cNvSpPr>
          <p:nvPr/>
        </p:nvSpPr>
        <p:spPr bwMode="auto">
          <a:xfrm>
            <a:off x="4800600" y="5715000"/>
            <a:ext cx="4038600" cy="2286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p>
            <a:pPr algn="ctr"/>
            <a:r>
              <a:rPr lang="en-US" sz="1200" b="1">
                <a:solidFill>
                  <a:srgbClr val="FFFFCC"/>
                </a:solidFill>
              </a:rPr>
              <a:t>ZONING MEETINGS, HEARINGS, APPROVALS</a:t>
            </a:r>
          </a:p>
        </p:txBody>
      </p:sp>
      <p:sp>
        <p:nvSpPr>
          <p:cNvPr id="8" name="Explosion 1 7"/>
          <p:cNvSpPr/>
          <p:nvPr/>
        </p:nvSpPr>
        <p:spPr>
          <a:xfrm>
            <a:off x="7924800" y="2971800"/>
            <a:ext cx="914400" cy="838200"/>
          </a:xfrm>
          <a:prstGeom prst="irregularSeal1">
            <a:avLst/>
          </a:prstGeom>
          <a:solidFill>
            <a:srgbClr val="C081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latin typeface="Arial Narrow" pitchFamily="34" charset="0"/>
              </a:rPr>
              <a:t>$30 M</a:t>
            </a:r>
          </a:p>
        </p:txBody>
      </p:sp>
      <p:sp>
        <p:nvSpPr>
          <p:cNvPr id="2" name="Pentagon 1"/>
          <p:cNvSpPr/>
          <p:nvPr/>
        </p:nvSpPr>
        <p:spPr>
          <a:xfrm>
            <a:off x="1690690" y="433211"/>
            <a:ext cx="1870075" cy="434977"/>
          </a:xfrm>
          <a:prstGeom prst="homePlate">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t>APPROVAL </a:t>
            </a:r>
            <a:r>
              <a:rPr lang="en-US" sz="1000" dirty="0"/>
              <a:t>TO MOVE TO </a:t>
            </a:r>
          </a:p>
          <a:p>
            <a:pPr algn="ctr">
              <a:defRPr/>
            </a:pPr>
            <a:r>
              <a:rPr lang="en-US" sz="1000" dirty="0"/>
              <a:t>HIRE ARCHITECT</a:t>
            </a:r>
          </a:p>
        </p:txBody>
      </p:sp>
      <p:sp>
        <p:nvSpPr>
          <p:cNvPr id="26637" name="Rectangle 28"/>
          <p:cNvSpPr>
            <a:spLocks noChangeArrowheads="1"/>
          </p:cNvSpPr>
          <p:nvPr/>
        </p:nvSpPr>
        <p:spPr bwMode="auto">
          <a:xfrm>
            <a:off x="3485789" y="1210733"/>
            <a:ext cx="1572419" cy="355600"/>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b="1" i="1" dirty="0">
                <a:effectLst/>
              </a:rPr>
              <a:t>ARCHITECT SELECTION</a:t>
            </a:r>
          </a:p>
        </p:txBody>
      </p:sp>
      <p:sp>
        <p:nvSpPr>
          <p:cNvPr id="26638" name="Rectangle 29"/>
          <p:cNvSpPr>
            <a:spLocks noChangeArrowheads="1"/>
          </p:cNvSpPr>
          <p:nvPr/>
        </p:nvSpPr>
        <p:spPr bwMode="auto">
          <a:xfrm>
            <a:off x="6087974" y="2705100"/>
            <a:ext cx="964117" cy="266700"/>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800" b="1" i="1" dirty="0"/>
              <a:t>CONTRACTOR </a:t>
            </a:r>
          </a:p>
          <a:p>
            <a:pPr algn="ctr"/>
            <a:r>
              <a:rPr lang="en-US" sz="800" b="1" i="1" dirty="0"/>
              <a:t>SELECTION</a:t>
            </a:r>
          </a:p>
        </p:txBody>
      </p:sp>
      <p:sp>
        <p:nvSpPr>
          <p:cNvPr id="27" name="Rectangle 5"/>
          <p:cNvSpPr>
            <a:spLocks noChangeArrowheads="1"/>
          </p:cNvSpPr>
          <p:nvPr/>
        </p:nvSpPr>
        <p:spPr bwMode="auto">
          <a:xfrm>
            <a:off x="4979062" y="2212182"/>
            <a:ext cx="1686853" cy="304800"/>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3" tIns="45717" rIns="91433" bIns="45717" anchor="ctr"/>
          <a:lstStyle/>
          <a:p>
            <a:pPr algn="ctr"/>
            <a:r>
              <a:rPr lang="en-US" sz="1000" b="1" i="1" dirty="0" smtClean="0"/>
              <a:t>FINANCING APPROVAL</a:t>
            </a:r>
            <a:endParaRPr lang="en-US" sz="1000" b="1" i="1" dirty="0"/>
          </a:p>
        </p:txBody>
      </p:sp>
      <p:sp>
        <p:nvSpPr>
          <p:cNvPr id="4" name="Slide Number Placeholder 3"/>
          <p:cNvSpPr>
            <a:spLocks noGrp="1"/>
          </p:cNvSpPr>
          <p:nvPr>
            <p:ph type="sldNum" sz="quarter" idx="12"/>
          </p:nvPr>
        </p:nvSpPr>
        <p:spPr/>
        <p:txBody>
          <a:bodyPr/>
          <a:lstStyle/>
          <a:p>
            <a:pPr>
              <a:defRPr/>
            </a:pPr>
            <a:fld id="{6C406C73-2B08-44E1-831D-32D63837CC25}" type="slidenum">
              <a:rPr lang="en-US" smtClean="0"/>
              <a:pPr>
                <a:defRPr/>
              </a:pPr>
              <a:t>31</a:t>
            </a:fld>
            <a:endParaRPr lang="en-US"/>
          </a:p>
        </p:txBody>
      </p:sp>
    </p:spTree>
  </p:cSld>
  <p:clrMapOvr>
    <a:masterClrMapping/>
  </p:clrMapOvr>
  <p:transition spd="med">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E9AD81-39D7-46C6-A513-2312B44F37A0}" type="slidenum">
              <a:rPr lang="en-US" smtClean="0"/>
              <a:pPr eaLnBrk="1" hangingPunct="1"/>
              <a:t>32</a:t>
            </a:fld>
            <a:endParaRPr lang="en-US" smtClean="0"/>
          </a:p>
        </p:txBody>
      </p:sp>
      <p:sp>
        <p:nvSpPr>
          <p:cNvPr id="27651" name="Rectangle 3"/>
          <p:cNvSpPr>
            <a:spLocks noChangeArrowheads="1"/>
          </p:cNvSpPr>
          <p:nvPr/>
        </p:nvSpPr>
        <p:spPr bwMode="auto">
          <a:xfrm>
            <a:off x="8001000" y="6096000"/>
            <a:ext cx="838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1052513" y="5487988"/>
            <a:ext cx="7162800" cy="8620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solidFill>
                  <a:srgbClr val="6C0B7F"/>
                </a:solidFill>
                <a:latin typeface="Agnes" pitchFamily="2" charset="0"/>
              </a:rPr>
              <a:t>“The project is so grand…The incentives so great….We </a:t>
            </a:r>
            <a:r>
              <a:rPr lang="en-US" sz="2000" b="1" u="sng">
                <a:solidFill>
                  <a:srgbClr val="6C0B7F"/>
                </a:solidFill>
                <a:latin typeface="Agnes" pitchFamily="2" charset="0"/>
              </a:rPr>
              <a:t>shall </a:t>
            </a:r>
            <a:r>
              <a:rPr lang="en-US" sz="2000" b="1">
                <a:solidFill>
                  <a:srgbClr val="6C0B7F"/>
                </a:solidFill>
                <a:latin typeface="Agnes" pitchFamily="2" charset="0"/>
              </a:rPr>
              <a:t>succeed!”</a:t>
            </a:r>
          </a:p>
          <a:p>
            <a:pPr algn="ctr" eaLnBrk="1" hangingPunct="1">
              <a:spcBef>
                <a:spcPct val="50000"/>
              </a:spcBef>
            </a:pPr>
            <a:r>
              <a:rPr lang="en-US" sz="2000" b="1">
                <a:solidFill>
                  <a:srgbClr val="FF9900"/>
                </a:solidFill>
                <a:latin typeface="Agnes" pitchFamily="2" charset="0"/>
              </a:rPr>
              <a:t>Trinity Founder Sister Mary Euphrasia Taylor, 1897</a:t>
            </a:r>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533400"/>
            <a:ext cx="8513762"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7030A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Higher Education in 2013:</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Disruption and Change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p:txBody>
          <a:bodyPr/>
          <a:lstStyle/>
          <a:p>
            <a:r>
              <a:rPr lang="en-US" b="1" dirty="0" smtClean="0">
                <a:ln w="1905"/>
                <a:solidFill>
                  <a:srgbClr val="7030A0"/>
                </a:solidFill>
                <a:effectLst>
                  <a:innerShdw blurRad="69850" dist="43180" dir="5400000">
                    <a:srgbClr val="000000">
                      <a:alpha val="65000"/>
                    </a:srgbClr>
                  </a:innerShdw>
                </a:effectLst>
              </a:rPr>
              <a:t>How is Trinity responding to these forces?</a:t>
            </a:r>
            <a:endParaRPr lang="en-US"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16508270"/>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10" y="-86414"/>
            <a:ext cx="9287709" cy="6979049"/>
          </a:xfrm>
          <a:prstGeom prst="rect">
            <a:avLst/>
          </a:prstGeom>
        </p:spPr>
      </p:pic>
      <p:sp>
        <p:nvSpPr>
          <p:cNvPr id="5" name="TextBox 4"/>
          <p:cNvSpPr txBox="1"/>
          <p:nvPr/>
        </p:nvSpPr>
        <p:spPr>
          <a:xfrm>
            <a:off x="6477001" y="3886200"/>
            <a:ext cx="2095582" cy="718066"/>
          </a:xfrm>
          <a:prstGeom prst="rect">
            <a:avLst/>
          </a:prstGeom>
          <a:noFill/>
        </p:spPr>
        <p:txBody>
          <a:bodyPr wrap="none" rtlCol="0">
            <a:prstTxWarp prst="textCanUp">
              <a:avLst/>
            </a:prstTxWarp>
            <a:spAutoFit/>
          </a:bodyPr>
          <a:lstStyle/>
          <a:p>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Comic Sans MS" pitchFamily="66" charset="0"/>
              </a:rPr>
              <a:t>COLLEGE COST</a:t>
            </a:r>
            <a:endParaRPr lang="en-US"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Comic Sans MS" pitchFamily="66" charset="0"/>
            </a:endParaRPr>
          </a:p>
        </p:txBody>
      </p:sp>
      <p:sp>
        <p:nvSpPr>
          <p:cNvPr id="6" name="TextBox 5"/>
          <p:cNvSpPr txBox="1"/>
          <p:nvPr/>
        </p:nvSpPr>
        <p:spPr>
          <a:xfrm>
            <a:off x="5562600" y="5867400"/>
            <a:ext cx="1080104" cy="646331"/>
          </a:xfrm>
          <a:prstGeom prst="rect">
            <a:avLst/>
          </a:prstGeom>
          <a:noFill/>
        </p:spPr>
        <p:txBody>
          <a:bodyPr wrap="none" rtlCol="0" anchor="ctr">
            <a:prstTxWarp prst="textCanDown">
              <a:avLst/>
            </a:prstTxWarp>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b="1" dirty="0" smtClean="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rPr>
              <a:t>STUDENT</a:t>
            </a:r>
          </a:p>
          <a:p>
            <a:pPr algn="ctr"/>
            <a:r>
              <a:rPr lang="en-US" b="1" dirty="0" smtClean="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rPr>
              <a:t>LOANS</a:t>
            </a:r>
            <a:endParaRPr lang="en-US" b="1" dirty="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endParaRPr>
          </a:p>
        </p:txBody>
      </p:sp>
      <p:sp>
        <p:nvSpPr>
          <p:cNvPr id="7" name="TextBox 6"/>
          <p:cNvSpPr txBox="1"/>
          <p:nvPr/>
        </p:nvSpPr>
        <p:spPr>
          <a:xfrm>
            <a:off x="2971800" y="545812"/>
            <a:ext cx="1528345" cy="584775"/>
          </a:xfrm>
          <a:prstGeom prst="rect">
            <a:avLst/>
          </a:prstGeom>
          <a:noFill/>
        </p:spPr>
        <p:txBody>
          <a:bodyPr wrap="none" rtlCol="0">
            <a:prstTxWarp prst="textCascadeUp">
              <a:avLst/>
            </a:prstTxWarp>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rPr>
              <a:t>SCANDALS</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
        <p:nvSpPr>
          <p:cNvPr id="8" name="TextBox 7"/>
          <p:cNvSpPr txBox="1"/>
          <p:nvPr/>
        </p:nvSpPr>
        <p:spPr>
          <a:xfrm>
            <a:off x="1371600" y="4604266"/>
            <a:ext cx="1295400" cy="503504"/>
          </a:xfrm>
          <a:prstGeom prst="rect">
            <a:avLst/>
          </a:prstGeom>
          <a:noFill/>
        </p:spPr>
        <p:txBody>
          <a:bodyPr wrap="none" rtlCol="0">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B050"/>
                  </a:solidFill>
                </a:ln>
                <a:solidFill>
                  <a:srgbClr val="00B050"/>
                </a:solidFill>
                <a:effectLst>
                  <a:glow rad="101600">
                    <a:srgbClr val="FFFF99"/>
                  </a:glow>
                  <a:reflection blurRad="6350" stA="55000" endA="50" endPos="85000" dist="60007" dir="5400000" sy="-100000" algn="bl" rotWithShape="0"/>
                </a:effectLst>
              </a:rPr>
              <a:t>ECONOMY</a:t>
            </a:r>
            <a:endParaRPr lang="en-US" b="1" cap="all" dirty="0">
              <a:ln w="0">
                <a:solidFill>
                  <a:srgbClr val="00B050"/>
                </a:solidFill>
              </a:ln>
              <a:solidFill>
                <a:srgbClr val="00B050"/>
              </a:solidFill>
              <a:effectLst>
                <a:glow rad="101600">
                  <a:srgbClr val="FFFF99"/>
                </a:glow>
                <a:reflection blurRad="6350" stA="55000" endA="50" endPos="85000" dist="60007" dir="5400000" sy="-100000" algn="bl" rotWithShape="0"/>
              </a:effectLst>
            </a:endParaRPr>
          </a:p>
        </p:txBody>
      </p:sp>
      <p:sp>
        <p:nvSpPr>
          <p:cNvPr id="11" name="Rectangle 10"/>
          <p:cNvSpPr/>
          <p:nvPr/>
        </p:nvSpPr>
        <p:spPr>
          <a:xfrm>
            <a:off x="5857048" y="838199"/>
            <a:ext cx="1515893" cy="1066801"/>
          </a:xfrm>
          <a:prstGeom prst="rect">
            <a:avLst/>
          </a:prstGeom>
          <a:noFill/>
        </p:spPr>
        <p:txBody>
          <a:bodyPr wrap="square" lIns="91440" tIns="45720" rIns="91440" bIns="45720">
            <a:prstTxWarp prst="textInflateBottom">
              <a:avLst/>
            </a:prstTxWarp>
            <a:sp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Arial Narrow" pitchFamily="34" charset="0"/>
              </a:rPr>
              <a:t>JOB </a:t>
            </a:r>
          </a:p>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Arial Narrow" pitchFamily="34" charset="0"/>
              </a:rPr>
              <a:t>MARKET</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Arial Narrow" pitchFamily="34" charset="0"/>
            </a:endParaRPr>
          </a:p>
        </p:txBody>
      </p:sp>
      <p:sp>
        <p:nvSpPr>
          <p:cNvPr id="13" name="TextBox 12"/>
          <p:cNvSpPr txBox="1"/>
          <p:nvPr/>
        </p:nvSpPr>
        <p:spPr>
          <a:xfrm rot="612832">
            <a:off x="835136" y="549327"/>
            <a:ext cx="1485982" cy="596165"/>
          </a:xfrm>
          <a:prstGeom prst="rect">
            <a:avLst/>
          </a:prstGeom>
          <a:noFill/>
          <a:ln>
            <a:noFill/>
          </a:ln>
        </p:spPr>
        <p:txBody>
          <a:bodyPr wrap="none" rtlCol="0">
            <a:prstTxWarp prst="textWave2">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solidFill>
                  <a:schemeClr val="tx2"/>
                </a:solidFill>
                <a:effectLst>
                  <a:reflection blurRad="12700" stA="50000" endPos="50000" dist="5000" dir="5400000" sy="-100000" rotWithShape="0"/>
                </a:effectLst>
              </a:rPr>
              <a:t>ACADEMICALLY</a:t>
            </a:r>
          </a:p>
          <a:p>
            <a:pPr algn="ctr"/>
            <a:r>
              <a:rPr lang="en-US" b="1" cap="all" dirty="0" smtClean="0">
                <a:ln w="0"/>
                <a:solidFill>
                  <a:schemeClr val="tx2"/>
                </a:solidFill>
                <a:effectLst>
                  <a:reflection blurRad="12700" stA="50000" endPos="50000" dist="5000" dir="5400000" sy="-100000" rotWithShape="0"/>
                </a:effectLst>
              </a:rPr>
              <a:t>ADRIFT</a:t>
            </a:r>
            <a:endParaRPr lang="en-US" b="1" cap="all" dirty="0">
              <a:ln w="0"/>
              <a:solidFill>
                <a:schemeClr val="tx2"/>
              </a:solidFill>
              <a:effectLst>
                <a:reflection blurRad="12700" stA="50000" endPos="50000" dist="5000" dir="5400000" sy="-100000" rotWithShape="0"/>
              </a:effectLst>
            </a:endParaRPr>
          </a:p>
        </p:txBody>
      </p:sp>
      <p:sp>
        <p:nvSpPr>
          <p:cNvPr id="14" name="TextBox 13"/>
          <p:cNvSpPr txBox="1"/>
          <p:nvPr/>
        </p:nvSpPr>
        <p:spPr>
          <a:xfrm>
            <a:off x="701687" y="3423892"/>
            <a:ext cx="1742785" cy="369332"/>
          </a:xfrm>
          <a:prstGeom prst="rect">
            <a:avLst/>
          </a:prstGeom>
          <a:noFill/>
        </p:spPr>
        <p:txBody>
          <a:bodyPr wrap="none" rtlCol="0">
            <a:prstTxWarp prst="textDeflate">
              <a:avLst/>
            </a:prstTxWarp>
            <a:spAutoFit/>
          </a:bodyPr>
          <a:lstStyle/>
          <a:p>
            <a:r>
              <a:rPr lang="en-US" dirty="0" smtClean="0">
                <a:ln w="18415" cmpd="sng">
                  <a:solidFill>
                    <a:srgbClr val="FFFFFF"/>
                  </a:solidFill>
                  <a:prstDash val="solid"/>
                </a:ln>
                <a:solidFill>
                  <a:srgbClr val="FFFFFF"/>
                </a:solidFill>
                <a:effectLst>
                  <a:glow rad="101600">
                    <a:schemeClr val="accent5">
                      <a:lumMod val="75000"/>
                      <a:alpha val="60000"/>
                    </a:schemeClr>
                  </a:glow>
                  <a:outerShdw blurRad="63500" dir="3600000" algn="tl" rotWithShape="0">
                    <a:srgbClr val="000000">
                      <a:alpha val="70000"/>
                    </a:srgbClr>
                  </a:outerShdw>
                  <a:reflection blurRad="6350" stA="50000" endA="300" endPos="50000" dist="29997" dir="5400000" sy="-100000" algn="bl" rotWithShape="0"/>
                </a:effectLst>
              </a:rPr>
              <a:t>DEMOGRAPHICS</a:t>
            </a:r>
            <a:endParaRPr lang="en-US" dirty="0">
              <a:ln w="18415" cmpd="sng">
                <a:solidFill>
                  <a:srgbClr val="FFFFFF"/>
                </a:solidFill>
                <a:prstDash val="solid"/>
              </a:ln>
              <a:solidFill>
                <a:srgbClr val="FFFFFF"/>
              </a:solidFill>
              <a:effectLst>
                <a:glow rad="101600">
                  <a:schemeClr val="accent5">
                    <a:lumMod val="75000"/>
                    <a:alpha val="60000"/>
                  </a:schemeClr>
                </a:glow>
                <a:outerShdw blurRad="63500" dir="3600000" algn="tl" rotWithShape="0">
                  <a:srgbClr val="000000">
                    <a:alpha val="70000"/>
                  </a:srgbClr>
                </a:outerShdw>
                <a:reflection blurRad="6350" stA="50000" endA="300" endPos="50000" dist="29997" dir="5400000" sy="-100000" algn="bl" rotWithShape="0"/>
              </a:effectLst>
            </a:endParaRPr>
          </a:p>
        </p:txBody>
      </p:sp>
      <p:sp>
        <p:nvSpPr>
          <p:cNvPr id="15" name="TextBox 14"/>
          <p:cNvSpPr txBox="1"/>
          <p:nvPr/>
        </p:nvSpPr>
        <p:spPr>
          <a:xfrm>
            <a:off x="5254375" y="4066309"/>
            <a:ext cx="884473" cy="369332"/>
          </a:xfrm>
          <a:prstGeom prst="rect">
            <a:avLst/>
          </a:prstGeom>
          <a:noFill/>
        </p:spPr>
        <p:txBody>
          <a:bodyPr wrap="none" rtlCol="0">
            <a:spAutoFit/>
            <a:scene3d>
              <a:camera prst="orthographicFront"/>
              <a:lightRig rig="threePt" dir="t"/>
            </a:scene3d>
            <a:sp3d extrusionH="57150">
              <a:bevelT h="25400" prst="softRound"/>
            </a:sp3d>
          </a:bodyPr>
          <a:lstStyle/>
          <a:p>
            <a:r>
              <a:rPr lang="en-US" b="1" dirty="0" smtClean="0">
                <a:ln w="12700">
                  <a:solidFill>
                    <a:srgbClr val="FFFF00"/>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reflection blurRad="6350" stA="55000" endA="50" endPos="85000" dist="29997" dir="5400000" sy="-100000" algn="bl" rotWithShape="0"/>
                </a:effectLst>
              </a:rPr>
              <a:t>ACCESS</a:t>
            </a:r>
            <a:endParaRPr lang="en-US" b="1" dirty="0">
              <a:ln w="12700">
                <a:solidFill>
                  <a:srgbClr val="FFFF00"/>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reflection blurRad="6350" stA="55000" endA="50" endPos="85000" dist="29997" dir="5400000" sy="-100000" algn="bl" rotWithShape="0"/>
              </a:effectLst>
            </a:endParaRPr>
          </a:p>
        </p:txBody>
      </p:sp>
      <p:sp>
        <p:nvSpPr>
          <p:cNvPr id="16" name="TextBox 15"/>
          <p:cNvSpPr txBox="1"/>
          <p:nvPr/>
        </p:nvSpPr>
        <p:spPr>
          <a:xfrm>
            <a:off x="3917485" y="1727261"/>
            <a:ext cx="1111716" cy="369332"/>
          </a:xfrm>
          <a:prstGeom prst="rect">
            <a:avLst/>
          </a:prstGeom>
          <a:noFill/>
        </p:spPr>
        <p:txBody>
          <a:bodyPr wrap="none" rtlCol="0">
            <a:prstTxWarp prst="textChevronInverted">
              <a:avLst/>
            </a:prstTxWarp>
            <a:spAutoFit/>
          </a:bodyPr>
          <a:lstStyle/>
          <a:p>
            <a:r>
              <a:rPr lang="en-US" b="1" dirty="0" smtClean="0">
                <a:ln w="12700" cmpd="sng">
                  <a:solidFill>
                    <a:schemeClr val="bg1"/>
                  </a:solidFill>
                  <a:prstDash val="solid"/>
                  <a:miter lim="800000"/>
                </a:ln>
                <a:solidFill>
                  <a:schemeClr val="tx1">
                    <a:lumMod val="75000"/>
                    <a:lumOff val="25000"/>
                  </a:schemeClr>
                </a:solidFill>
                <a:effectLst>
                  <a:glow rad="63500">
                    <a:schemeClr val="bg1">
                      <a:alpha val="40000"/>
                    </a:schemeClr>
                  </a:glow>
                  <a:outerShdw blurRad="50800" algn="tl" rotWithShape="0">
                    <a:srgbClr val="000000"/>
                  </a:outerShdw>
                  <a:reflection blurRad="6350" stA="55000" endA="50" endPos="85000" dir="5400000" sy="-100000" algn="bl" rotWithShape="0"/>
                </a:effectLst>
              </a:rPr>
              <a:t>ATHLETICS</a:t>
            </a:r>
            <a:endParaRPr lang="en-US" b="1" dirty="0">
              <a:ln w="12700" cmpd="sng">
                <a:solidFill>
                  <a:schemeClr val="bg1"/>
                </a:solidFill>
                <a:prstDash val="solid"/>
                <a:miter lim="800000"/>
              </a:ln>
              <a:solidFill>
                <a:schemeClr val="tx1">
                  <a:lumMod val="75000"/>
                  <a:lumOff val="25000"/>
                </a:schemeClr>
              </a:solidFill>
              <a:effectLst>
                <a:glow rad="63500">
                  <a:schemeClr val="bg1">
                    <a:alpha val="40000"/>
                  </a:schemeClr>
                </a:glow>
                <a:outerShdw blurRad="50800" algn="tl" rotWithShape="0">
                  <a:srgbClr val="000000"/>
                </a:outerShdw>
                <a:reflection blurRad="6350" stA="55000" endA="50" endPos="85000" dir="5400000" sy="-100000" algn="bl" rotWithShape="0"/>
              </a:effectLst>
            </a:endParaRPr>
          </a:p>
        </p:txBody>
      </p:sp>
      <p:sp>
        <p:nvSpPr>
          <p:cNvPr id="17" name="TextBox 16"/>
          <p:cNvSpPr txBox="1"/>
          <p:nvPr/>
        </p:nvSpPr>
        <p:spPr>
          <a:xfrm rot="20534797">
            <a:off x="3468439" y="2759350"/>
            <a:ext cx="1656355" cy="1516978"/>
          </a:xfrm>
          <a:prstGeom prst="rect">
            <a:avLst/>
          </a:prstGeom>
          <a:noFill/>
        </p:spPr>
        <p:txBody>
          <a:bodyPr wrap="none" rtlCol="0">
            <a:prstTxWarp prst="textCircle">
              <a:avLst>
                <a:gd name="adj" fmla="val 10892117"/>
              </a:avLst>
            </a:prstTxWarp>
            <a:spAutoFit/>
            <a:scene3d>
              <a:camera prst="orthographicFront"/>
              <a:lightRig rig="threePt" dir="t"/>
            </a:scene3d>
            <a:sp3d extrusionH="57150">
              <a:bevelT w="57150" h="38100" prst="artDeco"/>
            </a:sp3d>
          </a:bodyPr>
          <a:lstStyle/>
          <a:p>
            <a:r>
              <a:rPr lang="en-US" sz="28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THE HIGHER EDUCATION BUBBLE</a:t>
            </a:r>
            <a:endParaRPr lang="en-US" sz="28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2" name="TextBox 1"/>
          <p:cNvSpPr txBox="1"/>
          <p:nvPr/>
        </p:nvSpPr>
        <p:spPr>
          <a:xfrm>
            <a:off x="7524792" y="2096593"/>
            <a:ext cx="1047790" cy="614036"/>
          </a:xfrm>
          <a:prstGeom prst="rect">
            <a:avLst/>
          </a:prstGeom>
          <a:noFill/>
        </p:spPr>
        <p:txBody>
          <a:bodyPr wrap="none" rtlCol="0">
            <a:prstTxWarp prst="textDeflateBottom">
              <a:avLst>
                <a:gd name="adj" fmla="val 36949"/>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noFill/>
                </a:ln>
                <a:solidFill>
                  <a:srgbClr val="FF0066"/>
                </a:solidFill>
                <a:effectLst>
                  <a:glow rad="101600">
                    <a:srgbClr val="FFFF99">
                      <a:alpha val="60000"/>
                    </a:srgbClr>
                  </a:glow>
                  <a:outerShdw blurRad="80000" dist="40000" dir="5040000" algn="tl">
                    <a:srgbClr val="000000">
                      <a:alpha val="30000"/>
                    </a:srgbClr>
                  </a:outerShdw>
                  <a:reflection blurRad="6350" stA="60000" endA="900" endPos="60000" dist="60007" dir="5400000" sy="-100000" algn="bl" rotWithShape="0"/>
                </a:effectLst>
              </a:rPr>
              <a:t>MOOCs</a:t>
            </a:r>
            <a:endParaRPr lang="en-US" sz="2400" b="1" dirty="0">
              <a:ln w="11430">
                <a:noFill/>
              </a:ln>
              <a:solidFill>
                <a:srgbClr val="FF0066"/>
              </a:solidFill>
              <a:effectLst>
                <a:glow rad="101600">
                  <a:srgbClr val="FFFF99">
                    <a:alpha val="60000"/>
                  </a:srgbClr>
                </a:glow>
                <a:outerShdw blurRad="80000" dist="40000" dir="5040000" algn="tl">
                  <a:srgbClr val="000000">
                    <a:alpha val="30000"/>
                  </a:srgbClr>
                </a:outerShdw>
                <a:reflection blurRad="6350" stA="60000" endA="900" endPos="60000" dist="60007" dir="5400000" sy="-100000" algn="bl" rotWithShape="0"/>
              </a:effectLst>
            </a:endParaRPr>
          </a:p>
        </p:txBody>
      </p:sp>
      <p:sp>
        <p:nvSpPr>
          <p:cNvPr id="3" name="TextBox 2"/>
          <p:cNvSpPr txBox="1"/>
          <p:nvPr/>
        </p:nvSpPr>
        <p:spPr>
          <a:xfrm>
            <a:off x="2179302" y="2542940"/>
            <a:ext cx="975396" cy="646331"/>
          </a:xfrm>
          <a:prstGeom prst="rect">
            <a:avLst/>
          </a:prstGeom>
          <a:noFill/>
        </p:spPr>
        <p:txBody>
          <a:bodyPr wrap="none" rtlCol="0">
            <a:prstTxWarp prst="textDeflateInflateDeflate">
              <a:avLst/>
            </a:prstTxWarp>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PELL</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GRANTS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endParaRPr>
          </a:p>
        </p:txBody>
      </p:sp>
      <p:sp>
        <p:nvSpPr>
          <p:cNvPr id="9" name="TextBox 8"/>
          <p:cNvSpPr txBox="1"/>
          <p:nvPr/>
        </p:nvSpPr>
        <p:spPr>
          <a:xfrm>
            <a:off x="7449278" y="572733"/>
            <a:ext cx="800220" cy="646331"/>
          </a:xfrm>
          <a:prstGeom prst="rect">
            <a:avLst/>
          </a:prstGeom>
          <a:noFill/>
        </p:spPr>
        <p:txBody>
          <a:bodyPr wrap="none" rtlCol="0">
            <a:prstTxWarp prst="textInflateBottom">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rPr>
              <a:t>GRAD </a:t>
            </a:r>
          </a:p>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rPr>
              <a:t>RATES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endParaRPr>
          </a:p>
        </p:txBody>
      </p:sp>
      <p:sp>
        <p:nvSpPr>
          <p:cNvPr id="10" name="TextBox 9"/>
          <p:cNvSpPr txBox="1"/>
          <p:nvPr/>
        </p:nvSpPr>
        <p:spPr>
          <a:xfrm>
            <a:off x="-20782" y="6430970"/>
            <a:ext cx="731932" cy="461665"/>
          </a:xfrm>
          <a:prstGeom prst="rect">
            <a:avLst/>
          </a:prstGeom>
          <a:noFill/>
        </p:spPr>
        <p:txBody>
          <a:bodyPr wrap="none" rtlCol="0">
            <a:spAutoFit/>
          </a:bodyPr>
          <a:lstStyle/>
          <a:p>
            <a:r>
              <a:rPr lang="en-US"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AGING</a:t>
            </a:r>
          </a:p>
          <a:p>
            <a:r>
              <a:rPr lang="en-US"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FACULTY</a:t>
            </a:r>
            <a:endParaRPr lang="en-US" sz="12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2" name="TextBox 11"/>
          <p:cNvSpPr txBox="1"/>
          <p:nvPr/>
        </p:nvSpPr>
        <p:spPr>
          <a:xfrm>
            <a:off x="2667000" y="4123404"/>
            <a:ext cx="674095" cy="369332"/>
          </a:xfrm>
          <a:prstGeom prst="rect">
            <a:avLst/>
          </a:prstGeom>
          <a:noFill/>
        </p:spPr>
        <p:txBody>
          <a:bodyPr wrap="non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TECH</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
        <p:nvSpPr>
          <p:cNvPr id="18" name="Slide Number Placeholder 17"/>
          <p:cNvSpPr>
            <a:spLocks noGrp="1"/>
          </p:cNvSpPr>
          <p:nvPr>
            <p:ph type="sldNum" sz="quarter" idx="12"/>
          </p:nvPr>
        </p:nvSpPr>
        <p:spPr/>
        <p:txBody>
          <a:bodyPr/>
          <a:lstStyle/>
          <a:p>
            <a:fld id="{176B0444-0425-4E97-8B58-0E4DBCAEEF5A}" type="slidenum">
              <a:rPr lang="en-US" smtClean="0"/>
              <a:t>5</a:t>
            </a:fld>
            <a:endParaRPr lang="en-US"/>
          </a:p>
        </p:txBody>
      </p:sp>
      <p:sp>
        <p:nvSpPr>
          <p:cNvPr id="19" name="TextBox 18"/>
          <p:cNvSpPr txBox="1"/>
          <p:nvPr/>
        </p:nvSpPr>
        <p:spPr>
          <a:xfrm rot="4806565">
            <a:off x="8425566" y="3252853"/>
            <a:ext cx="946230" cy="265481"/>
          </a:xfrm>
          <a:prstGeom prst="rect">
            <a:avLst/>
          </a:prstGeom>
          <a:noFill/>
        </p:spPr>
        <p:txBody>
          <a:bodyPr wrap="none" rtlCol="0">
            <a:prstTxWarp prst="textDeflate">
              <a:avLst/>
            </a:prstTxWarp>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Moody’s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25272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2000"/>
                                        <p:tgtEl>
                                          <p:spTgt spid="13"/>
                                        </p:tgtEl>
                                      </p:cBhvr>
                                    </p:animEffect>
                                    <p:anim calcmode="lin" valueType="num">
                                      <p:cBhvr>
                                        <p:cTn id="69" dur="2000" fill="hold"/>
                                        <p:tgtEl>
                                          <p:spTgt spid="13"/>
                                        </p:tgtEl>
                                        <p:attrNameLst>
                                          <p:attrName>ppt_x</p:attrName>
                                        </p:attrNameLst>
                                      </p:cBhvr>
                                      <p:tavLst>
                                        <p:tav tm="0">
                                          <p:val>
                                            <p:strVal val="#ppt_x"/>
                                          </p:val>
                                        </p:tav>
                                        <p:tav tm="100000">
                                          <p:val>
                                            <p:strVal val="#ppt_x"/>
                                          </p:val>
                                        </p:tav>
                                      </p:tavLst>
                                    </p:anim>
                                    <p:anim calcmode="lin" valueType="num">
                                      <p:cBhvr>
                                        <p:cTn id="70"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1000"/>
                                        <p:tgtEl>
                                          <p:spTgt spid="7"/>
                                        </p:tgtEl>
                                      </p:cBhvr>
                                    </p:animEffect>
                                    <p:anim calcmode="lin" valueType="num">
                                      <p:cBhvr>
                                        <p:cTn id="104" dur="1000" fill="hold"/>
                                        <p:tgtEl>
                                          <p:spTgt spid="7"/>
                                        </p:tgtEl>
                                        <p:attrNameLst>
                                          <p:attrName>ppt_x</p:attrName>
                                        </p:attrNameLst>
                                      </p:cBhvr>
                                      <p:tavLst>
                                        <p:tav tm="0">
                                          <p:val>
                                            <p:strVal val="#ppt_x"/>
                                          </p:val>
                                        </p:tav>
                                        <p:tav tm="100000">
                                          <p:val>
                                            <p:strVal val="#ppt_x"/>
                                          </p:val>
                                        </p:tav>
                                      </p:tavLst>
                                    </p:anim>
                                    <p:anim calcmode="lin" valueType="num">
                                      <p:cBhvr>
                                        <p:cTn id="10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down)">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3" grpId="0"/>
      <p:bldP spid="14" grpId="0"/>
      <p:bldP spid="15" grpId="0"/>
      <p:bldP spid="16" grpId="0"/>
      <p:bldP spid="17" grpId="0"/>
      <p:bldP spid="2" grpId="0"/>
      <p:bldP spid="3" grpId="0"/>
      <p:bldP spid="9" grpId="0"/>
      <p:bldP spid="10" grpId="0"/>
      <p:bldP spid="1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1000"/>
            <a:ext cx="8458200" cy="762000"/>
          </a:xfrm>
          <a:prstGeom prst="rect">
            <a:avLst/>
          </a:prstGeom>
          <a:solidFill>
            <a:srgbClr val="EEDD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1066800"/>
            <a:ext cx="8229600" cy="639762"/>
          </a:xfrm>
        </p:spPr>
        <p:txBody>
          <a:bodyPr/>
          <a:lstStyle/>
          <a:p>
            <a:r>
              <a:rPr lang="en-US" sz="2000" b="1" dirty="0" smtClean="0"/>
              <a:t>National Center for Education Statistics:  Forecast for Significant Demographic Changes in Enrollments in  Higher Education</a:t>
            </a:r>
            <a:br>
              <a:rPr lang="en-US" sz="2000" b="1" dirty="0" smtClean="0"/>
            </a:br>
            <a:r>
              <a:rPr lang="en-US" sz="2000" b="1" dirty="0"/>
              <a:t/>
            </a:r>
            <a:br>
              <a:rPr lang="en-US" sz="2000" b="1" dirty="0"/>
            </a:br>
            <a:r>
              <a:rPr lang="en-US" sz="2000" i="1" u="sng" dirty="0" smtClean="0"/>
              <a:t>Projected Rates for College Enrollment Increases Nationally by 2021:</a:t>
            </a:r>
            <a:br>
              <a:rPr lang="en-US" sz="2000" i="1" u="sng" dirty="0" smtClean="0"/>
            </a:br>
            <a:endParaRPr lang="en-US" i="1" u="sng" dirty="0"/>
          </a:p>
        </p:txBody>
      </p:sp>
      <p:sp>
        <p:nvSpPr>
          <p:cNvPr id="5" name="Content Placeholder 4"/>
          <p:cNvSpPr>
            <a:spLocks noGrp="1"/>
          </p:cNvSpPr>
          <p:nvPr>
            <p:ph idx="1"/>
          </p:nvPr>
        </p:nvSpPr>
        <p:spPr>
          <a:xfrm>
            <a:off x="495300" y="1828800"/>
            <a:ext cx="8229600" cy="4525963"/>
          </a:xfrm>
        </p:spPr>
        <p:txBody>
          <a:bodyPr/>
          <a:lstStyle/>
          <a:p>
            <a:r>
              <a:rPr lang="en-US" sz="2000" dirty="0" smtClean="0"/>
              <a:t>Race and Ethnicity</a:t>
            </a:r>
          </a:p>
          <a:p>
            <a:pPr lvl="2"/>
            <a:r>
              <a:rPr lang="en-US" sz="2000" dirty="0" smtClean="0"/>
              <a:t>42% Hispanic</a:t>
            </a:r>
          </a:p>
          <a:p>
            <a:pPr lvl="2"/>
            <a:r>
              <a:rPr lang="en-US" sz="2000" dirty="0" smtClean="0"/>
              <a:t>25% African American</a:t>
            </a:r>
          </a:p>
          <a:p>
            <a:pPr lvl="2"/>
            <a:r>
              <a:rPr lang="en-US" sz="2000" dirty="0" smtClean="0"/>
              <a:t>20% Asian</a:t>
            </a:r>
          </a:p>
          <a:p>
            <a:pPr lvl="2"/>
            <a:r>
              <a:rPr lang="en-US" sz="2000" dirty="0" smtClean="0"/>
              <a:t>4% White</a:t>
            </a:r>
          </a:p>
          <a:p>
            <a:r>
              <a:rPr lang="en-US" sz="2000" dirty="0" smtClean="0"/>
              <a:t>Age:</a:t>
            </a:r>
          </a:p>
          <a:p>
            <a:pPr lvl="2"/>
            <a:r>
              <a:rPr lang="en-US" sz="2000" dirty="0" smtClean="0"/>
              <a:t>25% increase in students over-35 </a:t>
            </a:r>
          </a:p>
          <a:p>
            <a:pPr lvl="2"/>
            <a:r>
              <a:rPr lang="en-US" sz="2000" dirty="0" smtClean="0"/>
              <a:t>20% increase in students age 25-35</a:t>
            </a:r>
          </a:p>
          <a:p>
            <a:pPr lvl="2"/>
            <a:r>
              <a:rPr lang="en-US" sz="2000" dirty="0" smtClean="0"/>
              <a:t>10% increase in students age 18-24</a:t>
            </a:r>
          </a:p>
          <a:p>
            <a:r>
              <a:rPr lang="en-US" sz="2000" dirty="0" smtClean="0"/>
              <a:t>Gender:</a:t>
            </a:r>
          </a:p>
          <a:p>
            <a:pPr lvl="2"/>
            <a:r>
              <a:rPr lang="en-US" sz="2000" dirty="0" smtClean="0"/>
              <a:t>18% increase in women</a:t>
            </a:r>
          </a:p>
          <a:p>
            <a:pPr lvl="2"/>
            <a:r>
              <a:rPr lang="en-US" sz="2000" dirty="0" smtClean="0"/>
              <a:t>10% increase in men</a:t>
            </a:r>
          </a:p>
          <a:p>
            <a:pPr lvl="2"/>
            <a:endParaRPr lang="en-US" dirty="0" smtClean="0"/>
          </a:p>
          <a:p>
            <a:pPr lvl="1"/>
            <a:endParaRPr lang="en-US" dirty="0"/>
          </a:p>
        </p:txBody>
      </p:sp>
      <p:sp>
        <p:nvSpPr>
          <p:cNvPr id="8" name="Slide Number Placeholder 7"/>
          <p:cNvSpPr>
            <a:spLocks noGrp="1"/>
          </p:cNvSpPr>
          <p:nvPr>
            <p:ph type="sldNum" sz="quarter" idx="12"/>
          </p:nvPr>
        </p:nvSpPr>
        <p:spPr/>
        <p:txBody>
          <a:bodyPr/>
          <a:lstStyle/>
          <a:p>
            <a:pPr>
              <a:defRPr/>
            </a:pPr>
            <a:fld id="{CF9AFD2C-A09A-4DF3-B31F-7511407C87D7}" type="slidenum">
              <a:rPr lang="en-US" smtClean="0"/>
              <a:pPr>
                <a:defRPr/>
              </a:pPr>
              <a:t>6</a:t>
            </a:fld>
            <a:endParaRPr lang="en-US"/>
          </a:p>
        </p:txBody>
      </p:sp>
    </p:spTree>
    <p:extLst>
      <p:ext uri="{BB962C8B-B14F-4D97-AF65-F5344CB8AC3E}">
        <p14:creationId xmlns:p14="http://schemas.microsoft.com/office/powerpoint/2010/main" val="3131321925"/>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9027136">
            <a:off x="2895344" y="471958"/>
            <a:ext cx="8097546" cy="8367464"/>
          </a:xfrm>
          <a:prstGeom prst="rect">
            <a:avLst/>
          </a:prstGeom>
        </p:spPr>
      </p:pic>
      <p:sp>
        <p:nvSpPr>
          <p:cNvPr id="2" name="Title 1"/>
          <p:cNvSpPr>
            <a:spLocks noGrp="1"/>
          </p:cNvSpPr>
          <p:nvPr>
            <p:ph type="ctrTitle"/>
          </p:nvPr>
        </p:nvSpPr>
        <p:spPr>
          <a:xfrm>
            <a:off x="685800" y="2438400"/>
            <a:ext cx="7772400" cy="1470025"/>
          </a:xfrm>
        </p:spPr>
        <p:txBody>
          <a:bodyPr/>
          <a:lstStyle/>
          <a:p>
            <a:r>
              <a:rPr lang="en-US" sz="4000" b="1" dirty="0" smtClean="0">
                <a:solidFill>
                  <a:srgbClr val="7030A0"/>
                </a:solidFill>
              </a:rPr>
              <a:t>In the last 25 years</a:t>
            </a:r>
            <a:br>
              <a:rPr lang="en-US" sz="4000" b="1" dirty="0" smtClean="0">
                <a:solidFill>
                  <a:srgbClr val="7030A0"/>
                </a:solidFill>
              </a:rPr>
            </a:br>
            <a:r>
              <a:rPr lang="en-US" sz="4000" b="1" dirty="0" smtClean="0">
                <a:solidFill>
                  <a:srgbClr val="7030A0"/>
                </a:solidFill>
              </a:rPr>
              <a:t>Trinity has adapted </a:t>
            </a:r>
            <a:br>
              <a:rPr lang="en-US" sz="4000" b="1" dirty="0" smtClean="0">
                <a:solidFill>
                  <a:srgbClr val="7030A0"/>
                </a:solidFill>
              </a:rPr>
            </a:br>
            <a:r>
              <a:rPr lang="en-US" sz="4000" b="1" dirty="0" smtClean="0">
                <a:solidFill>
                  <a:srgbClr val="7030A0"/>
                </a:solidFill>
              </a:rPr>
              <a:t>to this changing environment</a:t>
            </a:r>
            <a:br>
              <a:rPr lang="en-US" sz="4000" b="1" dirty="0" smtClean="0">
                <a:solidFill>
                  <a:srgbClr val="7030A0"/>
                </a:solidFill>
              </a:rPr>
            </a:br>
            <a:r>
              <a:rPr lang="en-US" sz="4000" b="1" dirty="0" smtClean="0">
                <a:solidFill>
                  <a:srgbClr val="7030A0"/>
                </a:solidFill>
              </a:rPr>
              <a:t>with creativity and </a:t>
            </a:r>
            <a:br>
              <a:rPr lang="en-US" sz="4000" b="1" dirty="0" smtClean="0">
                <a:solidFill>
                  <a:srgbClr val="7030A0"/>
                </a:solidFill>
              </a:rPr>
            </a:br>
            <a:r>
              <a:rPr lang="en-US" sz="4000" b="1" dirty="0" smtClean="0">
                <a:solidFill>
                  <a:srgbClr val="7030A0"/>
                </a:solidFill>
              </a:rPr>
              <a:t>bold strategic plans…</a:t>
            </a:r>
            <a:endParaRPr lang="en-US" sz="4000" b="1" dirty="0">
              <a:solidFill>
                <a:srgbClr val="7030A0"/>
              </a:solidFill>
            </a:endParaRPr>
          </a:p>
        </p:txBody>
      </p:sp>
    </p:spTree>
    <p:extLst>
      <p:ext uri="{BB962C8B-B14F-4D97-AF65-F5344CB8AC3E}">
        <p14:creationId xmlns:p14="http://schemas.microsoft.com/office/powerpoint/2010/main" val="2617030636"/>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91CDCF-56D8-4D6C-B7D4-D70C2CC062B5}" type="slidenum">
              <a:rPr lang="en-US"/>
              <a:pPr eaLnBrk="1" hangingPunct="1"/>
              <a:t>8</a:t>
            </a:fld>
            <a:endParaRPr lang="en-US"/>
          </a:p>
        </p:txBody>
      </p:sp>
      <p:pic>
        <p:nvPicPr>
          <p:cNvPr id="7171" name="Picture 2" descr="shield transparent"/>
          <p:cNvPicPr>
            <a:picLocks noChangeAspect="1" noChangeArrowheads="1"/>
          </p:cNvPicPr>
          <p:nvPr/>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2105025" y="457200"/>
            <a:ext cx="48704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ChangeArrowheads="1"/>
          </p:cNvSpPr>
          <p:nvPr/>
        </p:nvSpPr>
        <p:spPr bwMode="auto">
          <a:xfrm>
            <a:off x="152400" y="338138"/>
            <a:ext cx="883920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tabLst>
                <a:tab pos="914400" algn="l"/>
              </a:tabLst>
            </a:pPr>
            <a:r>
              <a:rPr lang="en-US" sz="2400" b="1">
                <a:solidFill>
                  <a:srgbClr val="660684"/>
                </a:solidFill>
                <a:latin typeface="Times New Roman" pitchFamily="18" charset="0"/>
              </a:rPr>
              <a:t>Trinity Mission Statement</a:t>
            </a:r>
          </a:p>
          <a:p>
            <a:pPr algn="ctr">
              <a:tabLst>
                <a:tab pos="914400" algn="l"/>
              </a:tabLst>
            </a:pPr>
            <a:endParaRPr lang="en-US" sz="2400" b="1">
              <a:latin typeface="Times New Roman" pitchFamily="18" charset="0"/>
            </a:endParaRPr>
          </a:p>
          <a:p>
            <a:pPr algn="just">
              <a:tabLst>
                <a:tab pos="914400" algn="l"/>
              </a:tabLst>
            </a:pPr>
            <a:r>
              <a:rPr lang="en-US" b="1">
                <a:solidFill>
                  <a:srgbClr val="660684"/>
                </a:solidFill>
                <a:latin typeface="Times New Roman" pitchFamily="18" charset="0"/>
              </a:rPr>
              <a:t>Trinity is a comprehensive university offering a broad range of educational programs that prepare students across the lifespan for the intellectual, ethical and spiritual dimensions of contemporary work, civic and family life. </a:t>
            </a:r>
          </a:p>
          <a:p>
            <a:pPr algn="just">
              <a:tabLst>
                <a:tab pos="914400" algn="l"/>
              </a:tabLst>
            </a:pPr>
            <a:endParaRPr lang="en-US" b="1">
              <a:solidFill>
                <a:srgbClr val="660684"/>
              </a:solidFill>
              <a:latin typeface="Times New Roman" pitchFamily="18" charset="0"/>
            </a:endParaRPr>
          </a:p>
          <a:p>
            <a:pPr algn="just">
              <a:tabLst>
                <a:tab pos="914400" algn="l"/>
              </a:tabLst>
            </a:pPr>
            <a:r>
              <a:rPr lang="en-US" b="1">
                <a:solidFill>
                  <a:srgbClr val="660684"/>
                </a:solidFill>
                <a:latin typeface="Times New Roman" pitchFamily="18" charset="0"/>
              </a:rPr>
              <a:t>Trinity’s core mission values and characteristics emphasize:</a:t>
            </a:r>
          </a:p>
          <a:p>
            <a:pPr algn="just">
              <a:tabLst>
                <a:tab pos="914400" algn="l"/>
              </a:tabLst>
            </a:pPr>
            <a:endParaRPr lang="en-US" b="1">
              <a:solidFill>
                <a:srgbClr val="660684"/>
              </a:solidFill>
              <a:latin typeface="Times New Roman" pitchFamily="18" charset="0"/>
            </a:endParaRPr>
          </a:p>
          <a:p>
            <a:pPr algn="just">
              <a:buFont typeface="Wingdings" pitchFamily="2" charset="2"/>
              <a:buChar char="Ø"/>
              <a:tabLst>
                <a:tab pos="914400" algn="l"/>
              </a:tabLst>
            </a:pPr>
            <a:r>
              <a:rPr lang="en-US" b="1" i="1">
                <a:solidFill>
                  <a:srgbClr val="660684"/>
                </a:solidFill>
                <a:latin typeface="Times New Roman" pitchFamily="18" charset="0"/>
              </a:rPr>
              <a:t>Commitment to the Education of Women</a:t>
            </a:r>
            <a:r>
              <a:rPr lang="en-US" b="1">
                <a:solidFill>
                  <a:srgbClr val="660684"/>
                </a:solidFill>
                <a:latin typeface="Times New Roman" pitchFamily="18" charset="0"/>
              </a:rPr>
              <a:t> in a particular way through the design and pedagogy of the historic undergraduate women’s college, and by advancing principles of equity, justice and honor in the education of women and men in all other programs;</a:t>
            </a:r>
          </a:p>
          <a:p>
            <a:pPr algn="just">
              <a:tabLst>
                <a:tab pos="914400" algn="l"/>
              </a:tabLst>
            </a:pPr>
            <a:endParaRPr lang="en-US" b="1" i="1">
              <a:solidFill>
                <a:srgbClr val="660684"/>
              </a:solidFill>
              <a:latin typeface="Times New Roman" pitchFamily="18" charset="0"/>
            </a:endParaRPr>
          </a:p>
          <a:p>
            <a:pPr algn="just">
              <a:buFont typeface="Wingdings" pitchFamily="2" charset="2"/>
              <a:buChar char="Ø"/>
              <a:tabLst>
                <a:tab pos="914400" algn="l"/>
              </a:tabLst>
            </a:pPr>
            <a:r>
              <a:rPr lang="en-US" b="1" i="1">
                <a:solidFill>
                  <a:srgbClr val="660684"/>
                </a:solidFill>
                <a:latin typeface="Times New Roman" pitchFamily="18" charset="0"/>
              </a:rPr>
              <a:t>Foundation for Learning in the Liberal Arts</a:t>
            </a:r>
            <a:r>
              <a:rPr lang="en-US" b="1">
                <a:solidFill>
                  <a:srgbClr val="660684"/>
                </a:solidFill>
                <a:latin typeface="Times New Roman" pitchFamily="18" charset="0"/>
              </a:rPr>
              <a:t> through the curriculum design in all undergraduate degree programs and through emphasis on the knowledge, skills and values of liberal learning in all graduate and professional programs;</a:t>
            </a:r>
          </a:p>
          <a:p>
            <a:pPr algn="just">
              <a:tabLst>
                <a:tab pos="914400" algn="l"/>
              </a:tabLst>
            </a:pPr>
            <a:endParaRPr lang="en-US" b="1" i="1">
              <a:solidFill>
                <a:srgbClr val="660684"/>
              </a:solidFill>
              <a:latin typeface="Times New Roman" pitchFamily="18" charset="0"/>
            </a:endParaRPr>
          </a:p>
          <a:p>
            <a:pPr algn="just">
              <a:buFont typeface="Wingdings" pitchFamily="2" charset="2"/>
              <a:buChar char="Ø"/>
              <a:tabLst>
                <a:tab pos="914400" algn="l"/>
              </a:tabLst>
            </a:pPr>
            <a:r>
              <a:rPr lang="en-US" b="1" i="1">
                <a:solidFill>
                  <a:srgbClr val="660684"/>
                </a:solidFill>
                <a:latin typeface="Times New Roman" pitchFamily="18" charset="0"/>
              </a:rPr>
              <a:t>Integration of Liberal Learning with Professional Preparation</a:t>
            </a:r>
            <a:r>
              <a:rPr lang="en-US" b="1">
                <a:solidFill>
                  <a:srgbClr val="660684"/>
                </a:solidFill>
                <a:latin typeface="Times New Roman" pitchFamily="18" charset="0"/>
              </a:rPr>
              <a:t> through applied and experiential learning opportunities in all  programs;</a:t>
            </a:r>
          </a:p>
          <a:p>
            <a:pPr algn="just">
              <a:tabLst>
                <a:tab pos="914400" algn="l"/>
              </a:tabLst>
            </a:pPr>
            <a:endParaRPr lang="en-US" b="1" i="1">
              <a:solidFill>
                <a:srgbClr val="660684"/>
              </a:solidFill>
              <a:latin typeface="Times New Roman" pitchFamily="18" charset="0"/>
            </a:endParaRPr>
          </a:p>
          <a:p>
            <a:pPr algn="just">
              <a:buFont typeface="Wingdings" pitchFamily="2" charset="2"/>
              <a:buChar char="Ø"/>
              <a:tabLst>
                <a:tab pos="914400" algn="l"/>
              </a:tabLst>
            </a:pPr>
            <a:r>
              <a:rPr lang="en-US" b="1" i="1">
                <a:solidFill>
                  <a:srgbClr val="660684"/>
                </a:solidFill>
                <a:latin typeface="Times New Roman" pitchFamily="18" charset="0"/>
              </a:rPr>
              <a:t>Grounding in the mission of the Sisters of Notre Dame de Namur and the Catholic tradition</a:t>
            </a:r>
            <a:r>
              <a:rPr lang="en-US" b="1">
                <a:solidFill>
                  <a:srgbClr val="660684"/>
                </a:solidFill>
                <a:latin typeface="Times New Roman" pitchFamily="18" charset="0"/>
              </a:rPr>
              <a:t>, welcoming persons of all faiths, in order to achieve the larger purposes of learning in the human search for meaning and fulfillment.</a:t>
            </a:r>
          </a:p>
        </p:txBody>
      </p:sp>
      <p:sp>
        <p:nvSpPr>
          <p:cNvPr id="7173" name="Text Box 4"/>
          <p:cNvSpPr txBox="1">
            <a:spLocks noChangeArrowheads="1"/>
          </p:cNvSpPr>
          <p:nvPr/>
        </p:nvSpPr>
        <p:spPr bwMode="auto">
          <a:xfrm>
            <a:off x="0" y="0"/>
            <a:ext cx="9144000" cy="366713"/>
          </a:xfrm>
          <a:prstGeom prst="rect">
            <a:avLst/>
          </a:prstGeom>
          <a:solidFill>
            <a:srgbClr val="520575"/>
          </a:solidFill>
          <a:ln>
            <a:noFill/>
          </a:ln>
          <a:effectLst>
            <a:outerShdw dist="107763" dir="2700000" algn="ctr" rotWithShape="0">
              <a:srgbClr val="FFFF0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a:solidFill>
                  <a:srgbClr val="FFFF00"/>
                </a:solidFill>
              </a:rPr>
              <a:t>We come together around a shared mission, vision and goals for Trinity…</a:t>
            </a: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838200" y="1600200"/>
            <a:ext cx="3581400" cy="1828800"/>
          </a:xfrm>
          <a:prstGeom prst="homePlate">
            <a:avLst>
              <a:gd name="adj" fmla="val 4895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a:p>
            <a:pPr algn="ctr"/>
            <a:r>
              <a:rPr lang="en-US" sz="2000" b="1"/>
              <a:t>STRATEGIC</a:t>
            </a:r>
          </a:p>
          <a:p>
            <a:pPr algn="ctr"/>
            <a:r>
              <a:rPr lang="en-US" sz="2000" b="1"/>
              <a:t>ENROLLMENT</a:t>
            </a:r>
          </a:p>
          <a:p>
            <a:pPr algn="ctr"/>
            <a:r>
              <a:rPr lang="en-US" sz="2000" b="1"/>
              <a:t>GOAL</a:t>
            </a:r>
          </a:p>
          <a:p>
            <a:pPr algn="ctr"/>
            <a:r>
              <a:rPr lang="en-US" sz="2000" b="1"/>
              <a:t>(Goal 1)</a:t>
            </a:r>
          </a:p>
          <a:p>
            <a:pPr algn="ctr"/>
            <a:endParaRPr lang="en-US" sz="2000" b="1"/>
          </a:p>
        </p:txBody>
      </p:sp>
      <p:sp>
        <p:nvSpPr>
          <p:cNvPr id="13315" name="AutoShape 3"/>
          <p:cNvSpPr>
            <a:spLocks noChangeArrowheads="1"/>
          </p:cNvSpPr>
          <p:nvPr/>
        </p:nvSpPr>
        <p:spPr bwMode="auto">
          <a:xfrm>
            <a:off x="4648200" y="1600200"/>
            <a:ext cx="1752600" cy="1828800"/>
          </a:xfrm>
          <a:prstGeom prst="homePlate">
            <a:avLst>
              <a:gd name="adj" fmla="val 25000"/>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BASELINE</a:t>
            </a:r>
          </a:p>
          <a:p>
            <a:pPr algn="ctr"/>
            <a:r>
              <a:rPr lang="en-US"/>
              <a:t>5-YEAR</a:t>
            </a:r>
          </a:p>
          <a:p>
            <a:pPr algn="ctr"/>
            <a:r>
              <a:rPr lang="en-US"/>
              <a:t>FINANCIAL </a:t>
            </a:r>
          </a:p>
          <a:p>
            <a:pPr algn="ctr"/>
            <a:r>
              <a:rPr lang="en-US"/>
              <a:t>MODEL</a:t>
            </a:r>
          </a:p>
          <a:p>
            <a:pPr algn="ctr"/>
            <a:r>
              <a:rPr lang="en-US"/>
              <a:t>(Goal 2)</a:t>
            </a:r>
          </a:p>
          <a:p>
            <a:pPr algn="ctr"/>
            <a:endParaRPr lang="en-US"/>
          </a:p>
        </p:txBody>
      </p:sp>
      <p:sp>
        <p:nvSpPr>
          <p:cNvPr id="13316" name="AutoShape 4"/>
          <p:cNvSpPr>
            <a:spLocks noChangeArrowheads="1"/>
          </p:cNvSpPr>
          <p:nvPr/>
        </p:nvSpPr>
        <p:spPr bwMode="auto">
          <a:xfrm>
            <a:off x="6629400" y="1600200"/>
            <a:ext cx="1752600" cy="1828800"/>
          </a:xfrm>
          <a:prstGeom prst="homePlat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CAPITAL</a:t>
            </a:r>
          </a:p>
          <a:p>
            <a:pPr algn="ctr"/>
            <a:r>
              <a:rPr lang="en-US"/>
              <a:t>CAMPAIGN</a:t>
            </a:r>
          </a:p>
          <a:p>
            <a:pPr algn="ctr"/>
            <a:r>
              <a:rPr lang="en-US"/>
              <a:t>PLAN</a:t>
            </a:r>
          </a:p>
          <a:p>
            <a:pPr algn="ctr"/>
            <a:r>
              <a:rPr lang="en-US"/>
              <a:t>(Goal 2)</a:t>
            </a:r>
          </a:p>
        </p:txBody>
      </p:sp>
      <p:sp>
        <p:nvSpPr>
          <p:cNvPr id="13317" name="AutoShape 5"/>
          <p:cNvSpPr>
            <a:spLocks noChangeArrowheads="1"/>
          </p:cNvSpPr>
          <p:nvPr/>
        </p:nvSpPr>
        <p:spPr bwMode="auto">
          <a:xfrm>
            <a:off x="152400" y="4953000"/>
            <a:ext cx="16002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PROGRAMS</a:t>
            </a:r>
          </a:p>
          <a:p>
            <a:pPr algn="ctr"/>
            <a:r>
              <a:rPr lang="en-US"/>
              <a:t>(Goal 3)</a:t>
            </a:r>
          </a:p>
        </p:txBody>
      </p:sp>
      <p:sp>
        <p:nvSpPr>
          <p:cNvPr id="13318" name="AutoShape 6"/>
          <p:cNvSpPr>
            <a:spLocks noChangeArrowheads="1"/>
          </p:cNvSpPr>
          <p:nvPr/>
        </p:nvSpPr>
        <p:spPr bwMode="auto">
          <a:xfrm>
            <a:off x="1905000" y="4953000"/>
            <a:ext cx="1600200" cy="914400"/>
          </a:xfrm>
          <a:prstGeom prst="roundRect">
            <a:avLst>
              <a:gd name="adj" fmla="val 16667"/>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TECHNOLOGY</a:t>
            </a:r>
          </a:p>
          <a:p>
            <a:pPr algn="ctr"/>
            <a:r>
              <a:rPr lang="en-US"/>
              <a:t>(Goal 4)</a:t>
            </a:r>
          </a:p>
        </p:txBody>
      </p:sp>
      <p:sp>
        <p:nvSpPr>
          <p:cNvPr id="13319" name="AutoShape 7"/>
          <p:cNvSpPr>
            <a:spLocks noChangeArrowheads="1"/>
          </p:cNvSpPr>
          <p:nvPr/>
        </p:nvSpPr>
        <p:spPr bwMode="auto">
          <a:xfrm>
            <a:off x="3657600" y="4953000"/>
            <a:ext cx="1600200" cy="9144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PEOPLE</a:t>
            </a:r>
          </a:p>
          <a:p>
            <a:pPr algn="ctr"/>
            <a:r>
              <a:rPr lang="en-US"/>
              <a:t>CAPACITY</a:t>
            </a:r>
          </a:p>
          <a:p>
            <a:pPr algn="ctr"/>
            <a:r>
              <a:rPr lang="en-US"/>
              <a:t>(Goals 5-6)</a:t>
            </a:r>
          </a:p>
        </p:txBody>
      </p:sp>
      <p:sp>
        <p:nvSpPr>
          <p:cNvPr id="13320" name="AutoShape 8"/>
          <p:cNvSpPr>
            <a:spLocks noChangeArrowheads="1"/>
          </p:cNvSpPr>
          <p:nvPr/>
        </p:nvSpPr>
        <p:spPr bwMode="auto">
          <a:xfrm>
            <a:off x="5410200" y="4953000"/>
            <a:ext cx="1600200" cy="9144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t>SERVICE</a:t>
            </a:r>
          </a:p>
          <a:p>
            <a:pPr algn="ctr"/>
            <a:r>
              <a:rPr lang="en-US" sz="1200"/>
              <a:t>REPUTATION</a:t>
            </a:r>
          </a:p>
          <a:p>
            <a:pPr algn="ctr"/>
            <a:r>
              <a:rPr lang="en-US" sz="1200"/>
              <a:t>INTELLECTUAL </a:t>
            </a:r>
          </a:p>
          <a:p>
            <a:pPr algn="ctr"/>
            <a:r>
              <a:rPr lang="en-US" sz="1200"/>
              <a:t>OUTPUT</a:t>
            </a:r>
          </a:p>
          <a:p>
            <a:pPr algn="ctr"/>
            <a:r>
              <a:rPr lang="en-US" sz="1200"/>
              <a:t>(Goals 7-8-9)</a:t>
            </a:r>
          </a:p>
        </p:txBody>
      </p:sp>
      <p:sp>
        <p:nvSpPr>
          <p:cNvPr id="13321" name="AutoShape 9"/>
          <p:cNvSpPr>
            <a:spLocks noChangeArrowheads="1"/>
          </p:cNvSpPr>
          <p:nvPr/>
        </p:nvSpPr>
        <p:spPr bwMode="auto">
          <a:xfrm>
            <a:off x="7162800" y="4953000"/>
            <a:ext cx="1600200" cy="914400"/>
          </a:xfrm>
          <a:prstGeom prst="roundRect">
            <a:avLst>
              <a:gd name="adj" fmla="val 16667"/>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FACILITIES</a:t>
            </a:r>
          </a:p>
          <a:p>
            <a:pPr algn="ctr"/>
            <a:r>
              <a:rPr lang="en-US"/>
              <a:t>(Goal 10)</a:t>
            </a:r>
          </a:p>
        </p:txBody>
      </p:sp>
      <p:sp>
        <p:nvSpPr>
          <p:cNvPr id="13322" name="AutoShape 10"/>
          <p:cNvSpPr>
            <a:spLocks/>
          </p:cNvSpPr>
          <p:nvPr/>
        </p:nvSpPr>
        <p:spPr bwMode="auto">
          <a:xfrm rot="16200000">
            <a:off x="4038600" y="990600"/>
            <a:ext cx="381000" cy="7239000"/>
          </a:xfrm>
          <a:prstGeom prst="rightBrace">
            <a:avLst>
              <a:gd name="adj1" fmla="val 1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AutoShape 11"/>
          <p:cNvSpPr>
            <a:spLocks noChangeArrowheads="1"/>
          </p:cNvSpPr>
          <p:nvPr/>
        </p:nvSpPr>
        <p:spPr bwMode="auto">
          <a:xfrm rot="-44755503">
            <a:off x="7772400" y="3505200"/>
            <a:ext cx="533400" cy="1295400"/>
          </a:xfrm>
          <a:prstGeom prst="downArrow">
            <a:avLst>
              <a:gd name="adj1" fmla="val 50000"/>
              <a:gd name="adj2" fmla="val 6071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AutoShape 12"/>
          <p:cNvSpPr>
            <a:spLocks noChangeArrowheads="1"/>
          </p:cNvSpPr>
          <p:nvPr/>
        </p:nvSpPr>
        <p:spPr bwMode="auto">
          <a:xfrm rot="2846438">
            <a:off x="3175794" y="3682206"/>
            <a:ext cx="1066800" cy="407988"/>
          </a:xfrm>
          <a:prstGeom prst="leftRightArrow">
            <a:avLst>
              <a:gd name="adj1" fmla="val 50000"/>
              <a:gd name="adj2" fmla="val 5229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Text Box 13"/>
          <p:cNvSpPr txBox="1">
            <a:spLocks noChangeArrowheads="1"/>
          </p:cNvSpPr>
          <p:nvPr/>
        </p:nvSpPr>
        <p:spPr bwMode="auto">
          <a:xfrm>
            <a:off x="1143000" y="4572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800080"/>
                </a:solidFill>
              </a:rPr>
              <a:t>STRATEGIC PLANNING DESIGN</a:t>
            </a:r>
          </a:p>
        </p:txBody>
      </p:sp>
      <p:sp>
        <p:nvSpPr>
          <p:cNvPr id="13326" name="AutoShape 14"/>
          <p:cNvSpPr>
            <a:spLocks noChangeArrowheads="1"/>
          </p:cNvSpPr>
          <p:nvPr/>
        </p:nvSpPr>
        <p:spPr bwMode="auto">
          <a:xfrm rot="-2365747">
            <a:off x="4267200" y="3733800"/>
            <a:ext cx="1066800" cy="407988"/>
          </a:xfrm>
          <a:prstGeom prst="leftRightArrow">
            <a:avLst>
              <a:gd name="adj1" fmla="val 50000"/>
              <a:gd name="adj2" fmla="val 5229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Text Box 15"/>
          <p:cNvSpPr txBox="1">
            <a:spLocks noChangeArrowheads="1"/>
          </p:cNvSpPr>
          <p:nvPr/>
        </p:nvSpPr>
        <p:spPr bwMode="auto">
          <a:xfrm>
            <a:off x="1981200" y="3962400"/>
            <a:ext cx="152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a:t>Enrollment Drivers</a:t>
            </a:r>
          </a:p>
        </p:txBody>
      </p:sp>
      <p:sp>
        <p:nvSpPr>
          <p:cNvPr id="13328" name="Text Box 16"/>
          <p:cNvSpPr txBox="1">
            <a:spLocks noChangeArrowheads="1"/>
          </p:cNvSpPr>
          <p:nvPr/>
        </p:nvSpPr>
        <p:spPr bwMode="auto">
          <a:xfrm>
            <a:off x="5105400" y="3962400"/>
            <a:ext cx="175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a:t>Financial Drivers</a:t>
            </a:r>
          </a:p>
        </p:txBody>
      </p:sp>
      <p:sp>
        <p:nvSpPr>
          <p:cNvPr id="13329" name="Line 17"/>
          <p:cNvSpPr>
            <a:spLocks noChangeShapeType="1"/>
          </p:cNvSpPr>
          <p:nvPr/>
        </p:nvSpPr>
        <p:spPr bwMode="auto">
          <a:xfrm>
            <a:off x="2438400" y="762000"/>
            <a:ext cx="4495800" cy="0"/>
          </a:xfrm>
          <a:prstGeom prst="line">
            <a:avLst/>
          </a:prstGeom>
          <a:noFill/>
          <a:ln w="952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30" name="Picture 18" descr="Trinity_purple and go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248400"/>
            <a:ext cx="1143000" cy="2651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3CA321A5-D7C5-4E13-A36F-207A9E1CFCBC}" type="slidenum">
              <a:rPr lang="en-US" smtClean="0">
                <a:solidFill>
                  <a:srgbClr val="000000"/>
                </a:solidFill>
              </a:rPr>
              <a:pPr>
                <a:defRPr/>
              </a:pPr>
              <a:t>9</a:t>
            </a:fld>
            <a:endParaRPr lang="en-US">
              <a:solidFill>
                <a:srgbClr val="000000"/>
              </a:solidFill>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10684</TotalTime>
  <Words>1957</Words>
  <Application>Microsoft Office PowerPoint</Application>
  <PresentationFormat>On-screen Show (4:3)</PresentationFormat>
  <Paragraphs>419</Paragraphs>
  <Slides>32</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6" baseType="lpstr">
      <vt:lpstr>Default Design</vt:lpstr>
      <vt:lpstr>Chart</vt:lpstr>
      <vt:lpstr>Microsoft Excel Chart</vt:lpstr>
      <vt:lpstr>Microsoft Graph Chart</vt:lpstr>
      <vt:lpstr>PowerPoint Presentation</vt:lpstr>
      <vt:lpstr>Trinity Quick Facts 2013</vt:lpstr>
      <vt:lpstr>Trinity Achievements 2012-2013</vt:lpstr>
      <vt:lpstr>Higher Education in 2013: Disruption and Change</vt:lpstr>
      <vt:lpstr>PowerPoint Presentation</vt:lpstr>
      <vt:lpstr>National Center for Education Statistics:  Forecast for Significant Demographic Changes in Enrollments in  Higher Education  Projected Rates for College Enrollment Increases Nationally by 2021: </vt:lpstr>
      <vt:lpstr>In the last 25 years Trinity has adapted  to this changing environment with creativity and  bold strategic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of Recent Graduates 2002-2012:   Most are Pursuing More Education</vt:lpstr>
      <vt:lpstr>Survey of Recent Graduates: Employment Overview</vt:lpstr>
      <vt:lpstr>Survey of Recent Graduates:   Most Important Skills Acquired at Trinity</vt:lpstr>
      <vt:lpstr>Some comments from recent grads:</vt:lpstr>
      <vt:lpstr>PowerPoint Presentation</vt:lpstr>
      <vt:lpstr>PowerPoint Presentation</vt:lpstr>
      <vt:lpstr>The Trinity Academic Center</vt:lpstr>
      <vt:lpstr>PowerPoint Presentation</vt:lpstr>
      <vt:lpstr>Academic Center Financial Plan</vt:lpstr>
      <vt:lpstr>PowerPoint Presentation</vt:lpstr>
      <vt:lpstr>PowerPoint Presentation</vt:lpstr>
    </vt:vector>
  </TitlesOfParts>
  <Company>Trinity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 McGuire</dc:creator>
  <cp:lastModifiedBy>Pat McGuire</cp:lastModifiedBy>
  <cp:revision>58</cp:revision>
  <cp:lastPrinted>2013-05-30T23:35:09Z</cp:lastPrinted>
  <dcterms:created xsi:type="dcterms:W3CDTF">2011-02-08T13:16:09Z</dcterms:created>
  <dcterms:modified xsi:type="dcterms:W3CDTF">2013-06-01T11:22:56Z</dcterms:modified>
</cp:coreProperties>
</file>