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9"/>
  </p:notesMasterIdLst>
  <p:handoutMasterIdLst>
    <p:handoutMasterId r:id="rId30"/>
  </p:handoutMasterIdLst>
  <p:sldIdLst>
    <p:sldId id="256" r:id="rId2"/>
    <p:sldId id="272" r:id="rId3"/>
    <p:sldId id="276" r:id="rId4"/>
    <p:sldId id="259" r:id="rId5"/>
    <p:sldId id="257" r:id="rId6"/>
    <p:sldId id="260" r:id="rId7"/>
    <p:sldId id="261" r:id="rId8"/>
    <p:sldId id="262" r:id="rId9"/>
    <p:sldId id="263" r:id="rId10"/>
    <p:sldId id="264" r:id="rId11"/>
    <p:sldId id="266" r:id="rId12"/>
    <p:sldId id="265" r:id="rId13"/>
    <p:sldId id="267" r:id="rId14"/>
    <p:sldId id="283" r:id="rId15"/>
    <p:sldId id="284" r:id="rId16"/>
    <p:sldId id="268" r:id="rId17"/>
    <p:sldId id="269" r:id="rId18"/>
    <p:sldId id="270" r:id="rId19"/>
    <p:sldId id="271" r:id="rId20"/>
    <p:sldId id="274" r:id="rId21"/>
    <p:sldId id="277" r:id="rId22"/>
    <p:sldId id="278" r:id="rId23"/>
    <p:sldId id="279" r:id="rId24"/>
    <p:sldId id="280" r:id="rId25"/>
    <p:sldId id="281" r:id="rId26"/>
    <p:sldId id="282" r:id="rId27"/>
    <p:sldId id="285" r:id="rId28"/>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0000FF"/>
    <a:srgbClr val="9109C7"/>
    <a:srgbClr val="FFCA21"/>
    <a:srgbClr val="66FF33"/>
    <a:srgbClr val="FF0066"/>
    <a:srgbClr val="E2E2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693"/>
          </a:xfrm>
          <a:prstGeom prst="rect">
            <a:avLst/>
          </a:prstGeom>
        </p:spPr>
        <p:txBody>
          <a:bodyPr vert="horz" lIns="91440" tIns="45720" rIns="91440" bIns="45720" rtlCol="0"/>
          <a:lstStyle>
            <a:lvl1pPr algn="r">
              <a:defRPr sz="1200"/>
            </a:lvl1pPr>
          </a:lstStyle>
          <a:p>
            <a:fld id="{B7AA7526-489D-433C-BE0B-3B225AD02A02}" type="datetimeFigureOut">
              <a:rPr lang="en-US" smtClean="0"/>
              <a:t>8/26/2012</a:t>
            </a:fld>
            <a:endParaRPr lang="en-US"/>
          </a:p>
        </p:txBody>
      </p:sp>
      <p:sp>
        <p:nvSpPr>
          <p:cNvPr id="4" name="Footer Placeholder 3"/>
          <p:cNvSpPr>
            <a:spLocks noGrp="1"/>
          </p:cNvSpPr>
          <p:nvPr>
            <p:ph type="ftr" sz="quarter" idx="2"/>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6553"/>
            <a:ext cx="2971800" cy="465693"/>
          </a:xfrm>
          <a:prstGeom prst="rect">
            <a:avLst/>
          </a:prstGeom>
        </p:spPr>
        <p:txBody>
          <a:bodyPr vert="horz" lIns="91440" tIns="45720" rIns="91440" bIns="45720" rtlCol="0" anchor="b"/>
          <a:lstStyle>
            <a:lvl1pPr algn="r">
              <a:defRPr sz="1200"/>
            </a:lvl1pPr>
          </a:lstStyle>
          <a:p>
            <a:fld id="{A86E8931-8A29-4432-B555-75F061699E91}" type="slidenum">
              <a:rPr lang="en-US" smtClean="0"/>
              <a:t>‹#›</a:t>
            </a:fld>
            <a:endParaRPr lang="en-US"/>
          </a:p>
        </p:txBody>
      </p:sp>
    </p:spTree>
    <p:extLst>
      <p:ext uri="{BB962C8B-B14F-4D97-AF65-F5344CB8AC3E}">
        <p14:creationId xmlns:p14="http://schemas.microsoft.com/office/powerpoint/2010/main" val="37798530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693"/>
          </a:xfrm>
          <a:prstGeom prst="rect">
            <a:avLst/>
          </a:prstGeom>
        </p:spPr>
        <p:txBody>
          <a:bodyPr vert="horz" lIns="91440" tIns="45720" rIns="91440" bIns="45720" rtlCol="0"/>
          <a:lstStyle>
            <a:lvl1pPr algn="r">
              <a:defRPr sz="1200"/>
            </a:lvl1pPr>
          </a:lstStyle>
          <a:p>
            <a:fld id="{AFE53893-5FF3-436A-8587-5A2C21B2B9A8}" type="datetimeFigureOut">
              <a:rPr lang="en-US" smtClean="0"/>
              <a:t>8/26/2012</a:t>
            </a:fld>
            <a:endParaRPr lang="en-US"/>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24085"/>
            <a:ext cx="5486400" cy="41912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6553"/>
            <a:ext cx="2971800" cy="465693"/>
          </a:xfrm>
          <a:prstGeom prst="rect">
            <a:avLst/>
          </a:prstGeom>
        </p:spPr>
        <p:txBody>
          <a:bodyPr vert="horz" lIns="91440" tIns="45720" rIns="91440" bIns="45720" rtlCol="0" anchor="b"/>
          <a:lstStyle>
            <a:lvl1pPr algn="r">
              <a:defRPr sz="1200"/>
            </a:lvl1pPr>
          </a:lstStyle>
          <a:p>
            <a:fld id="{2A2DF7A0-2D9A-41CD-A866-79B50374B66F}" type="slidenum">
              <a:rPr lang="en-US" smtClean="0"/>
              <a:t>‹#›</a:t>
            </a:fld>
            <a:endParaRPr lang="en-US"/>
          </a:p>
        </p:txBody>
      </p:sp>
    </p:spTree>
    <p:extLst>
      <p:ext uri="{BB962C8B-B14F-4D97-AF65-F5344CB8AC3E}">
        <p14:creationId xmlns:p14="http://schemas.microsoft.com/office/powerpoint/2010/main" val="2530687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2DF7A0-2D9A-41CD-A866-79B50374B66F}" type="slidenum">
              <a:rPr lang="en-US" smtClean="0"/>
              <a:t>1</a:t>
            </a:fld>
            <a:endParaRPr lang="en-US"/>
          </a:p>
        </p:txBody>
      </p:sp>
    </p:spTree>
    <p:extLst>
      <p:ext uri="{BB962C8B-B14F-4D97-AF65-F5344CB8AC3E}">
        <p14:creationId xmlns:p14="http://schemas.microsoft.com/office/powerpoint/2010/main" val="3434463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3F334D9-E0E2-4246-9E22-6C7CBAA044BC}" type="slidenum">
              <a:rPr lang="en-US"/>
              <a:pPr eaLnBrk="1" hangingPunct="1"/>
              <a:t>23</a:t>
            </a:fld>
            <a:endParaRPr lang="en-US"/>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74E2476-5F1C-4C87-853A-2B641859AC98}" type="slidenum">
              <a:rPr lang="en-US"/>
              <a:pPr eaLnBrk="1" hangingPunct="1"/>
              <a:t>24</a:t>
            </a:fld>
            <a:endParaRPr 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F8C2E83-BF71-43E5-ABB0-2DB54E2977C6}" type="slidenum">
              <a:rPr lang="en-US"/>
              <a:pPr eaLnBrk="1" hangingPunct="1"/>
              <a:t>25</a:t>
            </a:fld>
            <a:endParaRPr lang="en-U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EB5B7AA-78A8-473A-822F-D86BA091B1F4}" type="slidenum">
              <a:rPr lang="en-US"/>
              <a:pPr eaLnBrk="1" hangingPunct="1"/>
              <a:t>26</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CCC7F3C-7025-4438-994E-A213830211CC}" type="datetime1">
              <a:rPr lang="en-US" smtClean="0"/>
              <a:t>8/26/2012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6B0444-0425-4E97-8B58-0E4DBCAEEF5A}" type="slidenum">
              <a:rPr lang="en-US" smtClean="0"/>
              <a:t>‹#›</a:t>
            </a:fld>
            <a:endParaRPr lang="en-US"/>
          </a:p>
        </p:txBody>
      </p:sp>
    </p:spTree>
    <p:extLst>
      <p:ext uri="{BB962C8B-B14F-4D97-AF65-F5344CB8AC3E}">
        <p14:creationId xmlns:p14="http://schemas.microsoft.com/office/powerpoint/2010/main" val="2349544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9DBAD1-D765-4104-972C-E2A81BB856E8}" type="datetime1">
              <a:rPr lang="en-US" smtClean="0"/>
              <a:t>8/26/2012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6B0444-0425-4E97-8B58-0E4DBCAEEF5A}" type="slidenum">
              <a:rPr lang="en-US" smtClean="0"/>
              <a:t>‹#›</a:t>
            </a:fld>
            <a:endParaRPr lang="en-US"/>
          </a:p>
        </p:txBody>
      </p:sp>
    </p:spTree>
    <p:extLst>
      <p:ext uri="{BB962C8B-B14F-4D97-AF65-F5344CB8AC3E}">
        <p14:creationId xmlns:p14="http://schemas.microsoft.com/office/powerpoint/2010/main" val="64166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6BDDC8-DDD0-49CA-96AC-070FF9932290}" type="datetime1">
              <a:rPr lang="en-US" smtClean="0"/>
              <a:t>8/26/2012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6B0444-0425-4E97-8B58-0E4DBCAEEF5A}" type="slidenum">
              <a:rPr lang="en-US" smtClean="0"/>
              <a:t>‹#›</a:t>
            </a:fld>
            <a:endParaRPr lang="en-US"/>
          </a:p>
        </p:txBody>
      </p:sp>
    </p:spTree>
    <p:extLst>
      <p:ext uri="{BB962C8B-B14F-4D97-AF65-F5344CB8AC3E}">
        <p14:creationId xmlns:p14="http://schemas.microsoft.com/office/powerpoint/2010/main" val="3731179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D150B5B-BC32-464C-B715-8F691CD7088A}" type="datetime1">
              <a:rPr lang="en-US" smtClean="0"/>
              <a:t>8/26/2012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6B0444-0425-4E97-8B58-0E4DBCAEEF5A}" type="slidenum">
              <a:rPr lang="en-US" smtClean="0"/>
              <a:t>‹#›</a:t>
            </a:fld>
            <a:endParaRPr lang="en-US"/>
          </a:p>
        </p:txBody>
      </p:sp>
    </p:spTree>
    <p:extLst>
      <p:ext uri="{BB962C8B-B14F-4D97-AF65-F5344CB8AC3E}">
        <p14:creationId xmlns:p14="http://schemas.microsoft.com/office/powerpoint/2010/main" val="2017289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8096E4-2A3E-49DE-A288-237E155FAC3F}" type="datetime1">
              <a:rPr lang="en-US" smtClean="0"/>
              <a:t>8/26/2012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6B0444-0425-4E97-8B58-0E4DBCAEEF5A}" type="slidenum">
              <a:rPr lang="en-US" smtClean="0"/>
              <a:t>‹#›</a:t>
            </a:fld>
            <a:endParaRPr lang="en-US"/>
          </a:p>
        </p:txBody>
      </p:sp>
    </p:spTree>
    <p:extLst>
      <p:ext uri="{BB962C8B-B14F-4D97-AF65-F5344CB8AC3E}">
        <p14:creationId xmlns:p14="http://schemas.microsoft.com/office/powerpoint/2010/main" val="3235972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BF90F1-710C-4B2D-A804-1EAE0FC969A4}" type="datetime1">
              <a:rPr lang="en-US" smtClean="0"/>
              <a:t>8/26/2012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6B0444-0425-4E97-8B58-0E4DBCAEEF5A}" type="slidenum">
              <a:rPr lang="en-US" smtClean="0"/>
              <a:t>‹#›</a:t>
            </a:fld>
            <a:endParaRPr lang="en-US"/>
          </a:p>
        </p:txBody>
      </p:sp>
    </p:spTree>
    <p:extLst>
      <p:ext uri="{BB962C8B-B14F-4D97-AF65-F5344CB8AC3E}">
        <p14:creationId xmlns:p14="http://schemas.microsoft.com/office/powerpoint/2010/main" val="662740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64F74B7-873A-459C-BF52-E7878918611E}" type="datetime1">
              <a:rPr lang="en-US" smtClean="0"/>
              <a:t>8/26/2012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6B0444-0425-4E97-8B58-0E4DBCAEEF5A}" type="slidenum">
              <a:rPr lang="en-US" smtClean="0"/>
              <a:t>‹#›</a:t>
            </a:fld>
            <a:endParaRPr lang="en-US"/>
          </a:p>
        </p:txBody>
      </p:sp>
    </p:spTree>
    <p:extLst>
      <p:ext uri="{BB962C8B-B14F-4D97-AF65-F5344CB8AC3E}">
        <p14:creationId xmlns:p14="http://schemas.microsoft.com/office/powerpoint/2010/main" val="2329944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2258BB-AD41-477B-94B8-484AD17EB309}" type="datetime1">
              <a:rPr lang="en-US" smtClean="0"/>
              <a:t>8/26/2012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6B0444-0425-4E97-8B58-0E4DBCAEEF5A}" type="slidenum">
              <a:rPr lang="en-US" smtClean="0"/>
              <a:t>‹#›</a:t>
            </a:fld>
            <a:endParaRPr lang="en-US"/>
          </a:p>
        </p:txBody>
      </p:sp>
    </p:spTree>
    <p:extLst>
      <p:ext uri="{BB962C8B-B14F-4D97-AF65-F5344CB8AC3E}">
        <p14:creationId xmlns:p14="http://schemas.microsoft.com/office/powerpoint/2010/main" val="3616503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1E5D7A-E3DB-44EC-8319-12A48CD78BB4}" type="datetime1">
              <a:rPr lang="en-US" smtClean="0"/>
              <a:t>8/26/2012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6B0444-0425-4E97-8B58-0E4DBCAEEF5A}" type="slidenum">
              <a:rPr lang="en-US" smtClean="0"/>
              <a:t>‹#›</a:t>
            </a:fld>
            <a:endParaRPr lang="en-US"/>
          </a:p>
        </p:txBody>
      </p:sp>
    </p:spTree>
    <p:extLst>
      <p:ext uri="{BB962C8B-B14F-4D97-AF65-F5344CB8AC3E}">
        <p14:creationId xmlns:p14="http://schemas.microsoft.com/office/powerpoint/2010/main" val="1711608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B0DFFD-94C5-462E-83A5-2CDFE7310531}" type="datetime1">
              <a:rPr lang="en-US" smtClean="0"/>
              <a:t>8/26/2012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6B0444-0425-4E97-8B58-0E4DBCAEEF5A}" type="slidenum">
              <a:rPr lang="en-US" smtClean="0"/>
              <a:t>‹#›</a:t>
            </a:fld>
            <a:endParaRPr lang="en-US"/>
          </a:p>
        </p:txBody>
      </p:sp>
    </p:spTree>
    <p:extLst>
      <p:ext uri="{BB962C8B-B14F-4D97-AF65-F5344CB8AC3E}">
        <p14:creationId xmlns:p14="http://schemas.microsoft.com/office/powerpoint/2010/main" val="1933323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0329CF-D0E1-4DDD-9C3A-F9DD5F1753C9}" type="datetime1">
              <a:rPr lang="en-US" smtClean="0"/>
              <a:t>8/26/2012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6B0444-0425-4E97-8B58-0E4DBCAEEF5A}" type="slidenum">
              <a:rPr lang="en-US" smtClean="0"/>
              <a:t>‹#›</a:t>
            </a:fld>
            <a:endParaRPr lang="en-US"/>
          </a:p>
        </p:txBody>
      </p:sp>
    </p:spTree>
    <p:extLst>
      <p:ext uri="{BB962C8B-B14F-4D97-AF65-F5344CB8AC3E}">
        <p14:creationId xmlns:p14="http://schemas.microsoft.com/office/powerpoint/2010/main" val="506043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150B5B-BC32-464C-B715-8F691CD7088A}" type="datetime1">
              <a:rPr lang="en-US" smtClean="0"/>
              <a:t>8/26/2012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6B0444-0425-4E97-8B58-0E4DBCAEEF5A}" type="slidenum">
              <a:rPr lang="en-US" smtClean="0"/>
              <a:t>‹#›</a:t>
            </a:fld>
            <a:endParaRPr lang="en-US"/>
          </a:p>
        </p:txBody>
      </p:sp>
    </p:spTree>
    <p:extLst>
      <p:ext uri="{BB962C8B-B14F-4D97-AF65-F5344CB8AC3E}">
        <p14:creationId xmlns:p14="http://schemas.microsoft.com/office/powerpoint/2010/main" val="8406114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bit.ly/whereclass" TargetMode="External"/><Relationship Id="rId2" Type="http://schemas.openxmlformats.org/officeDocument/2006/relationships/hyperlink" Target="http://www.trinitydc.edu/students/find-my-class/"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trinitydc.edu/policies/Home.html"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www.youtube.com/watch?v=ZAwBN2Q8L14&amp;feature=em-share_video_user"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rgbClr val="FFFF99"/>
          </a:solidFill>
          <a:ln>
            <a:noFill/>
          </a:ln>
          <a:scene3d>
            <a:camera prst="orthographicFront"/>
            <a:lightRig rig="threePt" dir="t"/>
          </a:scene3d>
          <a:sp3d>
            <a:bevelT w="101600" prst="riblet"/>
          </a:sp3d>
        </p:spPr>
        <p:txBody>
          <a:bodyPr/>
          <a:lstStyle/>
          <a:p>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President’s Report </a:t>
            </a:r>
            <a:b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to the Faculty</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Subtitle 2"/>
          <p:cNvSpPr>
            <a:spLocks noGrp="1"/>
          </p:cNvSpPr>
          <p:nvPr>
            <p:ph type="subTitle" idx="1"/>
          </p:nvPr>
        </p:nvSpPr>
        <p:spPr/>
        <p:txBody>
          <a:bodyP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August 24, 2012</a:t>
            </a: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234" y="5288823"/>
            <a:ext cx="1905000" cy="131854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49556" y="5288823"/>
            <a:ext cx="1714455" cy="1318548"/>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67485" y="5274968"/>
            <a:ext cx="2058697" cy="1391108"/>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48234" y="5296143"/>
            <a:ext cx="1019251" cy="1353505"/>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64011" y="5296143"/>
            <a:ext cx="2218031" cy="1365145"/>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8600" y="145473"/>
            <a:ext cx="1591815" cy="1072623"/>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467600" y="152400"/>
            <a:ext cx="1603282" cy="1093900"/>
          </a:xfrm>
          <a:prstGeom prst="rect">
            <a:avLst/>
          </a:prstGeom>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820415" y="145473"/>
            <a:ext cx="1474887" cy="1088955"/>
          </a:xfrm>
          <a:prstGeom prst="rect">
            <a:avLst/>
          </a:prstGeom>
        </p:spPr>
      </p:pic>
      <p:pic>
        <p:nvPicPr>
          <p:cNvPr id="14" name="Picture 1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797191" y="152400"/>
            <a:ext cx="1746609" cy="1088955"/>
          </a:xfrm>
          <a:prstGeom prst="rect">
            <a:avLst/>
          </a:prstGeom>
        </p:spPr>
      </p:pic>
      <p:pic>
        <p:nvPicPr>
          <p:cNvPr id="15" name="Picture 1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283910" y="166255"/>
            <a:ext cx="2553983" cy="1083683"/>
          </a:xfrm>
          <a:prstGeom prst="rect">
            <a:avLst/>
          </a:prstGeom>
        </p:spPr>
      </p:pic>
      <p:cxnSp>
        <p:nvCxnSpPr>
          <p:cNvPr id="17" name="Straight Connector 16"/>
          <p:cNvCxnSpPr/>
          <p:nvPr/>
        </p:nvCxnSpPr>
        <p:spPr>
          <a:xfrm>
            <a:off x="228600" y="152400"/>
            <a:ext cx="8842282" cy="0"/>
          </a:xfrm>
          <a:prstGeom prst="line">
            <a:avLst/>
          </a:prstGeom>
          <a:ln w="57150" cmpd="sng">
            <a:solidFill>
              <a:srgbClr val="FFCA2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28600" y="1241355"/>
            <a:ext cx="8842282" cy="0"/>
          </a:xfrm>
          <a:prstGeom prst="line">
            <a:avLst/>
          </a:prstGeom>
          <a:ln w="57150" cmpd="sng">
            <a:solidFill>
              <a:srgbClr val="FFCA2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39760" y="6643381"/>
            <a:ext cx="8842282" cy="0"/>
          </a:xfrm>
          <a:prstGeom prst="line">
            <a:avLst/>
          </a:prstGeom>
          <a:ln w="57150" cmpd="sng">
            <a:solidFill>
              <a:srgbClr val="FFCA2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39760" y="5269414"/>
            <a:ext cx="8842282" cy="0"/>
          </a:xfrm>
          <a:prstGeom prst="line">
            <a:avLst/>
          </a:prstGeom>
          <a:ln w="57150" cmpd="sng">
            <a:solidFill>
              <a:srgbClr val="FFCA2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00487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p:spPr>
        <p:style>
          <a:lnRef idx="2">
            <a:schemeClr val="accent5"/>
          </a:lnRef>
          <a:fillRef idx="1">
            <a:schemeClr val="lt1"/>
          </a:fillRef>
          <a:effectRef idx="0">
            <a:schemeClr val="accent5"/>
          </a:effectRef>
          <a:fontRef idx="minor">
            <a:schemeClr val="dk1"/>
          </a:fontRef>
        </p:style>
        <p:txBody>
          <a:bodyPr>
            <a:normAutofit fontScale="90000"/>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Revolution:  New Competitors</a:t>
            </a:r>
            <a:endParaRPr lang="en-US"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Content Placeholder 2"/>
          <p:cNvSpPr>
            <a:spLocks noGrp="1"/>
          </p:cNvSpPr>
          <p:nvPr>
            <p:ph idx="1"/>
          </p:nvPr>
        </p:nvSpPr>
        <p:spPr/>
        <p:txBody>
          <a:bodyPr/>
          <a:lstStyle/>
          <a:p>
            <a:r>
              <a:rPr lang="en-US" dirty="0" smtClean="0"/>
              <a:t>Meanwhile, new competitors are entering the marketplace for higher education every day</a:t>
            </a:r>
          </a:p>
          <a:p>
            <a:pPr lvl="2"/>
            <a:r>
              <a:rPr lang="en-US" dirty="0" smtClean="0"/>
              <a:t>“Pop-up Masters Degrees”</a:t>
            </a:r>
          </a:p>
          <a:p>
            <a:pPr lvl="2"/>
            <a:r>
              <a:rPr lang="en-US" dirty="0" smtClean="0"/>
              <a:t>Teacher credentialing agencies</a:t>
            </a:r>
          </a:p>
          <a:p>
            <a:pPr lvl="2"/>
            <a:r>
              <a:rPr lang="en-US" dirty="0" smtClean="0"/>
              <a:t>MOOCs</a:t>
            </a:r>
          </a:p>
          <a:p>
            <a:r>
              <a:rPr lang="en-US" dirty="0" smtClean="0"/>
              <a:t>Relationship between new competitors and challengers to higher </a:t>
            </a:r>
            <a:r>
              <a:rPr lang="en-US" dirty="0" err="1" smtClean="0"/>
              <a:t>ed</a:t>
            </a:r>
            <a:r>
              <a:rPr lang="en-US" dirty="0" smtClean="0"/>
              <a:t> methods, e.g., philanthropists engaged in K-12 reform now targeting higher </a:t>
            </a:r>
            <a:r>
              <a:rPr lang="en-US" dirty="0" err="1" smtClean="0"/>
              <a:t>ed</a:t>
            </a:r>
            <a:endParaRPr lang="en-US" dirty="0" smtClean="0"/>
          </a:p>
        </p:txBody>
      </p:sp>
      <p:sp>
        <p:nvSpPr>
          <p:cNvPr id="4" name="Slide Number Placeholder 3"/>
          <p:cNvSpPr>
            <a:spLocks noGrp="1"/>
          </p:cNvSpPr>
          <p:nvPr>
            <p:ph type="sldNum" sz="quarter" idx="12"/>
          </p:nvPr>
        </p:nvSpPr>
        <p:spPr>
          <a:xfrm>
            <a:off x="6553200" y="6356350"/>
            <a:ext cx="2133600" cy="365125"/>
          </a:xfrm>
        </p:spPr>
        <p:txBody>
          <a:bodyPr/>
          <a:lstStyle/>
          <a:p>
            <a:fld id="{176B0444-0425-4E97-8B58-0E4DBCAEEF5A}" type="slidenum">
              <a:rPr lang="en-US" smtClean="0"/>
              <a:t>10</a:t>
            </a:fld>
            <a:endParaRPr lang="en-US"/>
          </a:p>
        </p:txBody>
      </p:sp>
    </p:spTree>
    <p:extLst>
      <p:ext uri="{BB962C8B-B14F-4D97-AF65-F5344CB8AC3E}">
        <p14:creationId xmlns:p14="http://schemas.microsoft.com/office/powerpoint/2010/main" val="36674368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710" y="-86414"/>
            <a:ext cx="9287709" cy="6979049"/>
          </a:xfrm>
          <a:prstGeom prst="rect">
            <a:avLst/>
          </a:prstGeom>
        </p:spPr>
      </p:pic>
      <p:sp>
        <p:nvSpPr>
          <p:cNvPr id="5" name="TextBox 4"/>
          <p:cNvSpPr txBox="1"/>
          <p:nvPr/>
        </p:nvSpPr>
        <p:spPr>
          <a:xfrm>
            <a:off x="6477001" y="3886200"/>
            <a:ext cx="2095582" cy="718066"/>
          </a:xfrm>
          <a:prstGeom prst="rect">
            <a:avLst/>
          </a:prstGeom>
          <a:noFill/>
        </p:spPr>
        <p:txBody>
          <a:bodyPr wrap="none" rtlCol="0">
            <a:prstTxWarp prst="textCanUp">
              <a:avLst/>
            </a:prstTxWarp>
            <a:spAutoFit/>
          </a:bodyPr>
          <a:lstStyle/>
          <a:p>
            <a:r>
              <a:rPr lang="en-US" b="1" cap="all" dirty="0" smtClean="0">
                <a:ln w="9000" cmpd="sng">
                  <a:no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50" endPos="85000" dist="60007" dir="5400000" sy="-100000" algn="bl" rotWithShape="0"/>
                </a:effectLst>
                <a:latin typeface="Comic Sans MS" pitchFamily="66" charset="0"/>
              </a:rPr>
              <a:t>COLLEGE COST</a:t>
            </a:r>
            <a:endParaRPr lang="en-US" b="1" cap="all" dirty="0">
              <a:ln w="9000" cmpd="sng">
                <a:no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50" endPos="85000" dist="60007" dir="5400000" sy="-100000" algn="bl" rotWithShape="0"/>
              </a:effectLst>
              <a:latin typeface="Comic Sans MS" pitchFamily="66" charset="0"/>
            </a:endParaRPr>
          </a:p>
        </p:txBody>
      </p:sp>
      <p:sp>
        <p:nvSpPr>
          <p:cNvPr id="6" name="TextBox 5"/>
          <p:cNvSpPr txBox="1"/>
          <p:nvPr/>
        </p:nvSpPr>
        <p:spPr>
          <a:xfrm>
            <a:off x="5562600" y="5867400"/>
            <a:ext cx="1080104" cy="646331"/>
          </a:xfrm>
          <a:prstGeom prst="rect">
            <a:avLst/>
          </a:prstGeom>
          <a:noFill/>
        </p:spPr>
        <p:txBody>
          <a:bodyPr wrap="none" rtlCol="0" anchor="ctr">
            <a:prstTxWarp prst="textCanDown">
              <a:avLst/>
            </a:prstTxWarp>
            <a:spAutoFit/>
            <a:scene3d>
              <a:camera prst="orthographicFront"/>
              <a:lightRig rig="flat" dir="tl">
                <a:rot lat="0" lon="0" rev="6600000"/>
              </a:lightRig>
            </a:scene3d>
            <a:sp3d extrusionH="25400" contourW="8890">
              <a:bevelT w="38100" h="31750" prst="softRound"/>
              <a:contourClr>
                <a:schemeClr val="accent2">
                  <a:shade val="75000"/>
                </a:schemeClr>
              </a:contourClr>
            </a:sp3d>
          </a:bodyPr>
          <a:lstStyle/>
          <a:p>
            <a:pPr algn="ctr"/>
            <a:r>
              <a:rPr lang="en-US" b="1" dirty="0" smtClean="0">
                <a:ln w="11430">
                  <a:solidFill>
                    <a:schemeClr val="bg1"/>
                  </a:solidFill>
                </a:ln>
                <a:solidFill>
                  <a:srgbClr val="66FF33"/>
                </a:solidFill>
                <a:effectLst>
                  <a:glow rad="139700">
                    <a:schemeClr val="accent2">
                      <a:satMod val="175000"/>
                      <a:alpha val="40000"/>
                    </a:schemeClr>
                  </a:glow>
                  <a:outerShdw blurRad="50800" dist="39000" dir="5460000" algn="tl">
                    <a:srgbClr val="000000">
                      <a:alpha val="38000"/>
                    </a:srgbClr>
                  </a:outerShdw>
                </a:effectLst>
              </a:rPr>
              <a:t>STUDENT</a:t>
            </a:r>
          </a:p>
          <a:p>
            <a:pPr algn="ctr"/>
            <a:r>
              <a:rPr lang="en-US" b="1" dirty="0" smtClean="0">
                <a:ln w="11430">
                  <a:solidFill>
                    <a:schemeClr val="bg1"/>
                  </a:solidFill>
                </a:ln>
                <a:solidFill>
                  <a:srgbClr val="66FF33"/>
                </a:solidFill>
                <a:effectLst>
                  <a:glow rad="139700">
                    <a:schemeClr val="accent2">
                      <a:satMod val="175000"/>
                      <a:alpha val="40000"/>
                    </a:schemeClr>
                  </a:glow>
                  <a:outerShdw blurRad="50800" dist="39000" dir="5460000" algn="tl">
                    <a:srgbClr val="000000">
                      <a:alpha val="38000"/>
                    </a:srgbClr>
                  </a:outerShdw>
                </a:effectLst>
              </a:rPr>
              <a:t>LOANS</a:t>
            </a:r>
            <a:endParaRPr lang="en-US" b="1" dirty="0">
              <a:ln w="11430">
                <a:solidFill>
                  <a:schemeClr val="bg1"/>
                </a:solidFill>
              </a:ln>
              <a:solidFill>
                <a:srgbClr val="66FF33"/>
              </a:solidFill>
              <a:effectLst>
                <a:glow rad="139700">
                  <a:schemeClr val="accent2">
                    <a:satMod val="175000"/>
                    <a:alpha val="40000"/>
                  </a:schemeClr>
                </a:glow>
                <a:outerShdw blurRad="50800" dist="39000" dir="5460000" algn="tl">
                  <a:srgbClr val="000000">
                    <a:alpha val="38000"/>
                  </a:srgbClr>
                </a:outerShdw>
              </a:effectLst>
            </a:endParaRPr>
          </a:p>
        </p:txBody>
      </p:sp>
      <p:sp>
        <p:nvSpPr>
          <p:cNvPr id="7" name="TextBox 6"/>
          <p:cNvSpPr txBox="1"/>
          <p:nvPr/>
        </p:nvSpPr>
        <p:spPr>
          <a:xfrm>
            <a:off x="2971800" y="545812"/>
            <a:ext cx="1528345" cy="584775"/>
          </a:xfrm>
          <a:prstGeom prst="rect">
            <a:avLst/>
          </a:prstGeom>
          <a:noFill/>
        </p:spPr>
        <p:txBody>
          <a:bodyPr wrap="none" rtlCol="0">
            <a:prstTxWarp prst="textCascadeUp">
              <a:avLst/>
            </a:prstTxWarp>
            <a:spAutoFit/>
          </a:bodyPr>
          <a:lstStyle/>
          <a:p>
            <a:r>
              <a:rPr lang="en-US" sz="3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reflection blurRad="6350" stA="60000" endA="900" endPos="58000" dir="5400000" sy="-100000" algn="bl" rotWithShape="0"/>
                </a:effectLst>
              </a:rPr>
              <a:t>SCANDALS</a:t>
            </a:r>
            <a:endParaRPr lang="en-US" sz="32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reflection blurRad="6350" stA="60000" endA="900" endPos="58000" dir="5400000" sy="-100000" algn="bl" rotWithShape="0"/>
              </a:effectLst>
            </a:endParaRPr>
          </a:p>
        </p:txBody>
      </p:sp>
      <p:sp>
        <p:nvSpPr>
          <p:cNvPr id="8" name="TextBox 7"/>
          <p:cNvSpPr txBox="1"/>
          <p:nvPr/>
        </p:nvSpPr>
        <p:spPr>
          <a:xfrm>
            <a:off x="1371600" y="4604266"/>
            <a:ext cx="1295400" cy="503504"/>
          </a:xfrm>
          <a:prstGeom prst="rect">
            <a:avLst/>
          </a:prstGeom>
          <a:noFill/>
        </p:spPr>
        <p:txBody>
          <a:bodyPr wrap="none" rtlCol="0">
            <a:prstTxWarp prst="textStop">
              <a:avLst/>
            </a:prstTxWarp>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b="1" cap="all" dirty="0" smtClean="0">
                <a:ln w="0">
                  <a:solidFill>
                    <a:srgbClr val="00B050"/>
                  </a:solidFill>
                </a:ln>
                <a:solidFill>
                  <a:srgbClr val="00B050"/>
                </a:solidFill>
                <a:effectLst>
                  <a:glow rad="101600">
                    <a:srgbClr val="FFFF99"/>
                  </a:glow>
                  <a:reflection blurRad="6350" stA="55000" endA="50" endPos="85000" dist="60007" dir="5400000" sy="-100000" algn="bl" rotWithShape="0"/>
                </a:effectLst>
              </a:rPr>
              <a:t>ECONOMY</a:t>
            </a:r>
            <a:endParaRPr lang="en-US" b="1" cap="all" dirty="0">
              <a:ln w="0">
                <a:solidFill>
                  <a:srgbClr val="00B050"/>
                </a:solidFill>
              </a:ln>
              <a:solidFill>
                <a:srgbClr val="00B050"/>
              </a:solidFill>
              <a:effectLst>
                <a:glow rad="101600">
                  <a:srgbClr val="FFFF99"/>
                </a:glow>
                <a:reflection blurRad="6350" stA="55000" endA="50" endPos="85000" dist="60007" dir="5400000" sy="-100000" algn="bl" rotWithShape="0"/>
              </a:effectLst>
            </a:endParaRPr>
          </a:p>
        </p:txBody>
      </p:sp>
      <p:sp>
        <p:nvSpPr>
          <p:cNvPr id="11" name="Rectangle 10"/>
          <p:cNvSpPr/>
          <p:nvPr/>
        </p:nvSpPr>
        <p:spPr>
          <a:xfrm>
            <a:off x="5857048" y="838199"/>
            <a:ext cx="1515893" cy="1066801"/>
          </a:xfrm>
          <a:prstGeom prst="rect">
            <a:avLst/>
          </a:prstGeom>
          <a:noFill/>
        </p:spPr>
        <p:txBody>
          <a:bodyPr wrap="square" lIns="91440" tIns="45720" rIns="91440" bIns="45720">
            <a:prstTxWarp prst="textInflateBottom">
              <a:avLst/>
            </a:prstTxWarp>
            <a:spAutoFit/>
            <a:scene3d>
              <a:camera prst="orthographicFront"/>
              <a:lightRig rig="soft" dir="tl">
                <a:rot lat="0" lon="0" rev="0"/>
              </a:lightRig>
            </a:scene3d>
            <a:sp3d extrusionH="57150" contourW="25400" prstMaterial="matte">
              <a:bevelT w="25400" h="55880" prst="divot"/>
              <a:contourClr>
                <a:schemeClr val="accent2">
                  <a:tint val="20000"/>
                </a:schemeClr>
              </a:contourClr>
            </a:sp3d>
          </a:bodyPr>
          <a:lstStyle/>
          <a:p>
            <a:pPr algn="ctr"/>
            <a:r>
              <a:rPr lang="en-US" sz="2800" b="1" cap="none" spc="50" dirty="0" smtClean="0">
                <a:ln w="11430"/>
                <a:gradFill>
                  <a:gsLst>
                    <a:gs pos="25000">
                      <a:schemeClr val="accent2">
                        <a:satMod val="155000"/>
                      </a:schemeClr>
                    </a:gs>
                    <a:gs pos="100000">
                      <a:schemeClr val="accent2">
                        <a:shade val="45000"/>
                        <a:satMod val="165000"/>
                      </a:schemeClr>
                    </a:gs>
                  </a:gsLst>
                  <a:lin ang="5400000"/>
                </a:gradFill>
                <a:effectLst>
                  <a:glow rad="63500">
                    <a:schemeClr val="bg1">
                      <a:lumMod val="95000"/>
                      <a:alpha val="40000"/>
                    </a:schemeClr>
                  </a:glow>
                  <a:outerShdw blurRad="76200" dist="50800" dir="5400000" algn="tl" rotWithShape="0">
                    <a:srgbClr val="000000">
                      <a:alpha val="65000"/>
                    </a:srgbClr>
                  </a:outerShdw>
                  <a:reflection blurRad="6350" stA="60000" endA="900" endPos="60000" dist="29997" dir="5400000" sy="-100000" algn="bl" rotWithShape="0"/>
                </a:effectLst>
              </a:rPr>
              <a:t>JOB </a:t>
            </a:r>
          </a:p>
          <a:p>
            <a:pPr algn="ctr"/>
            <a:r>
              <a:rPr lang="en-US" sz="2800" b="1" cap="none" spc="50" dirty="0" smtClean="0">
                <a:ln w="11430"/>
                <a:gradFill>
                  <a:gsLst>
                    <a:gs pos="25000">
                      <a:schemeClr val="accent2">
                        <a:satMod val="155000"/>
                      </a:schemeClr>
                    </a:gs>
                    <a:gs pos="100000">
                      <a:schemeClr val="accent2">
                        <a:shade val="45000"/>
                        <a:satMod val="165000"/>
                      </a:schemeClr>
                    </a:gs>
                  </a:gsLst>
                  <a:lin ang="5400000"/>
                </a:gradFill>
                <a:effectLst>
                  <a:glow rad="63500">
                    <a:schemeClr val="bg1">
                      <a:lumMod val="95000"/>
                      <a:alpha val="40000"/>
                    </a:schemeClr>
                  </a:glow>
                  <a:outerShdw blurRad="76200" dist="50800" dir="5400000" algn="tl" rotWithShape="0">
                    <a:srgbClr val="000000">
                      <a:alpha val="65000"/>
                    </a:srgbClr>
                  </a:outerShdw>
                  <a:reflection blurRad="6350" stA="60000" endA="900" endPos="60000" dist="29997" dir="5400000" sy="-100000" algn="bl" rotWithShape="0"/>
                </a:effectLst>
              </a:rPr>
              <a:t>MARKET</a:t>
            </a:r>
            <a:endParaRPr lang="en-US" sz="2800" b="1" cap="none" spc="50" dirty="0">
              <a:ln w="11430"/>
              <a:gradFill>
                <a:gsLst>
                  <a:gs pos="25000">
                    <a:schemeClr val="accent2">
                      <a:satMod val="155000"/>
                    </a:schemeClr>
                  </a:gs>
                  <a:gs pos="100000">
                    <a:schemeClr val="accent2">
                      <a:shade val="45000"/>
                      <a:satMod val="165000"/>
                    </a:schemeClr>
                  </a:gs>
                </a:gsLst>
                <a:lin ang="5400000"/>
              </a:gradFill>
              <a:effectLst>
                <a:glow rad="63500">
                  <a:schemeClr val="bg1">
                    <a:lumMod val="95000"/>
                    <a:alpha val="40000"/>
                  </a:schemeClr>
                </a:glow>
                <a:outerShdw blurRad="76200" dist="50800" dir="5400000" algn="tl" rotWithShape="0">
                  <a:srgbClr val="000000">
                    <a:alpha val="65000"/>
                  </a:srgbClr>
                </a:outerShdw>
                <a:reflection blurRad="6350" stA="60000" endA="900" endPos="60000" dist="29997" dir="5400000" sy="-100000" algn="bl" rotWithShape="0"/>
              </a:effectLst>
            </a:endParaRPr>
          </a:p>
        </p:txBody>
      </p:sp>
      <p:sp>
        <p:nvSpPr>
          <p:cNvPr id="13" name="TextBox 12"/>
          <p:cNvSpPr txBox="1"/>
          <p:nvPr/>
        </p:nvSpPr>
        <p:spPr>
          <a:xfrm rot="612832">
            <a:off x="835136" y="549327"/>
            <a:ext cx="1485982" cy="596165"/>
          </a:xfrm>
          <a:prstGeom prst="rect">
            <a:avLst/>
          </a:prstGeom>
          <a:noFill/>
        </p:spPr>
        <p:txBody>
          <a:bodyPr wrap="none" rtlCol="0">
            <a:prstTxWarp prst="textWave2">
              <a:avLst/>
            </a:prstTxWarp>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ACADEMICALLY</a:t>
            </a:r>
          </a:p>
          <a:p>
            <a:pPr algn="ctr"/>
            <a: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ADRIFT</a:t>
            </a:r>
            <a:endPar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4" name="TextBox 13"/>
          <p:cNvSpPr txBox="1"/>
          <p:nvPr/>
        </p:nvSpPr>
        <p:spPr>
          <a:xfrm>
            <a:off x="701687" y="3423892"/>
            <a:ext cx="1742785" cy="369332"/>
          </a:xfrm>
          <a:prstGeom prst="rect">
            <a:avLst/>
          </a:prstGeom>
          <a:noFill/>
        </p:spPr>
        <p:txBody>
          <a:bodyPr wrap="none" rtlCol="0">
            <a:prstTxWarp prst="textDeflate">
              <a:avLst/>
            </a:prstTxWarp>
            <a:spAutoFit/>
          </a:bodyPr>
          <a:lstStyle/>
          <a:p>
            <a:r>
              <a:rPr lang="en-US" dirty="0" smtClean="0">
                <a:ln w="18415" cmpd="sng">
                  <a:solidFill>
                    <a:srgbClr val="FFFFFF"/>
                  </a:solidFill>
                  <a:prstDash val="solid"/>
                </a:ln>
                <a:solidFill>
                  <a:srgbClr val="FFFFFF"/>
                </a:solidFill>
                <a:effectLst>
                  <a:glow rad="101600">
                    <a:schemeClr val="accent5">
                      <a:lumMod val="75000"/>
                      <a:alpha val="60000"/>
                    </a:schemeClr>
                  </a:glow>
                  <a:outerShdw blurRad="63500" dir="3600000" algn="tl" rotWithShape="0">
                    <a:srgbClr val="000000">
                      <a:alpha val="70000"/>
                    </a:srgbClr>
                  </a:outerShdw>
                  <a:reflection blurRad="6350" stA="50000" endA="300" endPos="50000" dist="29997" dir="5400000" sy="-100000" algn="bl" rotWithShape="0"/>
                </a:effectLst>
              </a:rPr>
              <a:t>DEMOGRAPHICS</a:t>
            </a:r>
            <a:endParaRPr lang="en-US" dirty="0">
              <a:ln w="18415" cmpd="sng">
                <a:solidFill>
                  <a:srgbClr val="FFFFFF"/>
                </a:solidFill>
                <a:prstDash val="solid"/>
              </a:ln>
              <a:solidFill>
                <a:srgbClr val="FFFFFF"/>
              </a:solidFill>
              <a:effectLst>
                <a:glow rad="101600">
                  <a:schemeClr val="accent5">
                    <a:lumMod val="75000"/>
                    <a:alpha val="60000"/>
                  </a:schemeClr>
                </a:glow>
                <a:outerShdw blurRad="63500" dir="3600000" algn="tl" rotWithShape="0">
                  <a:srgbClr val="000000">
                    <a:alpha val="70000"/>
                  </a:srgbClr>
                </a:outerShdw>
                <a:reflection blurRad="6350" stA="50000" endA="300" endPos="50000" dist="29997" dir="5400000" sy="-100000" algn="bl" rotWithShape="0"/>
              </a:effectLst>
            </a:endParaRPr>
          </a:p>
        </p:txBody>
      </p:sp>
      <p:sp>
        <p:nvSpPr>
          <p:cNvPr id="15" name="TextBox 14"/>
          <p:cNvSpPr txBox="1"/>
          <p:nvPr/>
        </p:nvSpPr>
        <p:spPr>
          <a:xfrm>
            <a:off x="5254375" y="4066309"/>
            <a:ext cx="884473" cy="369332"/>
          </a:xfrm>
          <a:prstGeom prst="rect">
            <a:avLst/>
          </a:prstGeom>
          <a:noFill/>
        </p:spPr>
        <p:txBody>
          <a:bodyPr wrap="none" rtlCol="0">
            <a:spAutoFit/>
            <a:scene3d>
              <a:camera prst="orthographicFront"/>
              <a:lightRig rig="threePt" dir="t"/>
            </a:scene3d>
            <a:sp3d extrusionH="57150">
              <a:bevelT h="25400" prst="softRound"/>
            </a:sp3d>
          </a:bodyPr>
          <a:lstStyle/>
          <a:p>
            <a:r>
              <a:rPr lang="en-US" b="1" dirty="0" smtClean="0">
                <a:ln w="12700">
                  <a:solidFill>
                    <a:srgbClr val="FFFF00"/>
                  </a:solidFill>
                  <a:prstDash val="solid"/>
                </a:ln>
                <a:solidFill>
                  <a:schemeClr val="bg2">
                    <a:tint val="85000"/>
                    <a:satMod val="155000"/>
                  </a:schemeClr>
                </a:solidFill>
                <a:effectLst>
                  <a:glow rad="101600">
                    <a:schemeClr val="accent4">
                      <a:satMod val="175000"/>
                      <a:alpha val="40000"/>
                    </a:schemeClr>
                  </a:glow>
                  <a:outerShdw blurRad="41275" dist="20320" dir="1800000" algn="tl" rotWithShape="0">
                    <a:srgbClr val="000000">
                      <a:alpha val="40000"/>
                    </a:srgbClr>
                  </a:outerShdw>
                  <a:reflection blurRad="6350" stA="55000" endA="50" endPos="85000" dist="29997" dir="5400000" sy="-100000" algn="bl" rotWithShape="0"/>
                </a:effectLst>
              </a:rPr>
              <a:t>ACCESS</a:t>
            </a:r>
            <a:endParaRPr lang="en-US" b="1" dirty="0">
              <a:ln w="12700">
                <a:solidFill>
                  <a:srgbClr val="FFFF00"/>
                </a:solidFill>
                <a:prstDash val="solid"/>
              </a:ln>
              <a:solidFill>
                <a:schemeClr val="bg2">
                  <a:tint val="85000"/>
                  <a:satMod val="155000"/>
                </a:schemeClr>
              </a:solidFill>
              <a:effectLst>
                <a:glow rad="101600">
                  <a:schemeClr val="accent4">
                    <a:satMod val="175000"/>
                    <a:alpha val="40000"/>
                  </a:schemeClr>
                </a:glow>
                <a:outerShdw blurRad="41275" dist="20320" dir="1800000" algn="tl" rotWithShape="0">
                  <a:srgbClr val="000000">
                    <a:alpha val="40000"/>
                  </a:srgbClr>
                </a:outerShdw>
                <a:reflection blurRad="6350" stA="55000" endA="50" endPos="85000" dist="29997" dir="5400000" sy="-100000" algn="bl" rotWithShape="0"/>
              </a:effectLst>
            </a:endParaRPr>
          </a:p>
        </p:txBody>
      </p:sp>
      <p:sp>
        <p:nvSpPr>
          <p:cNvPr id="16" name="TextBox 15"/>
          <p:cNvSpPr txBox="1"/>
          <p:nvPr/>
        </p:nvSpPr>
        <p:spPr>
          <a:xfrm>
            <a:off x="3917485" y="1727261"/>
            <a:ext cx="1111716" cy="369332"/>
          </a:xfrm>
          <a:prstGeom prst="rect">
            <a:avLst/>
          </a:prstGeom>
          <a:noFill/>
        </p:spPr>
        <p:txBody>
          <a:bodyPr wrap="none" rtlCol="0">
            <a:prstTxWarp prst="textChevronInverted">
              <a:avLst/>
            </a:prstTxWarp>
            <a:spAutoFit/>
          </a:bodyPr>
          <a:lstStyle/>
          <a:p>
            <a:r>
              <a:rPr lang="en-US" b="1" dirty="0" smtClean="0">
                <a:ln w="12700" cmpd="sng">
                  <a:solidFill>
                    <a:schemeClr val="bg1"/>
                  </a:solidFill>
                  <a:prstDash val="solid"/>
                  <a:miter lim="800000"/>
                </a:ln>
                <a:solidFill>
                  <a:schemeClr val="tx1">
                    <a:lumMod val="75000"/>
                    <a:lumOff val="25000"/>
                  </a:schemeClr>
                </a:solidFill>
                <a:effectLst>
                  <a:glow rad="63500">
                    <a:schemeClr val="bg1">
                      <a:alpha val="40000"/>
                    </a:schemeClr>
                  </a:glow>
                  <a:outerShdw blurRad="50800" algn="tl" rotWithShape="0">
                    <a:srgbClr val="000000"/>
                  </a:outerShdw>
                  <a:reflection blurRad="6350" stA="55000" endA="50" endPos="85000" dir="5400000" sy="-100000" algn="bl" rotWithShape="0"/>
                </a:effectLst>
              </a:rPr>
              <a:t>ATHLETICS</a:t>
            </a:r>
            <a:endParaRPr lang="en-US" b="1" dirty="0">
              <a:ln w="12700" cmpd="sng">
                <a:solidFill>
                  <a:schemeClr val="bg1"/>
                </a:solidFill>
                <a:prstDash val="solid"/>
                <a:miter lim="800000"/>
              </a:ln>
              <a:solidFill>
                <a:schemeClr val="tx1">
                  <a:lumMod val="75000"/>
                  <a:lumOff val="25000"/>
                </a:schemeClr>
              </a:solidFill>
              <a:effectLst>
                <a:glow rad="63500">
                  <a:schemeClr val="bg1">
                    <a:alpha val="40000"/>
                  </a:schemeClr>
                </a:glow>
                <a:outerShdw blurRad="50800" algn="tl" rotWithShape="0">
                  <a:srgbClr val="000000"/>
                </a:outerShdw>
                <a:reflection blurRad="6350" stA="55000" endA="50" endPos="85000" dir="5400000" sy="-100000" algn="bl" rotWithShape="0"/>
              </a:effectLst>
            </a:endParaRPr>
          </a:p>
        </p:txBody>
      </p:sp>
      <p:sp>
        <p:nvSpPr>
          <p:cNvPr id="17" name="TextBox 16"/>
          <p:cNvSpPr txBox="1"/>
          <p:nvPr/>
        </p:nvSpPr>
        <p:spPr>
          <a:xfrm rot="20534797">
            <a:off x="3468439" y="2759350"/>
            <a:ext cx="1656355" cy="1516978"/>
          </a:xfrm>
          <a:prstGeom prst="rect">
            <a:avLst/>
          </a:prstGeom>
          <a:noFill/>
        </p:spPr>
        <p:txBody>
          <a:bodyPr wrap="none" rtlCol="0">
            <a:prstTxWarp prst="textCircle">
              <a:avLst>
                <a:gd name="adj" fmla="val 10892117"/>
              </a:avLst>
            </a:prstTxWarp>
            <a:spAutoFit/>
            <a:scene3d>
              <a:camera prst="orthographicFront"/>
              <a:lightRig rig="threePt" dir="t"/>
            </a:scene3d>
            <a:sp3d extrusionH="57150">
              <a:bevelT w="57150" h="38100" prst="artDeco"/>
            </a:sp3d>
          </a:bodyPr>
          <a:lstStyle/>
          <a:p>
            <a:r>
              <a:rPr lang="en-US" sz="2800" dirty="0" smtClean="0">
                <a:ln w="18415" cmpd="sng">
                  <a:solidFill>
                    <a:srgbClr val="FFFFFF"/>
                  </a:solidFill>
                  <a:prstDash val="solid"/>
                </a:ln>
                <a:solidFill>
                  <a:srgbClr val="FFFFFF"/>
                </a:solidFill>
                <a:effectLst>
                  <a:outerShdw blurRad="50800" dist="38100" dir="2700000" algn="tl" rotWithShape="0">
                    <a:prstClr val="black">
                      <a:alpha val="40000"/>
                    </a:prstClr>
                  </a:outerShdw>
                </a:effectLst>
              </a:rPr>
              <a:t>THE HIGHER EDUCATION BUBBLE</a:t>
            </a:r>
            <a:endParaRPr lang="en-US" sz="2800" dirty="0">
              <a:ln w="18415" cmpd="sng">
                <a:solidFill>
                  <a:srgbClr val="FFFFFF"/>
                </a:solidFill>
                <a:prstDash val="solid"/>
              </a:ln>
              <a:solidFill>
                <a:srgbClr val="FFFFFF"/>
              </a:solidFill>
              <a:effectLst>
                <a:outerShdw blurRad="50800" dist="38100" dir="2700000" algn="tl" rotWithShape="0">
                  <a:prstClr val="black">
                    <a:alpha val="40000"/>
                  </a:prstClr>
                </a:outerShdw>
              </a:effectLst>
            </a:endParaRPr>
          </a:p>
        </p:txBody>
      </p:sp>
      <p:sp>
        <p:nvSpPr>
          <p:cNvPr id="2" name="TextBox 1"/>
          <p:cNvSpPr txBox="1"/>
          <p:nvPr/>
        </p:nvSpPr>
        <p:spPr>
          <a:xfrm>
            <a:off x="7524792" y="2096593"/>
            <a:ext cx="1047790" cy="614036"/>
          </a:xfrm>
          <a:prstGeom prst="rect">
            <a:avLst/>
          </a:prstGeom>
          <a:noFill/>
        </p:spPr>
        <p:txBody>
          <a:bodyPr wrap="none" rtlCol="0">
            <a:prstTxWarp prst="textDeflateBottom">
              <a:avLst>
                <a:gd name="adj" fmla="val 36949"/>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2400" b="1" dirty="0" smtClean="0">
                <a:ln w="11430">
                  <a:noFill/>
                </a:ln>
                <a:solidFill>
                  <a:srgbClr val="FF0066"/>
                </a:solidFill>
                <a:effectLst>
                  <a:glow rad="101600">
                    <a:srgbClr val="FFFF99">
                      <a:alpha val="60000"/>
                    </a:srgbClr>
                  </a:glow>
                  <a:outerShdw blurRad="80000" dist="40000" dir="5040000" algn="tl">
                    <a:srgbClr val="000000">
                      <a:alpha val="30000"/>
                    </a:srgbClr>
                  </a:outerShdw>
                  <a:reflection blurRad="6350" stA="60000" endA="900" endPos="60000" dist="60007" dir="5400000" sy="-100000" algn="bl" rotWithShape="0"/>
                </a:effectLst>
              </a:rPr>
              <a:t>MOOCs</a:t>
            </a:r>
            <a:endParaRPr lang="en-US" sz="2400" b="1" dirty="0">
              <a:ln w="11430">
                <a:noFill/>
              </a:ln>
              <a:solidFill>
                <a:srgbClr val="FF0066"/>
              </a:solidFill>
              <a:effectLst>
                <a:glow rad="101600">
                  <a:srgbClr val="FFFF99">
                    <a:alpha val="60000"/>
                  </a:srgbClr>
                </a:glow>
                <a:outerShdw blurRad="80000" dist="40000" dir="5040000" algn="tl">
                  <a:srgbClr val="000000">
                    <a:alpha val="30000"/>
                  </a:srgbClr>
                </a:outerShdw>
                <a:reflection blurRad="6350" stA="60000" endA="900" endPos="60000" dist="60007" dir="5400000" sy="-100000" algn="bl" rotWithShape="0"/>
              </a:effectLst>
            </a:endParaRPr>
          </a:p>
        </p:txBody>
      </p:sp>
      <p:sp>
        <p:nvSpPr>
          <p:cNvPr id="3" name="TextBox 2"/>
          <p:cNvSpPr txBox="1"/>
          <p:nvPr/>
        </p:nvSpPr>
        <p:spPr>
          <a:xfrm>
            <a:off x="2179302" y="2542940"/>
            <a:ext cx="975396" cy="646331"/>
          </a:xfrm>
          <a:prstGeom prst="rect">
            <a:avLst/>
          </a:prstGeom>
          <a:noFill/>
        </p:spPr>
        <p:txBody>
          <a:bodyPr wrap="none" rtlCol="0">
            <a:prstTxWarp prst="textDeflateInflateDeflate">
              <a:avLst/>
            </a:prstTxWarp>
            <a:spAutoFit/>
          </a:bodyPr>
          <a:lstStyle/>
          <a:p>
            <a:pPr algn="ct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reflection blurRad="6350" stA="50000" endA="300" endPos="50000" dist="60007" dir="5400000" sy="-100000" algn="bl" rotWithShape="0"/>
                </a:effectLst>
              </a:rPr>
              <a:t>PELL</a:t>
            </a:r>
          </a:p>
          <a:p>
            <a:pPr algn="ct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reflection blurRad="6350" stA="50000" endA="300" endPos="50000" dist="60007" dir="5400000" sy="-100000" algn="bl" rotWithShape="0"/>
                </a:effectLst>
              </a:rPr>
              <a:t>GRANTS</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reflection blurRad="6350" stA="50000" endA="300" endPos="50000" dist="60007" dir="5400000" sy="-100000" algn="bl" rotWithShape="0"/>
              </a:effectLst>
            </a:endParaRPr>
          </a:p>
        </p:txBody>
      </p:sp>
      <p:sp>
        <p:nvSpPr>
          <p:cNvPr id="9" name="TextBox 8"/>
          <p:cNvSpPr txBox="1"/>
          <p:nvPr/>
        </p:nvSpPr>
        <p:spPr>
          <a:xfrm>
            <a:off x="7449278" y="572733"/>
            <a:ext cx="800220" cy="646331"/>
          </a:xfrm>
          <a:prstGeom prst="rect">
            <a:avLst/>
          </a:prstGeom>
          <a:noFill/>
        </p:spPr>
        <p:txBody>
          <a:bodyPr wrap="none" rtlCol="0">
            <a:prstTxWarp prst="textInflateBottom">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reflection blurRad="6350" stA="55000" endA="50" endPos="85000" dist="60007" dir="5400000" sy="-100000" algn="bl" rotWithShape="0"/>
                </a:effectLst>
              </a:rPr>
              <a:t>GRAD </a:t>
            </a:r>
          </a:p>
          <a:p>
            <a:pPr algn="ct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reflection blurRad="6350" stA="55000" endA="50" endPos="85000" dist="60007" dir="5400000" sy="-100000" algn="bl" rotWithShape="0"/>
                </a:effectLst>
              </a:rPr>
              <a:t>RATES</a:t>
            </a: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reflection blurRad="6350" stA="55000" endA="50" endPos="85000" dist="60007" dir="5400000" sy="-100000" algn="bl" rotWithShape="0"/>
              </a:effectLst>
            </a:endParaRPr>
          </a:p>
        </p:txBody>
      </p:sp>
      <p:sp>
        <p:nvSpPr>
          <p:cNvPr id="10" name="TextBox 9"/>
          <p:cNvSpPr txBox="1"/>
          <p:nvPr/>
        </p:nvSpPr>
        <p:spPr>
          <a:xfrm>
            <a:off x="-20782" y="6430970"/>
            <a:ext cx="731932" cy="461665"/>
          </a:xfrm>
          <a:prstGeom prst="rect">
            <a:avLst/>
          </a:prstGeom>
          <a:noFill/>
        </p:spPr>
        <p:txBody>
          <a:bodyPr wrap="none" rtlCol="0">
            <a:spAutoFit/>
          </a:bodyPr>
          <a:lstStyle/>
          <a:p>
            <a:r>
              <a:rPr lang="en-US" sz="1200" dirty="0" smtClean="0">
                <a:ln w="18415" cmpd="sng">
                  <a:solidFill>
                    <a:srgbClr val="FFFF00"/>
                  </a:solidFill>
                  <a:prstDash val="solid"/>
                </a:ln>
                <a:solidFill>
                  <a:srgbClr val="FFFF00"/>
                </a:solidFill>
                <a:effectLst>
                  <a:outerShdw blurRad="63500" dir="3600000" algn="tl" rotWithShape="0">
                    <a:srgbClr val="000000">
                      <a:alpha val="70000"/>
                    </a:srgbClr>
                  </a:outerShdw>
                </a:effectLst>
              </a:rPr>
              <a:t>AGING</a:t>
            </a:r>
          </a:p>
          <a:p>
            <a:r>
              <a:rPr lang="en-US" sz="1200" dirty="0" smtClean="0">
                <a:ln w="18415" cmpd="sng">
                  <a:solidFill>
                    <a:srgbClr val="FFFF00"/>
                  </a:solidFill>
                  <a:prstDash val="solid"/>
                </a:ln>
                <a:solidFill>
                  <a:srgbClr val="FFFF00"/>
                </a:solidFill>
                <a:effectLst>
                  <a:outerShdw blurRad="63500" dir="3600000" algn="tl" rotWithShape="0">
                    <a:srgbClr val="000000">
                      <a:alpha val="70000"/>
                    </a:srgbClr>
                  </a:outerShdw>
                </a:effectLst>
              </a:rPr>
              <a:t>FACULTY</a:t>
            </a:r>
            <a:endParaRPr lang="en-US" sz="1200" dirty="0">
              <a:ln w="18415" cmpd="sng">
                <a:solidFill>
                  <a:srgbClr val="FFFF00"/>
                </a:solidFill>
                <a:prstDash val="solid"/>
              </a:ln>
              <a:solidFill>
                <a:srgbClr val="FFFF00"/>
              </a:solidFill>
              <a:effectLst>
                <a:outerShdw blurRad="63500" dir="3600000" algn="tl" rotWithShape="0">
                  <a:srgbClr val="000000">
                    <a:alpha val="70000"/>
                  </a:srgbClr>
                </a:outerShdw>
              </a:effectLst>
            </a:endParaRPr>
          </a:p>
        </p:txBody>
      </p:sp>
      <p:sp>
        <p:nvSpPr>
          <p:cNvPr id="12" name="TextBox 11"/>
          <p:cNvSpPr txBox="1"/>
          <p:nvPr/>
        </p:nvSpPr>
        <p:spPr>
          <a:xfrm>
            <a:off x="2667000" y="4123404"/>
            <a:ext cx="674095" cy="369332"/>
          </a:xfrm>
          <a:prstGeom prst="rect">
            <a:avLst/>
          </a:prstGeom>
          <a:noFill/>
        </p:spPr>
        <p:txBody>
          <a:bodyPr wrap="none" rtlCol="0">
            <a:prstTxWarp prst="textCurveDown">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55000" endA="300" endPos="45500" dir="5400000" sy="-100000" algn="bl" rotWithShape="0"/>
                </a:effectLst>
              </a:rPr>
              <a:t>TECH</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55000" endA="300" endPos="45500" dir="5400000" sy="-100000" algn="bl" rotWithShape="0"/>
              </a:effectLst>
            </a:endParaRPr>
          </a:p>
        </p:txBody>
      </p:sp>
      <p:sp>
        <p:nvSpPr>
          <p:cNvPr id="18" name="Explosion 2 17"/>
          <p:cNvSpPr/>
          <p:nvPr/>
        </p:nvSpPr>
        <p:spPr>
          <a:xfrm>
            <a:off x="1066799" y="1130587"/>
            <a:ext cx="2850685" cy="2477971"/>
          </a:xfrm>
          <a:prstGeom prst="irregularSeal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RISK</a:t>
            </a:r>
            <a:endParaRPr lang="en-US" b="1" dirty="0">
              <a:solidFill>
                <a:schemeClr val="tx1"/>
              </a:solidFill>
            </a:endParaRPr>
          </a:p>
        </p:txBody>
      </p:sp>
      <p:sp>
        <p:nvSpPr>
          <p:cNvPr id="19" name="Explosion 2 18"/>
          <p:cNvSpPr/>
          <p:nvPr/>
        </p:nvSpPr>
        <p:spPr>
          <a:xfrm rot="20155895">
            <a:off x="3426236" y="3487069"/>
            <a:ext cx="4100917" cy="2582053"/>
          </a:xfrm>
          <a:prstGeom prst="irregularSeal2">
            <a:avLst/>
          </a:prstGeom>
          <a:solidFill>
            <a:srgbClr val="66F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REGULATION</a:t>
            </a:r>
            <a:endParaRPr lang="en-US" b="1" dirty="0">
              <a:solidFill>
                <a:schemeClr val="tx1"/>
              </a:solidFill>
            </a:endParaRPr>
          </a:p>
        </p:txBody>
      </p:sp>
      <p:sp>
        <p:nvSpPr>
          <p:cNvPr id="20" name="Explosion 2 19"/>
          <p:cNvSpPr/>
          <p:nvPr/>
        </p:nvSpPr>
        <p:spPr>
          <a:xfrm rot="3689028">
            <a:off x="4907120" y="1473138"/>
            <a:ext cx="3141567" cy="2359864"/>
          </a:xfrm>
          <a:prstGeom prst="irregularSeal2">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RESISTANCE</a:t>
            </a:r>
            <a:endParaRPr lang="en-US" b="1" dirty="0">
              <a:solidFill>
                <a:schemeClr val="tx1"/>
              </a:solidFill>
            </a:endParaRPr>
          </a:p>
        </p:txBody>
      </p:sp>
      <p:sp>
        <p:nvSpPr>
          <p:cNvPr id="21" name="Explosion 2 20"/>
          <p:cNvSpPr/>
          <p:nvPr/>
        </p:nvSpPr>
        <p:spPr>
          <a:xfrm rot="3574750">
            <a:off x="907882" y="3789494"/>
            <a:ext cx="3390788" cy="2133049"/>
          </a:xfrm>
          <a:prstGeom prst="irregularSeal2">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REGRESSION</a:t>
            </a:r>
            <a:endParaRPr lang="en-US" b="1" dirty="0"/>
          </a:p>
        </p:txBody>
      </p:sp>
      <p:sp>
        <p:nvSpPr>
          <p:cNvPr id="22" name="Explosion 2 21"/>
          <p:cNvSpPr/>
          <p:nvPr/>
        </p:nvSpPr>
        <p:spPr>
          <a:xfrm>
            <a:off x="3124698" y="155476"/>
            <a:ext cx="3350628" cy="2710629"/>
          </a:xfrm>
          <a:prstGeom prst="irregularSeal2">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REVOLUTION</a:t>
            </a:r>
            <a:endParaRPr lang="en-US" b="1" dirty="0"/>
          </a:p>
        </p:txBody>
      </p:sp>
      <p:sp>
        <p:nvSpPr>
          <p:cNvPr id="23" name="Explosion 2 22"/>
          <p:cNvSpPr/>
          <p:nvPr/>
        </p:nvSpPr>
        <p:spPr>
          <a:xfrm>
            <a:off x="2444473" y="1272519"/>
            <a:ext cx="3880128" cy="4290082"/>
          </a:xfrm>
          <a:prstGeom prst="irregularSeal2">
            <a:avLst/>
          </a:prstGeom>
          <a:solidFill>
            <a:srgbClr val="9109C7"/>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FF00"/>
                </a:solidFill>
              </a:rPr>
              <a:t>WHAT’S A UNIVERSITY TO DO?</a:t>
            </a:r>
            <a:endParaRPr lang="en-US" b="1" dirty="0">
              <a:solidFill>
                <a:srgbClr val="FFFF00"/>
              </a:solidFill>
            </a:endParaRPr>
          </a:p>
        </p:txBody>
      </p:sp>
      <p:sp>
        <p:nvSpPr>
          <p:cNvPr id="24" name="Slide Number Placeholder 23"/>
          <p:cNvSpPr>
            <a:spLocks noGrp="1"/>
          </p:cNvSpPr>
          <p:nvPr>
            <p:ph type="sldNum" sz="quarter" idx="12"/>
          </p:nvPr>
        </p:nvSpPr>
        <p:spPr/>
        <p:txBody>
          <a:bodyPr/>
          <a:lstStyle/>
          <a:p>
            <a:fld id="{176B0444-0425-4E97-8B58-0E4DBCAEEF5A}" type="slidenum">
              <a:rPr lang="en-US" smtClean="0"/>
              <a:t>11</a:t>
            </a:fld>
            <a:endParaRPr lang="en-US"/>
          </a:p>
        </p:txBody>
      </p:sp>
    </p:spTree>
    <p:extLst>
      <p:ext uri="{BB962C8B-B14F-4D97-AF65-F5344CB8AC3E}">
        <p14:creationId xmlns:p14="http://schemas.microsoft.com/office/powerpoint/2010/main" val="3418992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 calcmode="lin" valueType="num">
                                      <p:cBhvr>
                                        <p:cTn id="14" dur="500" fill="hold"/>
                                        <p:tgtEl>
                                          <p:spTgt spid="22"/>
                                        </p:tgtEl>
                                        <p:attrNameLst>
                                          <p:attrName>ppt_w</p:attrName>
                                        </p:attrNameLst>
                                      </p:cBhvr>
                                      <p:tavLst>
                                        <p:tav tm="0">
                                          <p:val>
                                            <p:fltVal val="0"/>
                                          </p:val>
                                        </p:tav>
                                        <p:tav tm="100000">
                                          <p:val>
                                            <p:strVal val="#ppt_w"/>
                                          </p:val>
                                        </p:tav>
                                      </p:tavLst>
                                    </p:anim>
                                    <p:anim calcmode="lin" valueType="num">
                                      <p:cBhvr>
                                        <p:cTn id="15" dur="500" fill="hold"/>
                                        <p:tgtEl>
                                          <p:spTgt spid="22"/>
                                        </p:tgtEl>
                                        <p:attrNameLst>
                                          <p:attrName>ppt_h</p:attrName>
                                        </p:attrNameLst>
                                      </p:cBhvr>
                                      <p:tavLst>
                                        <p:tav tm="0">
                                          <p:val>
                                            <p:fltVal val="0"/>
                                          </p:val>
                                        </p:tav>
                                        <p:tav tm="100000">
                                          <p:val>
                                            <p:strVal val="#ppt_h"/>
                                          </p:val>
                                        </p:tav>
                                      </p:tavLst>
                                    </p:anim>
                                    <p:animEffect transition="in" filter="fade">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Effect transition="in" filter="fade">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 calcmode="lin" valueType="num">
                                      <p:cBhvr>
                                        <p:cTn id="42" dur="1000" fill="hold"/>
                                        <p:tgtEl>
                                          <p:spTgt spid="23"/>
                                        </p:tgtEl>
                                        <p:attrNameLst>
                                          <p:attrName>ppt_w</p:attrName>
                                        </p:attrNameLst>
                                      </p:cBhvr>
                                      <p:tavLst>
                                        <p:tav tm="0">
                                          <p:val>
                                            <p:fltVal val="0"/>
                                          </p:val>
                                        </p:tav>
                                        <p:tav tm="100000">
                                          <p:val>
                                            <p:strVal val="#ppt_w"/>
                                          </p:val>
                                        </p:tav>
                                      </p:tavLst>
                                    </p:anim>
                                    <p:anim calcmode="lin" valueType="num">
                                      <p:cBhvr>
                                        <p:cTn id="43" dur="1000" fill="hold"/>
                                        <p:tgtEl>
                                          <p:spTgt spid="23"/>
                                        </p:tgtEl>
                                        <p:attrNameLst>
                                          <p:attrName>ppt_h</p:attrName>
                                        </p:attrNameLst>
                                      </p:cBhvr>
                                      <p:tavLst>
                                        <p:tav tm="0">
                                          <p:val>
                                            <p:fltVal val="0"/>
                                          </p:val>
                                        </p:tav>
                                        <p:tav tm="100000">
                                          <p:val>
                                            <p:strVal val="#ppt_h"/>
                                          </p:val>
                                        </p:tav>
                                      </p:tavLst>
                                    </p:anim>
                                    <p:anim calcmode="lin" valueType="num">
                                      <p:cBhvr>
                                        <p:cTn id="44" dur="1000" fill="hold"/>
                                        <p:tgtEl>
                                          <p:spTgt spid="23"/>
                                        </p:tgtEl>
                                        <p:attrNameLst>
                                          <p:attrName>style.rotation</p:attrName>
                                        </p:attrNameLst>
                                      </p:cBhvr>
                                      <p:tavLst>
                                        <p:tav tm="0">
                                          <p:val>
                                            <p:fltVal val="90"/>
                                          </p:val>
                                        </p:tav>
                                        <p:tav tm="100000">
                                          <p:val>
                                            <p:fltVal val="0"/>
                                          </p:val>
                                        </p:tav>
                                      </p:tavLst>
                                    </p:anim>
                                    <p:animEffect transition="in" filter="fade">
                                      <p:cBhvr>
                                        <p:cTn id="45"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99"/>
          </a:solidFill>
          <a:ln>
            <a:noFill/>
          </a:ln>
          <a:scene3d>
            <a:camera prst="orthographicFront"/>
            <a:lightRig rig="threePt" dir="t"/>
          </a:scene3d>
          <a:sp3d>
            <a:bevelT w="101600" prst="riblet"/>
          </a:sp3d>
        </p:spPr>
        <p:txBody>
          <a:bodyPr/>
          <a:lstStyle/>
          <a:p>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What Is Trinity’s Response?</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Content Placeholder 2"/>
          <p:cNvSpPr>
            <a:spLocks noGrp="1"/>
          </p:cNvSpPr>
          <p:nvPr>
            <p:ph idx="1"/>
          </p:nvPr>
        </p:nvSpPr>
        <p:spPr/>
        <p:txBody>
          <a:bodyPr/>
          <a:lstStyle/>
          <a:p>
            <a:pPr marL="0" indent="0">
              <a:buNone/>
            </a:pPr>
            <a:r>
              <a:rPr lang="en-US" b="1" i="1" dirty="0" smtClean="0">
                <a:solidFill>
                  <a:srgbClr val="7030A0"/>
                </a:solidFill>
              </a:rPr>
              <a:t>Strategic Tactics in 2012-2013:</a:t>
            </a:r>
          </a:p>
          <a:p>
            <a:r>
              <a:rPr lang="en-US" dirty="0" smtClean="0"/>
              <a:t>REVOLUTION = INNOVATION to compete</a:t>
            </a:r>
          </a:p>
          <a:p>
            <a:r>
              <a:rPr lang="en-US" dirty="0" smtClean="0"/>
              <a:t>REGRESSION = INCENTIVES for change</a:t>
            </a:r>
          </a:p>
          <a:p>
            <a:r>
              <a:rPr lang="en-US" dirty="0" smtClean="0"/>
              <a:t>RESISTANCE = COMMUNICATION initiatives</a:t>
            </a:r>
          </a:p>
          <a:p>
            <a:r>
              <a:rPr lang="en-US" dirty="0" smtClean="0"/>
              <a:t>REGULATION = COMPLIANCE enhancement</a:t>
            </a:r>
          </a:p>
          <a:p>
            <a:r>
              <a:rPr lang="en-US" dirty="0" smtClean="0"/>
              <a:t>RISK = RISK MANAGEMENT education</a:t>
            </a:r>
          </a:p>
        </p:txBody>
      </p:sp>
      <p:sp>
        <p:nvSpPr>
          <p:cNvPr id="4" name="Slide Number Placeholder 3"/>
          <p:cNvSpPr>
            <a:spLocks noGrp="1"/>
          </p:cNvSpPr>
          <p:nvPr>
            <p:ph type="sldNum" sz="quarter" idx="12"/>
          </p:nvPr>
        </p:nvSpPr>
        <p:spPr>
          <a:xfrm>
            <a:off x="6553200" y="6356350"/>
            <a:ext cx="2133600" cy="365125"/>
          </a:xfrm>
        </p:spPr>
        <p:txBody>
          <a:bodyPr/>
          <a:lstStyle/>
          <a:p>
            <a:fld id="{176B0444-0425-4E97-8B58-0E4DBCAEEF5A}" type="slidenum">
              <a:rPr lang="en-US" smtClean="0"/>
              <a:t>12</a:t>
            </a:fld>
            <a:endParaRPr lang="en-US"/>
          </a:p>
        </p:txBody>
      </p:sp>
    </p:spTree>
    <p:extLst>
      <p:ext uri="{BB962C8B-B14F-4D97-AF65-F5344CB8AC3E}">
        <p14:creationId xmlns:p14="http://schemas.microsoft.com/office/powerpoint/2010/main" val="4572124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99"/>
          </a:solidFill>
          <a:ln>
            <a:noFill/>
          </a:ln>
          <a:scene3d>
            <a:camera prst="orthographicFront"/>
            <a:lightRig rig="threePt" dir="t"/>
          </a:scene3d>
          <a:sp3d>
            <a:bevelT w="139700" h="139700" prst="divot"/>
          </a:sp3d>
        </p:spPr>
        <p:txBody>
          <a:bodyPr/>
          <a:lstStyle/>
          <a:p>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REVOLUTION = INNOVATION</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Content Placeholder 2"/>
          <p:cNvSpPr>
            <a:spLocks noGrp="1"/>
          </p:cNvSpPr>
          <p:nvPr>
            <p:ph idx="1"/>
          </p:nvPr>
        </p:nvSpPr>
        <p:spPr/>
        <p:txBody>
          <a:bodyPr/>
          <a:lstStyle/>
          <a:p>
            <a:r>
              <a:rPr lang="en-US" dirty="0" smtClean="0"/>
              <a:t>In response to new competitors and increased competition for a shrinking student pool, Trinity will place greater emphasis on innovation</a:t>
            </a:r>
          </a:p>
          <a:p>
            <a:pPr lvl="2"/>
            <a:r>
              <a:rPr lang="en-US" dirty="0" smtClean="0"/>
              <a:t>Each academic unit has a target list of key academic programs for immediate strategic development leading to growth and improved competitive edge</a:t>
            </a:r>
          </a:p>
          <a:p>
            <a:pPr lvl="2"/>
            <a:r>
              <a:rPr lang="en-US" dirty="0" smtClean="0"/>
              <a:t>Creating new pedagogy and using new delivery systems become an increasingly important part of Trinity’s strategic position</a:t>
            </a:r>
            <a:endParaRPr lang="en-US" dirty="0"/>
          </a:p>
        </p:txBody>
      </p:sp>
      <p:sp>
        <p:nvSpPr>
          <p:cNvPr id="4" name="Slide Number Placeholder 3"/>
          <p:cNvSpPr>
            <a:spLocks noGrp="1"/>
          </p:cNvSpPr>
          <p:nvPr>
            <p:ph type="sldNum" sz="quarter" idx="12"/>
          </p:nvPr>
        </p:nvSpPr>
        <p:spPr>
          <a:xfrm>
            <a:off x="6553200" y="6356350"/>
            <a:ext cx="2133600" cy="365125"/>
          </a:xfrm>
        </p:spPr>
        <p:txBody>
          <a:bodyPr/>
          <a:lstStyle/>
          <a:p>
            <a:fld id="{176B0444-0425-4E97-8B58-0E4DBCAEEF5A}" type="slidenum">
              <a:rPr lang="en-US" smtClean="0"/>
              <a:t>13</a:t>
            </a:fld>
            <a:endParaRPr lang="en-US"/>
          </a:p>
        </p:txBody>
      </p:sp>
    </p:spTree>
    <p:extLst>
      <p:ext uri="{BB962C8B-B14F-4D97-AF65-F5344CB8AC3E}">
        <p14:creationId xmlns:p14="http://schemas.microsoft.com/office/powerpoint/2010/main" val="36107502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779764261"/>
              </p:ext>
            </p:extLst>
          </p:nvPr>
        </p:nvGraphicFramePr>
        <p:xfrm>
          <a:off x="228600" y="284018"/>
          <a:ext cx="8610600" cy="6466699"/>
        </p:xfrm>
        <a:graphic>
          <a:graphicData uri="http://schemas.openxmlformats.org/drawingml/2006/table">
            <a:tbl>
              <a:tblPr firstRow="1" bandRow="1">
                <a:tableStyleId>{5C22544A-7EE6-4342-B048-85BDC9FD1C3A}</a:tableStyleId>
              </a:tblPr>
              <a:tblGrid>
                <a:gridCol w="4305300"/>
                <a:gridCol w="4305300"/>
              </a:tblGrid>
              <a:tr h="387272">
                <a:tc gridSpan="2">
                  <a:txBody>
                    <a:bodyPr/>
                    <a:lstStyle/>
                    <a:p>
                      <a:pPr algn="ctr"/>
                      <a:r>
                        <a:rPr lang="en-US" dirty="0" smtClean="0"/>
                        <a:t>STRATEGIC INNOVATION INITIATIVES</a:t>
                      </a:r>
                      <a:endParaRPr lang="en-US" dirty="0"/>
                    </a:p>
                  </a:txBody>
                  <a:tcPr/>
                </a:tc>
                <a:tc hMerge="1">
                  <a:txBody>
                    <a:bodyPr/>
                    <a:lstStyle/>
                    <a:p>
                      <a:endParaRPr lang="en-US" dirty="0"/>
                    </a:p>
                  </a:txBody>
                  <a:tcPr/>
                </a:tc>
              </a:tr>
              <a:tr h="1878006">
                <a:tc>
                  <a:txBody>
                    <a:bodyPr/>
                    <a:lstStyle/>
                    <a:p>
                      <a:r>
                        <a:rPr lang="en-US"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COLLEGE OF ARTS AND SCIENCES</a:t>
                      </a:r>
                      <a:endParaRPr lang="en-US"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txBody>
                  <a:tcPr>
                    <a:solidFill>
                      <a:srgbClr val="FFFF99"/>
                    </a:solidFill>
                  </a:tcPr>
                </a:tc>
                <a:tc>
                  <a:txBody>
                    <a:bodyPr/>
                    <a:lstStyle/>
                    <a:p>
                      <a:pPr marL="285750" indent="-285750">
                        <a:buFont typeface="Arial" pitchFamily="34" charset="0"/>
                        <a:buChar char="•"/>
                      </a:pPr>
                      <a:r>
                        <a:rPr lang="en-US" sz="1600" dirty="0" smtClean="0"/>
                        <a:t>Retention</a:t>
                      </a:r>
                      <a:r>
                        <a:rPr lang="en-US" sz="1600" baseline="0" dirty="0" smtClean="0"/>
                        <a:t> and FY Success</a:t>
                      </a:r>
                    </a:p>
                    <a:p>
                      <a:pPr marL="285750" indent="-285750">
                        <a:buFont typeface="Arial" pitchFamily="34" charset="0"/>
                        <a:buChar char="•"/>
                      </a:pPr>
                      <a:r>
                        <a:rPr lang="en-US" sz="1600" baseline="0" dirty="0" smtClean="0"/>
                        <a:t>Math Education</a:t>
                      </a:r>
                    </a:p>
                    <a:p>
                      <a:pPr marL="285750" indent="-285750">
                        <a:buFont typeface="Arial" pitchFamily="34" charset="0"/>
                        <a:buChar char="•"/>
                      </a:pPr>
                      <a:r>
                        <a:rPr lang="en-US" sz="1600" baseline="0" dirty="0" smtClean="0"/>
                        <a:t>Sciences and CBL Program</a:t>
                      </a:r>
                    </a:p>
                    <a:p>
                      <a:pPr marL="285750" indent="-285750">
                        <a:buFont typeface="Arial" pitchFamily="34" charset="0"/>
                        <a:buChar char="•"/>
                      </a:pPr>
                      <a:r>
                        <a:rPr lang="en-US" sz="1600" baseline="0" dirty="0" smtClean="0"/>
                        <a:t>Media Studies</a:t>
                      </a:r>
                    </a:p>
                    <a:p>
                      <a:pPr marL="285750" indent="-285750">
                        <a:buFont typeface="Arial" pitchFamily="34" charset="0"/>
                        <a:buChar char="•"/>
                      </a:pPr>
                      <a:r>
                        <a:rPr lang="en-US" sz="1600" baseline="0" dirty="0" smtClean="0"/>
                        <a:t>Criminal Justice</a:t>
                      </a:r>
                    </a:p>
                    <a:p>
                      <a:pPr marL="285750" indent="-285750">
                        <a:buFont typeface="Arial" pitchFamily="34" charset="0"/>
                        <a:buChar char="•"/>
                      </a:pPr>
                      <a:r>
                        <a:rPr lang="en-US" sz="1600" baseline="0" dirty="0" smtClean="0"/>
                        <a:t>Psychology</a:t>
                      </a:r>
                    </a:p>
                    <a:p>
                      <a:pPr marL="285750" indent="-285750">
                        <a:buFont typeface="Arial" pitchFamily="34" charset="0"/>
                        <a:buChar char="•"/>
                      </a:pPr>
                      <a:r>
                        <a:rPr lang="en-US" sz="1600" baseline="0" dirty="0" smtClean="0"/>
                        <a:t>International Affairs and </a:t>
                      </a:r>
                      <a:r>
                        <a:rPr lang="en-US" sz="1600" baseline="0" dirty="0" smtClean="0"/>
                        <a:t>Government</a:t>
                      </a:r>
                    </a:p>
                    <a:p>
                      <a:pPr marL="285750" indent="-285750">
                        <a:buFont typeface="Arial" pitchFamily="34" charset="0"/>
                        <a:buChar char="•"/>
                      </a:pPr>
                      <a:r>
                        <a:rPr lang="en-US" sz="1600" baseline="0" dirty="0" smtClean="0"/>
                        <a:t>Business Administration</a:t>
                      </a:r>
                      <a:endParaRPr lang="en-US" sz="1600" baseline="0" dirty="0" smtClean="0"/>
                    </a:p>
                  </a:txBody>
                  <a:tcPr/>
                </a:tc>
              </a:tr>
              <a:tr h="1114071">
                <a:tc>
                  <a:txBody>
                    <a:bodyPr/>
                    <a:lstStyle/>
                    <a:p>
                      <a:r>
                        <a:rPr lang="en-US" b="1" cap="none" spc="0" dirty="0" smtClean="0">
                          <a:ln w="19050">
                            <a:solidFill>
                              <a:srgbClr val="92D050"/>
                            </a:solidFill>
                            <a:prstDash val="solid"/>
                          </a:ln>
                          <a:solidFill>
                            <a:schemeClr val="accent3">
                              <a:lumMod val="75000"/>
                            </a:schemeClr>
                          </a:solidFill>
                          <a:effectLst>
                            <a:outerShdw blurRad="50000" dist="50800" dir="7500000" algn="tl">
                              <a:srgbClr val="000000">
                                <a:shade val="5000"/>
                                <a:alpha val="35000"/>
                              </a:srgbClr>
                            </a:outerShdw>
                          </a:effectLst>
                        </a:rPr>
                        <a:t>SCHOOL OF NURSING AND HEALTH PROFESSIONS</a:t>
                      </a:r>
                      <a:endParaRPr lang="en-US" b="1" cap="none" spc="0" dirty="0">
                        <a:ln w="19050">
                          <a:solidFill>
                            <a:srgbClr val="92D050"/>
                          </a:solidFill>
                          <a:prstDash val="solid"/>
                        </a:ln>
                        <a:solidFill>
                          <a:schemeClr val="accent3">
                            <a:lumMod val="75000"/>
                          </a:schemeClr>
                        </a:solidFill>
                        <a:effectLst>
                          <a:outerShdw blurRad="50000" dist="50800" dir="7500000" algn="tl">
                            <a:srgbClr val="000000">
                              <a:shade val="5000"/>
                              <a:alpha val="35000"/>
                            </a:srgbClr>
                          </a:outerShdw>
                        </a:effectLst>
                      </a:endParaRPr>
                    </a:p>
                  </a:txBody>
                  <a:tcPr>
                    <a:solidFill>
                      <a:schemeClr val="accent3">
                        <a:lumMod val="20000"/>
                        <a:lumOff val="80000"/>
                      </a:schemeClr>
                    </a:solidFill>
                  </a:tcPr>
                </a:tc>
                <a:tc>
                  <a:txBody>
                    <a:bodyPr/>
                    <a:lstStyle/>
                    <a:p>
                      <a:pPr marL="285750" indent="-285750">
                        <a:buFont typeface="Arial" pitchFamily="34" charset="0"/>
                        <a:buChar char="•"/>
                      </a:pPr>
                      <a:r>
                        <a:rPr lang="en-US" sz="1600" dirty="0" smtClean="0"/>
                        <a:t>Occupational Therapy</a:t>
                      </a:r>
                    </a:p>
                    <a:p>
                      <a:pPr marL="285750" indent="-285750">
                        <a:buFont typeface="Arial" pitchFamily="34" charset="0"/>
                        <a:buChar char="•"/>
                      </a:pPr>
                      <a:r>
                        <a:rPr lang="en-US" sz="1600" dirty="0" smtClean="0"/>
                        <a:t>MSN</a:t>
                      </a:r>
                    </a:p>
                    <a:p>
                      <a:pPr marL="285750" indent="-285750">
                        <a:buFont typeface="Arial" pitchFamily="34" charset="0"/>
                        <a:buChar char="•"/>
                      </a:pPr>
                      <a:r>
                        <a:rPr lang="en-US" sz="1600" dirty="0" smtClean="0"/>
                        <a:t>Online</a:t>
                      </a:r>
                      <a:r>
                        <a:rPr lang="en-US" sz="1600" baseline="0" dirty="0" smtClean="0"/>
                        <a:t> Opportunities</a:t>
                      </a:r>
                    </a:p>
                    <a:p>
                      <a:pPr marL="285750" indent="-285750">
                        <a:buFont typeface="Arial" pitchFamily="34" charset="0"/>
                        <a:buChar char="•"/>
                      </a:pPr>
                      <a:r>
                        <a:rPr lang="en-US" sz="1600" baseline="0" dirty="0" smtClean="0"/>
                        <a:t>Physician’s Assistant</a:t>
                      </a:r>
                      <a:endParaRPr lang="en-US" sz="1600" dirty="0"/>
                    </a:p>
                  </a:txBody>
                  <a:tcPr/>
                </a:tc>
              </a:tr>
              <a:tr h="1368716">
                <a:tc>
                  <a:txBody>
                    <a:bodyPr/>
                    <a:lstStyle/>
                    <a:p>
                      <a:r>
                        <a:rPr lang="en-US"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SCHOOL OF EDUCATION</a:t>
                      </a:r>
                      <a:endParaRPr lang="en-US"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a:txBody>
                  <a:tcPr/>
                </a:tc>
                <a:tc>
                  <a:txBody>
                    <a:bodyPr/>
                    <a:lstStyle/>
                    <a:p>
                      <a:pPr marL="285750" indent="-285750">
                        <a:buFont typeface="Arial" pitchFamily="34" charset="0"/>
                        <a:buChar char="•"/>
                      </a:pPr>
                      <a:r>
                        <a:rPr lang="en-US" sz="1600" dirty="0" smtClean="0"/>
                        <a:t>Transformation for K-12 Teacher Education Reform</a:t>
                      </a:r>
                      <a:r>
                        <a:rPr lang="en-US" sz="1600" baseline="0" dirty="0" smtClean="0"/>
                        <a:t> Partnership</a:t>
                      </a:r>
                    </a:p>
                    <a:p>
                      <a:pPr marL="285750" indent="-285750">
                        <a:buFont typeface="Arial" pitchFamily="34" charset="0"/>
                        <a:buChar char="•"/>
                      </a:pPr>
                      <a:r>
                        <a:rPr lang="en-US" sz="1600" baseline="0" dirty="0" smtClean="0"/>
                        <a:t>School Leadership</a:t>
                      </a:r>
                    </a:p>
                    <a:p>
                      <a:pPr marL="285750" indent="-285750">
                        <a:buFont typeface="Arial" pitchFamily="34" charset="0"/>
                        <a:buChar char="•"/>
                      </a:pPr>
                      <a:r>
                        <a:rPr lang="en-US" sz="1600" baseline="0" dirty="0" smtClean="0"/>
                        <a:t>Educational Policy</a:t>
                      </a:r>
                    </a:p>
                    <a:p>
                      <a:pPr marL="285750" indent="-285750">
                        <a:buFont typeface="Arial" pitchFamily="34" charset="0"/>
                        <a:buChar char="•"/>
                      </a:pPr>
                      <a:r>
                        <a:rPr lang="en-US" sz="1600" baseline="0" dirty="0" smtClean="0"/>
                        <a:t>Human Services and Behavioral Sciences</a:t>
                      </a:r>
                    </a:p>
                    <a:p>
                      <a:pPr marL="285750" indent="-285750">
                        <a:buFont typeface="Arial" pitchFamily="34" charset="0"/>
                        <a:buChar char="•"/>
                      </a:pPr>
                      <a:r>
                        <a:rPr lang="en-US" sz="1600" baseline="0" dirty="0" smtClean="0"/>
                        <a:t>Online Opportunities</a:t>
                      </a:r>
                    </a:p>
                  </a:txBody>
                  <a:tcPr/>
                </a:tc>
              </a:tr>
              <a:tr h="1368716">
                <a:tc>
                  <a:txBody>
                    <a:bodyPr/>
                    <a:lstStyle/>
                    <a:p>
                      <a:r>
                        <a:rPr lang="en-US" b="1" cap="none" spc="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SCHOOL OF PROFESSIONAL STUDIES</a:t>
                      </a:r>
                      <a:endParaRPr lang="en-US" b="1" cap="none" spc="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ndParaRPr>
                    </a:p>
                  </a:txBody>
                  <a:tcPr>
                    <a:solidFill>
                      <a:schemeClr val="accent6">
                        <a:lumMod val="20000"/>
                        <a:lumOff val="80000"/>
                      </a:schemeClr>
                    </a:solidFill>
                  </a:tcPr>
                </a:tc>
                <a:tc>
                  <a:txBody>
                    <a:bodyPr/>
                    <a:lstStyle/>
                    <a:p>
                      <a:pPr marL="285750" indent="-285750">
                        <a:buFont typeface="Arial" pitchFamily="34" charset="0"/>
                        <a:buChar char="•"/>
                      </a:pPr>
                      <a:r>
                        <a:rPr lang="en-US" sz="1600" dirty="0" smtClean="0"/>
                        <a:t>Business </a:t>
                      </a:r>
                      <a:r>
                        <a:rPr lang="en-US" sz="1600" dirty="0" smtClean="0"/>
                        <a:t> Administration Programs</a:t>
                      </a:r>
                      <a:endParaRPr lang="en-US" sz="1600" dirty="0" smtClean="0"/>
                    </a:p>
                    <a:p>
                      <a:pPr marL="285750" indent="-285750">
                        <a:buFont typeface="Arial" pitchFamily="34" charset="0"/>
                        <a:buChar char="•"/>
                      </a:pPr>
                      <a:r>
                        <a:rPr lang="en-US" sz="1600" dirty="0" smtClean="0"/>
                        <a:t>Intelligence</a:t>
                      </a:r>
                      <a:r>
                        <a:rPr lang="en-US" sz="1600" baseline="0" dirty="0" smtClean="0"/>
                        <a:t> Program</a:t>
                      </a:r>
                    </a:p>
                    <a:p>
                      <a:pPr marL="285750" indent="-285750">
                        <a:buFont typeface="Arial" pitchFamily="34" charset="0"/>
                        <a:buChar char="•"/>
                      </a:pPr>
                      <a:r>
                        <a:rPr lang="en-US" sz="1600" baseline="0" dirty="0" smtClean="0"/>
                        <a:t>Media Studies</a:t>
                      </a:r>
                    </a:p>
                    <a:p>
                      <a:pPr marL="285750" indent="-285750">
                        <a:buFont typeface="Arial" pitchFamily="34" charset="0"/>
                        <a:buChar char="•"/>
                      </a:pPr>
                      <a:r>
                        <a:rPr lang="en-US" sz="1600" baseline="0" dirty="0" smtClean="0"/>
                        <a:t>Pathways for Professional Student Success</a:t>
                      </a:r>
                    </a:p>
                    <a:p>
                      <a:pPr marL="285750" indent="-285750">
                        <a:buFont typeface="Arial" pitchFamily="34" charset="0"/>
                        <a:buChar char="•"/>
                      </a:pPr>
                      <a:r>
                        <a:rPr lang="en-US" sz="1600" baseline="0" dirty="0" smtClean="0"/>
                        <a:t>Online Opportunities</a:t>
                      </a:r>
                    </a:p>
                  </a:txBody>
                  <a:tcPr/>
                </a:tc>
              </a:tr>
            </a:tbl>
          </a:graphicData>
        </a:graphic>
      </p:graphicFrame>
      <p:sp>
        <p:nvSpPr>
          <p:cNvPr id="4" name="Slide Number Placeholder 3"/>
          <p:cNvSpPr>
            <a:spLocks noGrp="1"/>
          </p:cNvSpPr>
          <p:nvPr>
            <p:ph type="sldNum" sz="quarter" idx="12"/>
          </p:nvPr>
        </p:nvSpPr>
        <p:spPr>
          <a:xfrm>
            <a:off x="6553200" y="6356350"/>
            <a:ext cx="2133600" cy="365125"/>
          </a:xfrm>
        </p:spPr>
        <p:txBody>
          <a:bodyPr/>
          <a:lstStyle/>
          <a:p>
            <a:fld id="{176B0444-0425-4E97-8B58-0E4DBCAEEF5A}" type="slidenum">
              <a:rPr lang="en-US" smtClean="0"/>
              <a:t>14</a:t>
            </a:fld>
            <a:endParaRPr lang="en-US"/>
          </a:p>
        </p:txBody>
      </p:sp>
    </p:spTree>
    <p:extLst>
      <p:ext uri="{BB962C8B-B14F-4D97-AF65-F5344CB8AC3E}">
        <p14:creationId xmlns:p14="http://schemas.microsoft.com/office/powerpoint/2010/main" val="18643449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2514600"/>
            <a:ext cx="7772400" cy="1470025"/>
          </a:xfrm>
        </p:spPr>
        <p:txBody>
          <a:bodyPr>
            <a:normAutofit fontScale="90000"/>
          </a:bodyPr>
          <a:lstStyle/>
          <a:p>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Pr>
              <a:t>Strategic Initiatives result in enrollments that support Trinity’s strategic plan.  </a:t>
            </a:r>
            <a:b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Pr>
            </a:br>
            <a:r>
              <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Pr>
              <a:t/>
            </a:r>
            <a:br>
              <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Pr>
            </a:b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Pr>
              <a:t>New Academic Center plan is contingent on having program initiatives fulfilled.</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endParaRPr>
          </a:p>
        </p:txBody>
      </p:sp>
      <p:sp>
        <p:nvSpPr>
          <p:cNvPr id="4" name="Slide Number Placeholder 3"/>
          <p:cNvSpPr>
            <a:spLocks noGrp="1"/>
          </p:cNvSpPr>
          <p:nvPr>
            <p:ph type="sldNum" sz="quarter" idx="12"/>
          </p:nvPr>
        </p:nvSpPr>
        <p:spPr/>
        <p:txBody>
          <a:bodyPr/>
          <a:lstStyle/>
          <a:p>
            <a:fld id="{176B0444-0425-4E97-8B58-0E4DBCAEEF5A}" type="slidenum">
              <a:rPr lang="en-US" smtClean="0"/>
              <a:t>15</a:t>
            </a:fld>
            <a:endParaRPr lang="en-US"/>
          </a:p>
        </p:txBody>
      </p:sp>
    </p:spTree>
    <p:extLst>
      <p:ext uri="{BB962C8B-B14F-4D97-AF65-F5344CB8AC3E}">
        <p14:creationId xmlns:p14="http://schemas.microsoft.com/office/powerpoint/2010/main" val="7824024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99"/>
          </a:solidFill>
          <a:ln>
            <a:noFill/>
          </a:ln>
          <a:scene3d>
            <a:camera prst="orthographicFront"/>
            <a:lightRig rig="threePt" dir="t"/>
          </a:scene3d>
          <a:sp3d>
            <a:bevelT w="139700" h="139700" prst="divot"/>
          </a:sp3d>
        </p:spPr>
        <p:txBody>
          <a:bodyPr/>
          <a:lstStyle/>
          <a:p>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REGRESSION = INCENTIVES</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Content Placeholder 2"/>
          <p:cNvSpPr>
            <a:spLocks noGrp="1"/>
          </p:cNvSpPr>
          <p:nvPr>
            <p:ph idx="1"/>
          </p:nvPr>
        </p:nvSpPr>
        <p:spPr/>
        <p:txBody>
          <a:bodyPr>
            <a:normAutofit lnSpcReduction="10000"/>
          </a:bodyPr>
          <a:lstStyle/>
          <a:p>
            <a:r>
              <a:rPr lang="en-US" dirty="0" smtClean="0"/>
              <a:t>Recognizing that fostering the climate for innovation requires investment, Trinity will</a:t>
            </a:r>
          </a:p>
          <a:p>
            <a:pPr lvl="2"/>
            <a:r>
              <a:rPr lang="en-US" dirty="0" smtClean="0"/>
              <a:t>Align faculty development grants with plans that are responsive to Trinity’s strategic development needs in each academic unit</a:t>
            </a:r>
          </a:p>
          <a:p>
            <a:pPr lvl="2"/>
            <a:r>
              <a:rPr lang="en-US" dirty="0" smtClean="0"/>
              <a:t>Consider proposals for additional stipends, summer grants or other compensated time for work on projects aligned with the strategic agenda</a:t>
            </a:r>
          </a:p>
          <a:p>
            <a:pPr lvl="2"/>
            <a:r>
              <a:rPr lang="en-US" dirty="0" smtClean="0"/>
              <a:t>Create additional group faculty development opportunities to help faculty learn more about collaborative thinking on program planning, including networking with funders</a:t>
            </a:r>
            <a:endParaRPr lang="en-US" dirty="0"/>
          </a:p>
        </p:txBody>
      </p:sp>
      <p:sp>
        <p:nvSpPr>
          <p:cNvPr id="4" name="Slide Number Placeholder 3"/>
          <p:cNvSpPr>
            <a:spLocks noGrp="1"/>
          </p:cNvSpPr>
          <p:nvPr>
            <p:ph type="sldNum" sz="quarter" idx="12"/>
          </p:nvPr>
        </p:nvSpPr>
        <p:spPr>
          <a:xfrm>
            <a:off x="6553200" y="6356350"/>
            <a:ext cx="2133600" cy="365125"/>
          </a:xfrm>
        </p:spPr>
        <p:txBody>
          <a:bodyPr/>
          <a:lstStyle/>
          <a:p>
            <a:fld id="{176B0444-0425-4E97-8B58-0E4DBCAEEF5A}" type="slidenum">
              <a:rPr lang="en-US" smtClean="0"/>
              <a:t>16</a:t>
            </a:fld>
            <a:endParaRPr lang="en-US"/>
          </a:p>
        </p:txBody>
      </p:sp>
    </p:spTree>
    <p:extLst>
      <p:ext uri="{BB962C8B-B14F-4D97-AF65-F5344CB8AC3E}">
        <p14:creationId xmlns:p14="http://schemas.microsoft.com/office/powerpoint/2010/main" val="7712153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99"/>
          </a:solidFill>
          <a:ln>
            <a:noFill/>
          </a:ln>
          <a:scene3d>
            <a:camera prst="orthographicFront"/>
            <a:lightRig rig="threePt" dir="t"/>
          </a:scene3d>
          <a:sp3d>
            <a:bevelT w="139700" h="139700" prst="divot"/>
          </a:sp3d>
        </p:spPr>
        <p:txBody>
          <a:bodyPr/>
          <a:lstStyle/>
          <a:p>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RESISTANCE = COMMUNICATION</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Content Placeholder 2"/>
          <p:cNvSpPr>
            <a:spLocks noGrp="1"/>
          </p:cNvSpPr>
          <p:nvPr>
            <p:ph idx="1"/>
          </p:nvPr>
        </p:nvSpPr>
        <p:spPr/>
        <p:txBody>
          <a:bodyPr>
            <a:normAutofit lnSpcReduction="10000"/>
          </a:bodyPr>
          <a:lstStyle/>
          <a:p>
            <a:r>
              <a:rPr lang="en-US" dirty="0" smtClean="0"/>
              <a:t>To improve consumer understanding and acceptance of the value of Trinity’s education and the nature of academic work, Trinity will</a:t>
            </a:r>
          </a:p>
          <a:p>
            <a:pPr lvl="2"/>
            <a:r>
              <a:rPr lang="en-US" dirty="0" smtClean="0"/>
              <a:t>Launch a communication campaign to communicate Trinity’s success in select areas, e.g., Math education, first year experience, innovative pedagogical practices featuring faculty innovators</a:t>
            </a:r>
          </a:p>
          <a:p>
            <a:pPr lvl="2"/>
            <a:r>
              <a:rPr lang="en-US" dirty="0" smtClean="0"/>
              <a:t>Develop more specific programs for students who are new to Trinity to teach them more directly about academic methods expectations, including graduate students</a:t>
            </a:r>
            <a:endParaRPr lang="en-US" dirty="0"/>
          </a:p>
        </p:txBody>
      </p:sp>
      <p:sp>
        <p:nvSpPr>
          <p:cNvPr id="4" name="Slide Number Placeholder 3"/>
          <p:cNvSpPr>
            <a:spLocks noGrp="1"/>
          </p:cNvSpPr>
          <p:nvPr>
            <p:ph type="sldNum" sz="quarter" idx="12"/>
          </p:nvPr>
        </p:nvSpPr>
        <p:spPr>
          <a:xfrm>
            <a:off x="6553200" y="6356350"/>
            <a:ext cx="2133600" cy="365125"/>
          </a:xfrm>
        </p:spPr>
        <p:txBody>
          <a:bodyPr/>
          <a:lstStyle/>
          <a:p>
            <a:fld id="{176B0444-0425-4E97-8B58-0E4DBCAEEF5A}" type="slidenum">
              <a:rPr lang="en-US" smtClean="0"/>
              <a:t>17</a:t>
            </a:fld>
            <a:endParaRPr lang="en-US"/>
          </a:p>
        </p:txBody>
      </p:sp>
    </p:spTree>
    <p:extLst>
      <p:ext uri="{BB962C8B-B14F-4D97-AF65-F5344CB8AC3E}">
        <p14:creationId xmlns:p14="http://schemas.microsoft.com/office/powerpoint/2010/main" val="42740135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99"/>
          </a:solidFill>
          <a:ln>
            <a:noFill/>
          </a:ln>
          <a:scene3d>
            <a:camera prst="orthographicFront"/>
            <a:lightRig rig="threePt" dir="t"/>
          </a:scene3d>
          <a:sp3d>
            <a:bevelT w="139700" h="139700" prst="divot"/>
          </a:sp3d>
        </p:spPr>
        <p:txBody>
          <a:bodyPr/>
          <a:lstStyle/>
          <a:p>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REGULATION = COMPLIANCE</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Content Placeholder 2"/>
          <p:cNvSpPr>
            <a:spLocks noGrp="1"/>
          </p:cNvSpPr>
          <p:nvPr>
            <p:ph idx="1"/>
          </p:nvPr>
        </p:nvSpPr>
        <p:spPr/>
        <p:txBody>
          <a:bodyPr>
            <a:normAutofit lnSpcReduction="10000"/>
          </a:bodyPr>
          <a:lstStyle/>
          <a:p>
            <a:r>
              <a:rPr lang="en-US" dirty="0" smtClean="0"/>
              <a:t>To ensure Trinity’s ability to satisfy federal, state and local regulations at all times, Trinity will</a:t>
            </a:r>
          </a:p>
          <a:p>
            <a:pPr lvl="2"/>
            <a:r>
              <a:rPr lang="en-US" dirty="0" smtClean="0"/>
              <a:t>Implement more comprehensive compliance reviews and disclosures</a:t>
            </a:r>
          </a:p>
          <a:p>
            <a:pPr lvl="2"/>
            <a:r>
              <a:rPr lang="en-US" dirty="0" smtClean="0"/>
              <a:t>Design and implement post-graduate surveys with analytical reports of outcomes</a:t>
            </a:r>
          </a:p>
          <a:p>
            <a:pPr lvl="2"/>
            <a:r>
              <a:rPr lang="en-US" dirty="0" smtClean="0"/>
              <a:t>Increase faculty and staff education on compliance responsibilities</a:t>
            </a:r>
          </a:p>
          <a:p>
            <a:pPr lvl="2"/>
            <a:r>
              <a:rPr lang="en-US" dirty="0" smtClean="0"/>
              <a:t>Analyze new teacher education regulations for impact on Trinity and establish implementation pathways</a:t>
            </a:r>
            <a:endParaRPr lang="en-US" dirty="0"/>
          </a:p>
        </p:txBody>
      </p:sp>
      <p:sp>
        <p:nvSpPr>
          <p:cNvPr id="4" name="Slide Number Placeholder 3"/>
          <p:cNvSpPr>
            <a:spLocks noGrp="1"/>
          </p:cNvSpPr>
          <p:nvPr>
            <p:ph type="sldNum" sz="quarter" idx="12"/>
          </p:nvPr>
        </p:nvSpPr>
        <p:spPr>
          <a:xfrm>
            <a:off x="6553200" y="6356350"/>
            <a:ext cx="2133600" cy="365125"/>
          </a:xfrm>
        </p:spPr>
        <p:txBody>
          <a:bodyPr/>
          <a:lstStyle/>
          <a:p>
            <a:fld id="{176B0444-0425-4E97-8B58-0E4DBCAEEF5A}" type="slidenum">
              <a:rPr lang="en-US" smtClean="0"/>
              <a:t>18</a:t>
            </a:fld>
            <a:endParaRPr lang="en-US"/>
          </a:p>
        </p:txBody>
      </p:sp>
    </p:spTree>
    <p:extLst>
      <p:ext uri="{BB962C8B-B14F-4D97-AF65-F5344CB8AC3E}">
        <p14:creationId xmlns:p14="http://schemas.microsoft.com/office/powerpoint/2010/main" val="4630788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99"/>
          </a:solidFill>
          <a:ln>
            <a:noFill/>
          </a:ln>
          <a:scene3d>
            <a:camera prst="orthographicFront"/>
            <a:lightRig rig="threePt" dir="t"/>
          </a:scene3d>
          <a:sp3d>
            <a:bevelT w="139700" h="139700" prst="divot"/>
          </a:sp3d>
        </p:spPr>
        <p:txBody>
          <a:bodyPr/>
          <a:lstStyle/>
          <a:p>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RISK = RISK MANAGEMENT</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Content Placeholder 2"/>
          <p:cNvSpPr>
            <a:spLocks noGrp="1"/>
          </p:cNvSpPr>
          <p:nvPr>
            <p:ph idx="1"/>
          </p:nvPr>
        </p:nvSpPr>
        <p:spPr/>
        <p:txBody>
          <a:bodyPr/>
          <a:lstStyle/>
          <a:p>
            <a:r>
              <a:rPr lang="en-US" dirty="0" smtClean="0"/>
              <a:t>To improve Trinity’s ability to manage risk more effectively, Trinity will:</a:t>
            </a:r>
          </a:p>
          <a:p>
            <a:pPr lvl="2"/>
            <a:r>
              <a:rPr lang="en-US" dirty="0" smtClean="0"/>
              <a:t>Conduct more complete reviews of risks, including academic risks</a:t>
            </a:r>
          </a:p>
          <a:p>
            <a:pPr lvl="2"/>
            <a:r>
              <a:rPr lang="en-US" dirty="0" smtClean="0"/>
              <a:t>Implement additional faculty and staff training on risk management</a:t>
            </a:r>
          </a:p>
          <a:p>
            <a:pPr lvl="2"/>
            <a:r>
              <a:rPr lang="en-US" dirty="0" smtClean="0"/>
              <a:t>Revise and improve policies and procedures to improve risk management responses</a:t>
            </a:r>
            <a:endParaRPr lang="en-US" dirty="0"/>
          </a:p>
        </p:txBody>
      </p:sp>
      <p:sp>
        <p:nvSpPr>
          <p:cNvPr id="4" name="Slide Number Placeholder 3"/>
          <p:cNvSpPr>
            <a:spLocks noGrp="1"/>
          </p:cNvSpPr>
          <p:nvPr>
            <p:ph type="sldNum" sz="quarter" idx="12"/>
          </p:nvPr>
        </p:nvSpPr>
        <p:spPr>
          <a:xfrm>
            <a:off x="6553200" y="6356350"/>
            <a:ext cx="2133600" cy="365125"/>
          </a:xfrm>
        </p:spPr>
        <p:txBody>
          <a:bodyPr/>
          <a:lstStyle/>
          <a:p>
            <a:fld id="{176B0444-0425-4E97-8B58-0E4DBCAEEF5A}" type="slidenum">
              <a:rPr lang="en-US" smtClean="0"/>
              <a:t>19</a:t>
            </a:fld>
            <a:endParaRPr lang="en-US"/>
          </a:p>
        </p:txBody>
      </p:sp>
    </p:spTree>
    <p:extLst>
      <p:ext uri="{BB962C8B-B14F-4D97-AF65-F5344CB8AC3E}">
        <p14:creationId xmlns:p14="http://schemas.microsoft.com/office/powerpoint/2010/main" val="30367200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99"/>
          </a:solidFill>
          <a:ln>
            <a:noFill/>
          </a:ln>
          <a:scene3d>
            <a:camera prst="orthographicFront">
              <a:rot lat="0" lon="0" rev="0"/>
            </a:camera>
            <a:lightRig rig="glow" dir="t">
              <a:rot lat="0" lon="0" rev="3600000"/>
            </a:lightRig>
          </a:scene3d>
          <a:sp3d>
            <a:bevelT w="139700" prst="cross"/>
          </a:sp3d>
        </p:spPr>
        <p:style>
          <a:lnRef idx="2">
            <a:schemeClr val="accent3"/>
          </a:lnRef>
          <a:fillRef idx="1">
            <a:schemeClr val="lt1"/>
          </a:fillRef>
          <a:effectRef idx="0">
            <a:schemeClr val="accent3"/>
          </a:effectRef>
          <a:fontRef idx="minor">
            <a:schemeClr val="dk1"/>
          </a:fontRef>
        </p:style>
        <p:txBody>
          <a:bodyPr>
            <a:sp3d prstMaterial="softEdge">
              <a:bevelT w="29210" h="16510"/>
              <a:contourClr>
                <a:schemeClr val="accent4">
                  <a:alpha val="95000"/>
                </a:schemeClr>
              </a:contourClr>
            </a:sp3d>
          </a:bodyPr>
          <a:lstStyle/>
          <a:p>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NEWS AND ACCOMPLISHMENTS</a:t>
            </a: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Content Placeholder 2"/>
          <p:cNvSpPr>
            <a:spLocks noGrp="1"/>
          </p:cNvSpPr>
          <p:nvPr>
            <p:ph idx="1"/>
          </p:nvPr>
        </p:nvSpPr>
        <p:spPr>
          <a:effectLst>
            <a:innerShdw blurRad="63500" dist="50800" dir="2700000">
              <a:prstClr val="black">
                <a:alpha val="50000"/>
              </a:prstClr>
            </a:innerShdw>
          </a:effectLst>
        </p:spPr>
        <p:txBody>
          <a:bodyPr>
            <a:normAutofit fontScale="85000" lnSpcReduction="20000"/>
          </a:bodyPr>
          <a:lstStyle/>
          <a:p>
            <a:r>
              <a:rPr lang="en-US" dirty="0" smtClean="0"/>
              <a:t>2,600+ students in Fall 2012</a:t>
            </a:r>
          </a:p>
          <a:p>
            <a:r>
              <a:rPr lang="en-US" dirty="0" smtClean="0"/>
              <a:t>Strong financial performance continues</a:t>
            </a:r>
          </a:p>
          <a:p>
            <a:r>
              <a:rPr lang="en-US" dirty="0" smtClean="0"/>
              <a:t>Facilities and IT Upgrades</a:t>
            </a:r>
          </a:p>
          <a:p>
            <a:pPr lvl="2"/>
            <a:r>
              <a:rPr lang="en-US" dirty="0" smtClean="0"/>
              <a:t>Restrooms</a:t>
            </a:r>
          </a:p>
          <a:p>
            <a:pPr lvl="2"/>
            <a:r>
              <a:rPr lang="en-US" dirty="0" err="1" smtClean="0"/>
              <a:t>Wifi</a:t>
            </a:r>
            <a:r>
              <a:rPr lang="en-US" dirty="0" smtClean="0"/>
              <a:t>, Moodle, Kiosks, </a:t>
            </a:r>
            <a:r>
              <a:rPr lang="en-US" dirty="0" smtClean="0">
                <a:hlinkClick r:id="rId2"/>
              </a:rPr>
              <a:t>Mobile Classroom Finder</a:t>
            </a:r>
            <a:r>
              <a:rPr lang="en-US" dirty="0" smtClean="0"/>
              <a:t> (</a:t>
            </a:r>
            <a:r>
              <a:rPr lang="en-US" dirty="0" smtClean="0">
                <a:hlinkClick r:id="rId3"/>
              </a:rPr>
              <a:t>bit.ly/</a:t>
            </a:r>
            <a:r>
              <a:rPr lang="en-US" dirty="0" err="1" smtClean="0">
                <a:hlinkClick r:id="rId3"/>
              </a:rPr>
              <a:t>whereclass</a:t>
            </a:r>
            <a:r>
              <a:rPr lang="en-US" dirty="0" smtClean="0"/>
              <a:t>)</a:t>
            </a:r>
          </a:p>
          <a:p>
            <a:r>
              <a:rPr lang="en-US" dirty="0" smtClean="0"/>
              <a:t>Strong new faculty and instructional staff</a:t>
            </a:r>
          </a:p>
          <a:p>
            <a:r>
              <a:rPr lang="en-US" dirty="0" smtClean="0"/>
              <a:t>Partnerships:  Jumpstart, KIPP</a:t>
            </a:r>
          </a:p>
          <a:p>
            <a:r>
              <a:rPr lang="en-US" dirty="0" smtClean="0"/>
              <a:t>New women’s college athletic conference</a:t>
            </a:r>
          </a:p>
          <a:p>
            <a:r>
              <a:rPr lang="en-US" dirty="0" smtClean="0"/>
              <a:t>Capital Campaign underway</a:t>
            </a:r>
          </a:p>
          <a:p>
            <a:r>
              <a:rPr lang="en-US" dirty="0" smtClean="0"/>
              <a:t>New D.C. Scholarship Program</a:t>
            </a:r>
          </a:p>
          <a:p>
            <a:r>
              <a:rPr lang="en-US" dirty="0" smtClean="0"/>
              <a:t>Trinity Engagement with Presidential Election!</a:t>
            </a:r>
            <a:endParaRPr lang="en-US" dirty="0"/>
          </a:p>
        </p:txBody>
      </p:sp>
      <p:sp>
        <p:nvSpPr>
          <p:cNvPr id="4" name="Slide Number Placeholder 3"/>
          <p:cNvSpPr>
            <a:spLocks noGrp="1"/>
          </p:cNvSpPr>
          <p:nvPr>
            <p:ph type="sldNum" sz="quarter" idx="12"/>
          </p:nvPr>
        </p:nvSpPr>
        <p:spPr>
          <a:xfrm>
            <a:off x="6553200" y="6356350"/>
            <a:ext cx="2133600" cy="365125"/>
          </a:xfrm>
        </p:spPr>
        <p:txBody>
          <a:bodyPr/>
          <a:lstStyle/>
          <a:p>
            <a:fld id="{176B0444-0425-4E97-8B58-0E4DBCAEEF5A}" type="slidenum">
              <a:rPr lang="en-US" smtClean="0"/>
              <a:t>2</a:t>
            </a:fld>
            <a:endParaRPr lang="en-US"/>
          </a:p>
        </p:txBody>
      </p:sp>
    </p:spTree>
    <p:extLst>
      <p:ext uri="{BB962C8B-B14F-4D97-AF65-F5344CB8AC3E}">
        <p14:creationId xmlns:p14="http://schemas.microsoft.com/office/powerpoint/2010/main" val="20219257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95000"/>
            </a:schemeClr>
          </a:solidFill>
          <a:ln>
            <a:noFill/>
          </a:ln>
          <a:scene3d>
            <a:camera prst="orthographicFront"/>
            <a:lightRig rig="flat" dir="tl">
              <a:rot lat="0" lon="0" rev="6600000"/>
            </a:lightRig>
          </a:scene3d>
          <a:sp3d>
            <a:bevelT w="114300" prst="hardEdge"/>
          </a:sp3d>
        </p:spPr>
        <p:txBody>
          <a:bodyPr>
            <a:sp3d extrusionH="25400" contourW="8890">
              <a:bevelT w="38100" h="31750"/>
              <a:contourClr>
                <a:schemeClr val="accent2">
                  <a:shade val="75000"/>
                </a:schemeClr>
              </a:contourClr>
            </a:sp3d>
          </a:bodyPr>
          <a:lstStyle/>
          <a:p>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Key Academic Risk Areas</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Content Placeholder 2"/>
          <p:cNvSpPr>
            <a:spLocks noGrp="1"/>
          </p:cNvSpPr>
          <p:nvPr>
            <p:ph idx="1"/>
          </p:nvPr>
        </p:nvSpPr>
        <p:spPr/>
        <p:txBody>
          <a:bodyPr/>
          <a:lstStyle/>
          <a:p>
            <a:r>
              <a:rPr lang="en-US" dirty="0" smtClean="0"/>
              <a:t>“Failure to Educate” Complaints</a:t>
            </a:r>
          </a:p>
          <a:p>
            <a:r>
              <a:rPr lang="en-US" dirty="0" smtClean="0"/>
              <a:t>Harassment in response to academic critique</a:t>
            </a:r>
          </a:p>
          <a:p>
            <a:r>
              <a:rPr lang="en-US" dirty="0" smtClean="0"/>
              <a:t>Syllabus as contract</a:t>
            </a:r>
          </a:p>
          <a:p>
            <a:r>
              <a:rPr lang="en-US" dirty="0" smtClean="0"/>
              <a:t>Discrimination in grading</a:t>
            </a:r>
          </a:p>
          <a:p>
            <a:r>
              <a:rPr lang="en-US" dirty="0" smtClean="0"/>
              <a:t>Disabilities Accommodation</a:t>
            </a:r>
          </a:p>
          <a:p>
            <a:r>
              <a:rPr lang="en-US" dirty="0" smtClean="0"/>
              <a:t>Plagiarism and Academic Honesty Charges</a:t>
            </a:r>
            <a:endParaRPr lang="en-US" dirty="0"/>
          </a:p>
        </p:txBody>
      </p:sp>
      <p:sp>
        <p:nvSpPr>
          <p:cNvPr id="4" name="Slide Number Placeholder 3"/>
          <p:cNvSpPr>
            <a:spLocks noGrp="1"/>
          </p:cNvSpPr>
          <p:nvPr>
            <p:ph type="sldNum" sz="quarter" idx="12"/>
          </p:nvPr>
        </p:nvSpPr>
        <p:spPr>
          <a:xfrm>
            <a:off x="6553200" y="6356350"/>
            <a:ext cx="2133600" cy="365125"/>
          </a:xfrm>
        </p:spPr>
        <p:txBody>
          <a:bodyPr/>
          <a:lstStyle/>
          <a:p>
            <a:fld id="{176B0444-0425-4E97-8B58-0E4DBCAEEF5A}" type="slidenum">
              <a:rPr lang="en-US" smtClean="0"/>
              <a:t>20</a:t>
            </a:fld>
            <a:endParaRPr lang="en-US"/>
          </a:p>
        </p:txBody>
      </p:sp>
    </p:spTree>
    <p:extLst>
      <p:ext uri="{BB962C8B-B14F-4D97-AF65-F5344CB8AC3E}">
        <p14:creationId xmlns:p14="http://schemas.microsoft.com/office/powerpoint/2010/main" val="15536216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95000"/>
            </a:schemeClr>
          </a:solidFill>
          <a:ln>
            <a:noFill/>
          </a:ln>
          <a:scene3d>
            <a:camera prst="orthographicFront"/>
            <a:lightRig rig="flat" dir="tl">
              <a:rot lat="0" lon="0" rev="6600000"/>
            </a:lightRig>
          </a:scene3d>
          <a:sp3d>
            <a:bevelT w="114300" prst="hardEdge"/>
          </a:sp3d>
        </p:spPr>
        <p:txBody>
          <a:bodyPr>
            <a:sp3d extrusionH="25400" contourW="8890">
              <a:bevelT w="38100" h="31750"/>
              <a:contourClr>
                <a:schemeClr val="accent2">
                  <a:shade val="75000"/>
                </a:schemeClr>
              </a:contourClr>
            </a:sp3d>
          </a:bodyPr>
          <a:lstStyle/>
          <a:p>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New Academic Honesty Process</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Content Placeholder 2"/>
          <p:cNvSpPr>
            <a:spLocks noGrp="1"/>
          </p:cNvSpPr>
          <p:nvPr>
            <p:ph idx="1"/>
          </p:nvPr>
        </p:nvSpPr>
        <p:spPr/>
        <p:txBody>
          <a:bodyPr/>
          <a:lstStyle/>
          <a:p>
            <a:r>
              <a:rPr lang="en-US" dirty="0" smtClean="0"/>
              <a:t>Provost Oversight of All Cases</a:t>
            </a:r>
          </a:p>
          <a:p>
            <a:r>
              <a:rPr lang="en-US" dirty="0" smtClean="0"/>
              <a:t>Academic Honesty Director Manages Cases</a:t>
            </a:r>
          </a:p>
          <a:p>
            <a:r>
              <a:rPr lang="en-US" dirty="0" smtClean="0"/>
              <a:t>First Offenses managed with less cumbersome process, emphasis on faculty member’s engagement with the director, lesser penalty for first year students</a:t>
            </a:r>
          </a:p>
          <a:p>
            <a:r>
              <a:rPr lang="en-US" dirty="0" smtClean="0"/>
              <a:t>Offenses with severe penalties handled through Academic Honesty Review Board</a:t>
            </a:r>
            <a:endParaRPr lang="en-US" dirty="0"/>
          </a:p>
        </p:txBody>
      </p:sp>
      <p:sp>
        <p:nvSpPr>
          <p:cNvPr id="4" name="Slide Number Placeholder 3"/>
          <p:cNvSpPr>
            <a:spLocks noGrp="1"/>
          </p:cNvSpPr>
          <p:nvPr>
            <p:ph type="sldNum" sz="quarter" idx="12"/>
          </p:nvPr>
        </p:nvSpPr>
        <p:spPr>
          <a:xfrm>
            <a:off x="6553200" y="6356350"/>
            <a:ext cx="2133600" cy="365125"/>
          </a:xfrm>
        </p:spPr>
        <p:txBody>
          <a:bodyPr/>
          <a:lstStyle/>
          <a:p>
            <a:fld id="{176B0444-0425-4E97-8B58-0E4DBCAEEF5A}" type="slidenum">
              <a:rPr lang="en-US" smtClean="0"/>
              <a:t>21</a:t>
            </a:fld>
            <a:endParaRPr lang="en-US"/>
          </a:p>
        </p:txBody>
      </p:sp>
    </p:spTree>
    <p:extLst>
      <p:ext uri="{BB962C8B-B14F-4D97-AF65-F5344CB8AC3E}">
        <p14:creationId xmlns:p14="http://schemas.microsoft.com/office/powerpoint/2010/main" val="38876074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95000"/>
            </a:schemeClr>
          </a:solidFill>
          <a:ln>
            <a:noFill/>
          </a:ln>
          <a:scene3d>
            <a:camera prst="orthographicFront"/>
            <a:lightRig rig="flat" dir="tl">
              <a:rot lat="0" lon="0" rev="6600000"/>
            </a:lightRig>
          </a:scene3d>
          <a:sp3d>
            <a:bevelT w="101600" prst="riblet"/>
          </a:sp3d>
        </p:spPr>
        <p:txBody>
          <a:bodyPr>
            <a:sp3d extrusionH="25400" contourW="8890">
              <a:bevelT w="38100" h="31750"/>
              <a:contourClr>
                <a:schemeClr val="accent2">
                  <a:shade val="75000"/>
                </a:schemeClr>
              </a:contourClr>
            </a:sp3d>
          </a:bodyPr>
          <a:lstStyle/>
          <a:p>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Academic Honesty Review Board</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Content Placeholder 2"/>
          <p:cNvSpPr>
            <a:spLocks noGrp="1"/>
          </p:cNvSpPr>
          <p:nvPr>
            <p:ph idx="1"/>
          </p:nvPr>
        </p:nvSpPr>
        <p:spPr/>
        <p:txBody>
          <a:bodyPr>
            <a:normAutofit fontScale="77500" lnSpcReduction="20000"/>
          </a:bodyPr>
          <a:lstStyle/>
          <a:p>
            <a:r>
              <a:rPr lang="en-US" dirty="0" smtClean="0"/>
              <a:t>Why?  Risk management requires a stronger process with academic arms-length review of the papers and facts.  This is truly a faculty responsibility and faculty review in a formal hearing process will help to protect all faculty.</a:t>
            </a:r>
          </a:p>
          <a:p>
            <a:r>
              <a:rPr lang="en-US" dirty="0" smtClean="0"/>
              <a:t>Who?  Six faculty will be selected, four always on the AHRB, two alternates in reserve; director is the chair and does the administrative work</a:t>
            </a:r>
          </a:p>
          <a:p>
            <a:r>
              <a:rPr lang="en-US" dirty="0" smtClean="0"/>
              <a:t>What?  One meeting a month to review cases or to discuss ways to improve student and faculty education on issues of cheating and plagiarism</a:t>
            </a:r>
          </a:p>
          <a:p>
            <a:r>
              <a:rPr lang="en-US" dirty="0" smtClean="0"/>
              <a:t>How?  Legal counsel will work with the AHRB on training and procedural issues to ensure excellence in execution</a:t>
            </a:r>
          </a:p>
          <a:p>
            <a:r>
              <a:rPr lang="en-US" dirty="0" smtClean="0"/>
              <a:t>Reward?  Priceless.  And a $500 stipend per semester.</a:t>
            </a:r>
            <a:endParaRPr lang="en-US" dirty="0"/>
          </a:p>
        </p:txBody>
      </p:sp>
      <p:sp>
        <p:nvSpPr>
          <p:cNvPr id="4" name="Slide Number Placeholder 3"/>
          <p:cNvSpPr>
            <a:spLocks noGrp="1"/>
          </p:cNvSpPr>
          <p:nvPr>
            <p:ph type="sldNum" sz="quarter" idx="12"/>
          </p:nvPr>
        </p:nvSpPr>
        <p:spPr>
          <a:xfrm>
            <a:off x="6553200" y="6356350"/>
            <a:ext cx="2133600" cy="365125"/>
          </a:xfrm>
        </p:spPr>
        <p:txBody>
          <a:bodyPr/>
          <a:lstStyle/>
          <a:p>
            <a:fld id="{176B0444-0425-4E97-8B58-0E4DBCAEEF5A}" type="slidenum">
              <a:rPr lang="en-US" smtClean="0"/>
              <a:t>22</a:t>
            </a:fld>
            <a:endParaRPr lang="en-US"/>
          </a:p>
        </p:txBody>
      </p:sp>
    </p:spTree>
    <p:extLst>
      <p:ext uri="{BB962C8B-B14F-4D97-AF65-F5344CB8AC3E}">
        <p14:creationId xmlns:p14="http://schemas.microsoft.com/office/powerpoint/2010/main" val="11771549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ChangeArrowheads="1"/>
          </p:cNvSpPr>
          <p:nvPr/>
        </p:nvSpPr>
        <p:spPr bwMode="auto">
          <a:xfrm>
            <a:off x="0" y="-50720"/>
            <a:ext cx="9144000" cy="7140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spAutoFit/>
          </a:bodyPr>
          <a:lstStyle/>
          <a:p>
            <a:pPr algn="ctr"/>
            <a:r>
              <a:rPr lang="en-US" sz="1600" b="1" dirty="0"/>
              <a:t>TRINITY RISK MANAGEMENT AT-A-GLANCE CHECKLIST FOR FACULTY</a:t>
            </a:r>
          </a:p>
          <a:p>
            <a:pPr algn="ctr"/>
            <a:endParaRPr lang="en-US" sz="1600" dirty="0">
              <a:solidFill>
                <a:srgbClr val="006600"/>
              </a:solidFill>
            </a:endParaRPr>
          </a:p>
          <a:p>
            <a:pPr algn="ctr"/>
            <a:r>
              <a:rPr lang="en-US" sz="1600" i="1" dirty="0">
                <a:solidFill>
                  <a:srgbClr val="006600"/>
                </a:solidFill>
              </a:rPr>
              <a:t>This checklist is a simple reference guide listing key issues in faculty-student interactions.  The checklist is not a substitute for the full policy statements on the website at</a:t>
            </a:r>
            <a:r>
              <a:rPr lang="en-US" sz="1600" b="1" i="1" dirty="0">
                <a:solidFill>
                  <a:srgbClr val="006600"/>
                </a:solidFill>
              </a:rPr>
              <a:t> </a:t>
            </a:r>
            <a:r>
              <a:rPr lang="en-US" sz="1600" b="1" i="1" dirty="0">
                <a:solidFill>
                  <a:srgbClr val="006600"/>
                </a:solidFill>
                <a:hlinkClick r:id="rId3"/>
              </a:rPr>
              <a:t>http://www.trinitydc.edu/policies/Home.html</a:t>
            </a:r>
            <a:r>
              <a:rPr lang="en-US" sz="1600" b="1" i="1" dirty="0">
                <a:solidFill>
                  <a:srgbClr val="006600"/>
                </a:solidFill>
              </a:rPr>
              <a:t>  </a:t>
            </a:r>
          </a:p>
          <a:p>
            <a:pPr algn="ctr"/>
            <a:endParaRPr lang="en-US" sz="1600" dirty="0">
              <a:solidFill>
                <a:srgbClr val="7030A0"/>
              </a:solidFill>
            </a:endParaRPr>
          </a:p>
          <a:p>
            <a:r>
              <a:rPr lang="en-US" sz="1600" b="1" u="sng" dirty="0">
                <a:solidFill>
                  <a:srgbClr val="7030A0"/>
                </a:solidFill>
              </a:rPr>
              <a:t>Harassment:</a:t>
            </a:r>
            <a:r>
              <a:rPr lang="en-US" sz="1600" dirty="0">
                <a:solidFill>
                  <a:srgbClr val="7030A0"/>
                </a:solidFill>
              </a:rPr>
              <a:t>  </a:t>
            </a:r>
            <a:r>
              <a:rPr lang="en-US" sz="1600" dirty="0"/>
              <a:t>A harassment claim can arise in any circumstance in which the claimant perceives a threat or intimidation, or an improper relationship particularly where a power relationship exists, e.g., teacher-student, supervisor-employee.  To avoid circumstances that can give rise to harassment claims, follow these simple directions:</a:t>
            </a:r>
          </a:p>
          <a:p>
            <a:endParaRPr lang="en-US" sz="1600" dirty="0">
              <a:solidFill>
                <a:srgbClr val="C00000"/>
              </a:solidFill>
            </a:endParaRPr>
          </a:p>
          <a:p>
            <a:pPr lvl="1">
              <a:buFont typeface="Wingdings" pitchFamily="2" charset="2"/>
              <a:buChar char="ü"/>
            </a:pPr>
            <a:r>
              <a:rPr lang="en-US" sz="1600" b="1" i="1" dirty="0">
                <a:solidFill>
                  <a:srgbClr val="C00000"/>
                </a:solidFill>
              </a:rPr>
              <a:t>No personal relationships with students.  </a:t>
            </a:r>
          </a:p>
          <a:p>
            <a:pPr marL="1200150" lvl="2" indent="-285750">
              <a:buFont typeface="Arial" pitchFamily="34" charset="0"/>
              <a:buChar char="•"/>
            </a:pPr>
            <a:r>
              <a:rPr lang="en-US" sz="1600" dirty="0"/>
              <a:t>Includes:  home entertainment, hanging out together after class, casual employment like babysitting</a:t>
            </a:r>
          </a:p>
          <a:p>
            <a:pPr lvl="2">
              <a:buFont typeface="Wingdings" pitchFamily="2" charset="2"/>
              <a:buNone/>
            </a:pPr>
            <a:endParaRPr lang="en-US" sz="1600" b="1" i="1" dirty="0">
              <a:solidFill>
                <a:srgbClr val="C00000"/>
              </a:solidFill>
            </a:endParaRPr>
          </a:p>
          <a:p>
            <a:pPr lvl="1">
              <a:buFont typeface="Wingdings" pitchFamily="2" charset="2"/>
              <a:buChar char="ü"/>
            </a:pPr>
            <a:r>
              <a:rPr lang="en-US" sz="1600" b="1" i="1" dirty="0">
                <a:solidFill>
                  <a:srgbClr val="C00000"/>
                </a:solidFill>
              </a:rPr>
              <a:t>No financial relationships with students.</a:t>
            </a:r>
          </a:p>
          <a:p>
            <a:pPr marL="1200150" lvl="2" indent="-285750">
              <a:buFont typeface="Arial" pitchFamily="34" charset="0"/>
              <a:buChar char="•"/>
            </a:pPr>
            <a:r>
              <a:rPr lang="en-US" sz="1600" dirty="0"/>
              <a:t>Includes:  selling course materials, lending money, collecting fees for excursions</a:t>
            </a:r>
          </a:p>
          <a:p>
            <a:pPr lvl="2">
              <a:buFont typeface="Wingdings" pitchFamily="2" charset="2"/>
              <a:buNone/>
            </a:pPr>
            <a:endParaRPr lang="en-US" sz="1600" dirty="0"/>
          </a:p>
          <a:p>
            <a:pPr marL="285750" indent="-285750">
              <a:buFont typeface="Arial" pitchFamily="34" charset="0"/>
              <a:buChar char="•"/>
            </a:pPr>
            <a:r>
              <a:rPr lang="en-US" sz="1600" dirty="0"/>
              <a:t>Do not confront a student in public --- in class, on the corridor, in the dining hall --- in a way that the student will construe as possible harassment, e.g., saying to a student in front of the class, “What’s wrong with you, are you stupid</a:t>
            </a:r>
            <a:r>
              <a:rPr lang="en-US" sz="1600" dirty="0" smtClean="0"/>
              <a:t>?” or “Have you gotten help for your anger management issues?”</a:t>
            </a:r>
            <a:endParaRPr lang="en-US" sz="1600" dirty="0"/>
          </a:p>
          <a:p>
            <a:endParaRPr lang="en-US" sz="1600" dirty="0"/>
          </a:p>
          <a:p>
            <a:pPr marL="285750" indent="-285750">
              <a:buFont typeface="Arial" pitchFamily="34" charset="0"/>
              <a:buChar char="•"/>
            </a:pPr>
            <a:r>
              <a:rPr lang="en-US" sz="1600" dirty="0"/>
              <a:t>Do not share with students jokes, cartoons, photographs, links to websites, newspaper stories, or other material that (a) is not related to the course you are teaching and (b) would not be pleasing to your grandmother.  You know what we mean!</a:t>
            </a:r>
          </a:p>
          <a:p>
            <a:endParaRPr lang="en-US" sz="1600" dirty="0"/>
          </a:p>
          <a:p>
            <a:pPr marL="285750" indent="-285750">
              <a:buFont typeface="Arial" pitchFamily="34" charset="0"/>
              <a:buChar char="•"/>
            </a:pPr>
            <a:r>
              <a:rPr lang="en-US" sz="1600" dirty="0"/>
              <a:t>Avoid characterizing a student by personal characteristics, e.g., </a:t>
            </a:r>
            <a:r>
              <a:rPr lang="en-US" sz="1600" dirty="0" smtClean="0"/>
              <a:t>“You with the glasses, what’s the answer?”</a:t>
            </a:r>
            <a:endParaRPr lang="en-US" sz="1600" dirty="0"/>
          </a:p>
          <a:p>
            <a:pPr eaLnBrk="0" hangingPunct="0"/>
            <a:endParaRPr lang="en-US" sz="1600" dirty="0">
              <a:latin typeface="Arial Narrow" pitchFamily="34" charset="0"/>
            </a:endParaRPr>
          </a:p>
        </p:txBody>
      </p:sp>
      <p:sp>
        <p:nvSpPr>
          <p:cNvPr id="2" name="Slide Number Placeholder 1"/>
          <p:cNvSpPr>
            <a:spLocks noGrp="1"/>
          </p:cNvSpPr>
          <p:nvPr>
            <p:ph type="sldNum" sz="quarter" idx="12"/>
          </p:nvPr>
        </p:nvSpPr>
        <p:spPr/>
        <p:txBody>
          <a:bodyPr/>
          <a:lstStyle/>
          <a:p>
            <a:fld id="{176B0444-0425-4E97-8B58-0E4DBCAEEF5A}" type="slidenum">
              <a:rPr lang="en-US" smtClean="0"/>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ChangeArrowheads="1"/>
          </p:cNvSpPr>
          <p:nvPr/>
        </p:nvSpPr>
        <p:spPr bwMode="auto">
          <a:xfrm>
            <a:off x="152400" y="171450"/>
            <a:ext cx="8839200" cy="6494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600" b="1" u="sng" dirty="0">
                <a:solidFill>
                  <a:srgbClr val="9109C7"/>
                </a:solidFill>
              </a:rPr>
              <a:t>Social Networking:</a:t>
            </a:r>
            <a:r>
              <a:rPr lang="en-US" sz="1600" dirty="0">
                <a:solidFill>
                  <a:srgbClr val="9109C7"/>
                </a:solidFill>
              </a:rPr>
              <a:t>  </a:t>
            </a:r>
            <a:r>
              <a:rPr lang="en-US" sz="1600" dirty="0"/>
              <a:t>Trinity’s official instructional platform is Moodle.  Not Facebook.  </a:t>
            </a:r>
          </a:p>
          <a:p>
            <a:endParaRPr lang="en-US" sz="1600" dirty="0"/>
          </a:p>
          <a:p>
            <a:pPr marL="285750" indent="-285750">
              <a:buFont typeface="Arial" pitchFamily="34" charset="0"/>
              <a:buChar char="•"/>
            </a:pPr>
            <a:r>
              <a:rPr lang="en-US" sz="1600" dirty="0"/>
              <a:t>Do not ‘friend’ your students on Facebook or other sites; do not invite students into your personal stuff.</a:t>
            </a:r>
          </a:p>
          <a:p>
            <a:endParaRPr lang="en-US" sz="1600" dirty="0"/>
          </a:p>
          <a:p>
            <a:pPr marL="285750" indent="-285750">
              <a:buFont typeface="Arial" pitchFamily="34" charset="0"/>
              <a:buChar char="•"/>
            </a:pPr>
            <a:r>
              <a:rPr lang="en-US" sz="1600" dirty="0"/>
              <a:t>Do not spy on your students or colleagues on their Facebook pages or other social networking sites.</a:t>
            </a:r>
          </a:p>
          <a:p>
            <a:endParaRPr lang="en-US" sz="1600" dirty="0"/>
          </a:p>
          <a:p>
            <a:pPr marL="285750" indent="-285750">
              <a:buFont typeface="Arial" pitchFamily="34" charset="0"/>
              <a:buChar char="•"/>
            </a:pPr>
            <a:r>
              <a:rPr lang="en-US" sz="1600" dirty="0"/>
              <a:t>Do not engage in texting with students, normally they should not have your cell phone number.</a:t>
            </a:r>
          </a:p>
          <a:p>
            <a:endParaRPr lang="en-US" sz="1600" dirty="0"/>
          </a:p>
          <a:p>
            <a:r>
              <a:rPr lang="en-US" sz="1600" b="1" u="sng" dirty="0">
                <a:solidFill>
                  <a:srgbClr val="9109C7"/>
                </a:solidFill>
              </a:rPr>
              <a:t>Threats</a:t>
            </a:r>
            <a:r>
              <a:rPr lang="en-US" sz="1600" b="1" dirty="0">
                <a:solidFill>
                  <a:srgbClr val="9109C7"/>
                </a:solidFill>
              </a:rPr>
              <a:t>:  </a:t>
            </a:r>
            <a:r>
              <a:rPr lang="en-US" sz="1600" dirty="0"/>
              <a:t>If you feel threatened by a </a:t>
            </a:r>
            <a:r>
              <a:rPr lang="en-US" sz="1600" dirty="0" smtClean="0"/>
              <a:t>student, or another student reports a threat:</a:t>
            </a:r>
            <a:endParaRPr lang="en-US" sz="1600" dirty="0"/>
          </a:p>
          <a:p>
            <a:endParaRPr lang="en-US" sz="1600" dirty="0"/>
          </a:p>
          <a:p>
            <a:pPr marL="285750" indent="-285750">
              <a:buFont typeface="Arial" pitchFamily="34" charset="0"/>
              <a:buChar char="•"/>
            </a:pPr>
            <a:r>
              <a:rPr lang="en-US" sz="1600" dirty="0"/>
              <a:t>If the </a:t>
            </a:r>
            <a:r>
              <a:rPr lang="en-US" sz="1600" dirty="0" smtClean="0"/>
              <a:t>potential threat </a:t>
            </a:r>
            <a:r>
              <a:rPr lang="en-US" sz="1600" dirty="0"/>
              <a:t>is not immediate and you have time to discuss the situation with your </a:t>
            </a:r>
            <a:r>
              <a:rPr lang="en-US" sz="1600" dirty="0" smtClean="0"/>
              <a:t>dean or Dean Bowie, please </a:t>
            </a:r>
            <a:r>
              <a:rPr lang="en-US" sz="1600" dirty="0"/>
              <a:t>do that first.</a:t>
            </a:r>
          </a:p>
          <a:p>
            <a:endParaRPr lang="en-US" sz="1600" dirty="0"/>
          </a:p>
          <a:p>
            <a:pPr marL="285750" indent="-285750">
              <a:buFont typeface="Arial" pitchFamily="34" charset="0"/>
              <a:buChar char="•"/>
            </a:pPr>
            <a:r>
              <a:rPr lang="en-US" sz="1600" dirty="0"/>
              <a:t>If the </a:t>
            </a:r>
            <a:r>
              <a:rPr lang="en-US" sz="1600" dirty="0" smtClean="0"/>
              <a:t>potential threat </a:t>
            </a:r>
            <a:r>
              <a:rPr lang="en-US" sz="1600" dirty="0"/>
              <a:t>occurs in a classroom, depending upon the circumstances try to get another faculty member or dean immediately.</a:t>
            </a:r>
          </a:p>
          <a:p>
            <a:endParaRPr lang="en-US" sz="1600" dirty="0"/>
          </a:p>
          <a:p>
            <a:pPr marL="285750" indent="-285750">
              <a:buFont typeface="Arial" pitchFamily="34" charset="0"/>
              <a:buChar char="•"/>
            </a:pPr>
            <a:r>
              <a:rPr lang="en-US" sz="1600" dirty="0"/>
              <a:t>If the student is misbehaving but not threatening, try to get another professional to help you in the moment or on a break</a:t>
            </a:r>
            <a:r>
              <a:rPr lang="en-US" sz="1600" dirty="0" smtClean="0"/>
              <a:t>.</a:t>
            </a:r>
          </a:p>
          <a:p>
            <a:endParaRPr lang="en-US" sz="1600" dirty="0"/>
          </a:p>
          <a:p>
            <a:pPr marL="285750" indent="-285750">
              <a:buFont typeface="Arial" pitchFamily="34" charset="0"/>
              <a:buChar char="•"/>
            </a:pPr>
            <a:r>
              <a:rPr lang="en-US" sz="1600" dirty="0"/>
              <a:t>Call Security if the threat involves the potential for immediate violence</a:t>
            </a:r>
            <a:r>
              <a:rPr lang="en-US" sz="1600" dirty="0" smtClean="0"/>
              <a:t>.   Security will call the police if necessary.</a:t>
            </a:r>
            <a:endParaRPr lang="en-US" sz="1600" dirty="0"/>
          </a:p>
          <a:p>
            <a:endParaRPr lang="en-US" sz="1600" dirty="0"/>
          </a:p>
          <a:p>
            <a:pPr marL="285750" indent="-285750">
              <a:buFont typeface="Arial" pitchFamily="34" charset="0"/>
              <a:buChar char="•"/>
            </a:pPr>
            <a:r>
              <a:rPr lang="en-US" sz="1600" dirty="0"/>
              <a:t>If you believe that a student may be in some kind of danger, contact your dean or Dean Bowie to discuss the matter.  Do not try to handle it yourself, do not engage outside assistance on your own.  We have personnel here to help students.</a:t>
            </a:r>
          </a:p>
        </p:txBody>
      </p:sp>
      <p:sp>
        <p:nvSpPr>
          <p:cNvPr id="2" name="Slide Number Placeholder 1"/>
          <p:cNvSpPr>
            <a:spLocks noGrp="1"/>
          </p:cNvSpPr>
          <p:nvPr>
            <p:ph type="sldNum" sz="quarter" idx="12"/>
          </p:nvPr>
        </p:nvSpPr>
        <p:spPr/>
        <p:txBody>
          <a:bodyPr/>
          <a:lstStyle/>
          <a:p>
            <a:fld id="{176B0444-0425-4E97-8B58-0E4DBCAEEF5A}" type="slidenum">
              <a:rPr lang="en-US" smtClean="0"/>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0" y="0"/>
            <a:ext cx="9144000" cy="6463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u="sng" dirty="0">
                <a:solidFill>
                  <a:srgbClr val="9109C7"/>
                </a:solidFill>
              </a:rPr>
              <a:t>Travel:</a:t>
            </a:r>
            <a:r>
              <a:rPr lang="en-US" b="1" dirty="0">
                <a:solidFill>
                  <a:srgbClr val="9109C7"/>
                </a:solidFill>
              </a:rPr>
              <a:t>  </a:t>
            </a:r>
            <a:r>
              <a:rPr lang="en-US" dirty="0"/>
              <a:t>If you would like to take students on a field trip:</a:t>
            </a:r>
          </a:p>
          <a:p>
            <a:endParaRPr lang="en-US" dirty="0"/>
          </a:p>
          <a:p>
            <a:pPr marL="285750" indent="-285750">
              <a:buFont typeface="Arial" pitchFamily="34" charset="0"/>
              <a:buChar char="•"/>
            </a:pPr>
            <a:r>
              <a:rPr lang="en-US" dirty="0"/>
              <a:t>Discuss the plan with your dean who will review the plan with you and provide further administrative direction.</a:t>
            </a:r>
          </a:p>
          <a:p>
            <a:endParaRPr lang="en-US" dirty="0"/>
          </a:p>
          <a:p>
            <a:pPr marL="285750" indent="-285750">
              <a:buFont typeface="Arial" pitchFamily="34" charset="0"/>
              <a:buChar char="•"/>
            </a:pPr>
            <a:r>
              <a:rPr lang="en-US" dirty="0"/>
              <a:t>Do not take money from the students.</a:t>
            </a:r>
          </a:p>
          <a:p>
            <a:endParaRPr lang="en-US" dirty="0"/>
          </a:p>
          <a:p>
            <a:pPr marL="285750" indent="-285750">
              <a:buFont typeface="Arial" pitchFamily="34" charset="0"/>
              <a:buChar char="•"/>
            </a:pPr>
            <a:r>
              <a:rPr lang="en-US" dirty="0"/>
              <a:t>Do not ask the students to send money to a vendor.</a:t>
            </a:r>
          </a:p>
          <a:p>
            <a:endParaRPr lang="en-US" dirty="0"/>
          </a:p>
          <a:p>
            <a:pPr marL="285750" indent="-285750">
              <a:buFont typeface="Arial" pitchFamily="34" charset="0"/>
              <a:buChar char="•"/>
            </a:pPr>
            <a:r>
              <a:rPr lang="en-US" dirty="0"/>
              <a:t>NO DRIVING OF STUDENTS.  Ever.  Our insurance company will not cover you or Trinity. </a:t>
            </a:r>
          </a:p>
          <a:p>
            <a:endParaRPr lang="en-US" dirty="0"/>
          </a:p>
          <a:p>
            <a:r>
              <a:rPr lang="en-US" b="1" u="sng" dirty="0">
                <a:solidFill>
                  <a:srgbClr val="9109C7"/>
                </a:solidFill>
              </a:rPr>
              <a:t>Email:</a:t>
            </a:r>
            <a:r>
              <a:rPr lang="en-US" dirty="0">
                <a:solidFill>
                  <a:srgbClr val="9109C7"/>
                </a:solidFill>
              </a:rPr>
              <a:t>  </a:t>
            </a:r>
            <a:r>
              <a:rPr lang="en-US" dirty="0"/>
              <a:t>Email is not secure and is not an appropriate venue for carrying on an argument with a student or a defense against a claim.</a:t>
            </a:r>
          </a:p>
          <a:p>
            <a:endParaRPr lang="en-US" dirty="0"/>
          </a:p>
          <a:p>
            <a:pPr marL="285750" indent="-285750">
              <a:buFont typeface="Arial" pitchFamily="34" charset="0"/>
              <a:buChar char="•"/>
            </a:pPr>
            <a:r>
              <a:rPr lang="en-US" dirty="0"/>
              <a:t>Know that Trinity may read all email.  Not that we do, but we have the option.</a:t>
            </a:r>
          </a:p>
          <a:p>
            <a:endParaRPr lang="en-US" dirty="0"/>
          </a:p>
          <a:p>
            <a:pPr marL="285750" indent="-285750">
              <a:buFont typeface="Arial" pitchFamily="34" charset="0"/>
              <a:buChar char="•"/>
            </a:pPr>
            <a:r>
              <a:rPr lang="en-US" dirty="0"/>
              <a:t>Email is discoverable in any litigation.  Think about how it would sound if read in open court.</a:t>
            </a:r>
          </a:p>
          <a:p>
            <a:endParaRPr lang="en-US" dirty="0"/>
          </a:p>
          <a:p>
            <a:pPr marL="285750" indent="-285750">
              <a:buFont typeface="Arial" pitchFamily="34" charset="0"/>
              <a:buChar char="•"/>
            </a:pPr>
            <a:r>
              <a:rPr lang="en-US" dirty="0"/>
              <a:t>Never discuss a sensitive student issue on email.  Not even with your dean.  That’s why we have telephones and offices.</a:t>
            </a:r>
          </a:p>
          <a:p>
            <a:endParaRPr lang="en-US" dirty="0"/>
          </a:p>
          <a:p>
            <a:pPr marL="285750" indent="-285750">
              <a:buFont typeface="Arial" pitchFamily="34" charset="0"/>
              <a:buChar char="•"/>
            </a:pPr>
            <a:r>
              <a:rPr lang="en-US" dirty="0"/>
              <a:t>If a student sends you an inappropriate email, do not respond in kind.  Discuss with your dean.</a:t>
            </a:r>
          </a:p>
        </p:txBody>
      </p:sp>
      <p:sp>
        <p:nvSpPr>
          <p:cNvPr id="2" name="Slide Number Placeholder 1"/>
          <p:cNvSpPr>
            <a:spLocks noGrp="1"/>
          </p:cNvSpPr>
          <p:nvPr>
            <p:ph type="sldNum" sz="quarter" idx="12"/>
          </p:nvPr>
        </p:nvSpPr>
        <p:spPr/>
        <p:txBody>
          <a:bodyPr/>
          <a:lstStyle/>
          <a:p>
            <a:fld id="{176B0444-0425-4E97-8B58-0E4DBCAEEF5A}" type="slidenum">
              <a:rPr lang="en-US" smtClean="0"/>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4294967295"/>
          </p:nvPr>
        </p:nvSpPr>
        <p:spPr>
          <a:xfrm>
            <a:off x="0" y="285750"/>
            <a:ext cx="9144000" cy="6572250"/>
          </a:xfrm>
        </p:spPr>
        <p:txBody>
          <a:bodyPr/>
          <a:lstStyle/>
          <a:p>
            <a:pPr eaLnBrk="1" hangingPunct="1">
              <a:lnSpc>
                <a:spcPct val="80000"/>
              </a:lnSpc>
              <a:buFontTx/>
              <a:buNone/>
            </a:pPr>
            <a:r>
              <a:rPr lang="en-US" sz="1400" b="1" u="sng" dirty="0" smtClean="0">
                <a:solidFill>
                  <a:srgbClr val="9109C7"/>
                </a:solidFill>
              </a:rPr>
              <a:t>Legal  and Insurance Coverage:</a:t>
            </a:r>
            <a:r>
              <a:rPr lang="en-US" sz="1400" dirty="0" smtClean="0">
                <a:solidFill>
                  <a:srgbClr val="9109C7"/>
                </a:solidFill>
              </a:rPr>
              <a:t>  </a:t>
            </a:r>
            <a:r>
              <a:rPr lang="en-US" sz="1400" dirty="0" smtClean="0"/>
              <a:t>You are covered by Trinity’s  legal counsel and insurance policies so long as you follow policies.</a:t>
            </a:r>
          </a:p>
          <a:p>
            <a:pPr eaLnBrk="1" hangingPunct="1">
              <a:lnSpc>
                <a:spcPct val="80000"/>
              </a:lnSpc>
            </a:pPr>
            <a:endParaRPr lang="en-US" sz="1400" dirty="0" smtClean="0"/>
          </a:p>
          <a:p>
            <a:pPr eaLnBrk="1" hangingPunct="1">
              <a:lnSpc>
                <a:spcPct val="80000"/>
              </a:lnSpc>
            </a:pPr>
            <a:r>
              <a:rPr lang="en-US" sz="1400" dirty="0" smtClean="0"/>
              <a:t>If a student makes a legal threat, report that immediately to President McGuire and General Counsel Sarah Phelps.</a:t>
            </a:r>
          </a:p>
          <a:p>
            <a:pPr eaLnBrk="1" hangingPunct="1">
              <a:lnSpc>
                <a:spcPct val="80000"/>
              </a:lnSpc>
              <a:buFontTx/>
              <a:buNone/>
            </a:pPr>
            <a:endParaRPr lang="en-US" sz="1400" dirty="0" smtClean="0"/>
          </a:p>
          <a:p>
            <a:pPr eaLnBrk="1" hangingPunct="1">
              <a:lnSpc>
                <a:spcPct val="80000"/>
              </a:lnSpc>
            </a:pPr>
            <a:r>
              <a:rPr lang="en-US" sz="1400" dirty="0" smtClean="0"/>
              <a:t>Trinity’s legal counsel will advise and represent you in legal matters related to your work at Trinity.  However, if you ignore Trinity’s policies, we may choose to decline to represent you.</a:t>
            </a:r>
          </a:p>
          <a:p>
            <a:pPr eaLnBrk="1" hangingPunct="1">
              <a:lnSpc>
                <a:spcPct val="80000"/>
              </a:lnSpc>
              <a:buFontTx/>
              <a:buNone/>
            </a:pPr>
            <a:endParaRPr lang="en-US" sz="1400" dirty="0" smtClean="0"/>
          </a:p>
          <a:p>
            <a:pPr eaLnBrk="1" hangingPunct="1">
              <a:lnSpc>
                <a:spcPct val="80000"/>
              </a:lnSpc>
            </a:pPr>
            <a:r>
              <a:rPr lang="en-US" sz="1400" dirty="0" smtClean="0"/>
              <a:t>Our insurance company will refuse to cover claims if you negligently or willfully ignore stated policies.</a:t>
            </a:r>
          </a:p>
          <a:p>
            <a:pPr eaLnBrk="1" hangingPunct="1">
              <a:lnSpc>
                <a:spcPct val="80000"/>
              </a:lnSpc>
              <a:buFontTx/>
              <a:buNone/>
            </a:pPr>
            <a:endParaRPr lang="en-US" sz="1400" dirty="0" smtClean="0"/>
          </a:p>
          <a:p>
            <a:pPr eaLnBrk="1" hangingPunct="1">
              <a:lnSpc>
                <a:spcPct val="80000"/>
              </a:lnSpc>
            </a:pPr>
            <a:r>
              <a:rPr lang="en-US" sz="1400" dirty="0" smtClean="0"/>
              <a:t>You may not sign any contracts on Trinity’s behalf.  All academic contracts should go to the Provost who will review them with the President.</a:t>
            </a:r>
          </a:p>
          <a:p>
            <a:pPr eaLnBrk="1" hangingPunct="1">
              <a:lnSpc>
                <a:spcPct val="80000"/>
              </a:lnSpc>
              <a:buFontTx/>
              <a:buNone/>
            </a:pPr>
            <a:endParaRPr lang="en-US" sz="1400" dirty="0" smtClean="0"/>
          </a:p>
          <a:p>
            <a:pPr eaLnBrk="1" hangingPunct="1">
              <a:lnSpc>
                <a:spcPct val="80000"/>
              </a:lnSpc>
              <a:buFontTx/>
              <a:buNone/>
            </a:pPr>
            <a:r>
              <a:rPr lang="en-US" sz="1400" b="1" u="sng" dirty="0" smtClean="0">
                <a:solidFill>
                  <a:srgbClr val="9109C7"/>
                </a:solidFill>
              </a:rPr>
              <a:t>Regulatory:</a:t>
            </a:r>
            <a:r>
              <a:rPr lang="en-US" sz="1400" dirty="0" smtClean="0">
                <a:solidFill>
                  <a:srgbClr val="9109C7"/>
                </a:solidFill>
              </a:rPr>
              <a:t>  </a:t>
            </a:r>
            <a:r>
              <a:rPr lang="en-US" sz="1400" dirty="0">
                <a:solidFill>
                  <a:srgbClr val="9109C7"/>
                </a:solidFill>
              </a:rPr>
              <a:t> </a:t>
            </a:r>
            <a:r>
              <a:rPr lang="en-US" sz="1400" dirty="0" smtClean="0">
                <a:solidFill>
                  <a:srgbClr val="9109C7"/>
                </a:solidFill>
              </a:rPr>
              <a:t> </a:t>
            </a:r>
            <a:r>
              <a:rPr lang="en-US" sz="1400" dirty="0" smtClean="0"/>
              <a:t>Matters involving federal, state or local regulatory agencies, accreditors, law enforcement and background checks:</a:t>
            </a:r>
          </a:p>
          <a:p>
            <a:pPr eaLnBrk="1" hangingPunct="1">
              <a:lnSpc>
                <a:spcPct val="80000"/>
              </a:lnSpc>
              <a:buFontTx/>
              <a:buNone/>
            </a:pPr>
            <a:endParaRPr lang="en-US" sz="1400" dirty="0" smtClean="0"/>
          </a:p>
          <a:p>
            <a:pPr eaLnBrk="1" hangingPunct="1">
              <a:lnSpc>
                <a:spcPct val="80000"/>
              </a:lnSpc>
            </a:pPr>
            <a:r>
              <a:rPr lang="en-US" sz="1400" dirty="0" smtClean="0"/>
              <a:t>All official Trinity compliance activities, reports, accreditation or regulatory activity go through the President.</a:t>
            </a:r>
          </a:p>
          <a:p>
            <a:pPr eaLnBrk="1" hangingPunct="1">
              <a:lnSpc>
                <a:spcPct val="80000"/>
              </a:lnSpc>
              <a:buFontTx/>
              <a:buNone/>
            </a:pPr>
            <a:endParaRPr lang="en-US" sz="1400" dirty="0" smtClean="0"/>
          </a:p>
          <a:p>
            <a:pPr eaLnBrk="1" hangingPunct="1">
              <a:lnSpc>
                <a:spcPct val="80000"/>
              </a:lnSpc>
            </a:pPr>
            <a:r>
              <a:rPr lang="en-US" sz="1400" dirty="0" smtClean="0"/>
              <a:t>Governmental officials who call or show up for investigations and background checks should be sent to Security or HR.</a:t>
            </a:r>
          </a:p>
          <a:p>
            <a:pPr eaLnBrk="1" hangingPunct="1">
              <a:lnSpc>
                <a:spcPct val="80000"/>
              </a:lnSpc>
              <a:buFontTx/>
              <a:buNone/>
            </a:pPr>
            <a:endParaRPr lang="en-US" sz="1400" dirty="0" smtClean="0"/>
          </a:p>
          <a:p>
            <a:pPr eaLnBrk="1" hangingPunct="1">
              <a:lnSpc>
                <a:spcPct val="80000"/>
              </a:lnSpc>
            </a:pPr>
            <a:r>
              <a:rPr lang="en-US" sz="1400" dirty="0" smtClean="0"/>
              <a:t>You are responsible to observe FERPA, HIPPA and other regulations concerning the privacy of student information.  </a:t>
            </a:r>
          </a:p>
          <a:p>
            <a:pPr eaLnBrk="1" hangingPunct="1">
              <a:lnSpc>
                <a:spcPct val="80000"/>
              </a:lnSpc>
              <a:buFontTx/>
              <a:buNone/>
            </a:pPr>
            <a:endParaRPr lang="en-US" sz="1400" dirty="0" smtClean="0"/>
          </a:p>
          <a:p>
            <a:pPr eaLnBrk="1" hangingPunct="1">
              <a:lnSpc>
                <a:spcPct val="80000"/>
              </a:lnSpc>
              <a:buFontTx/>
              <a:buNone/>
            </a:pPr>
            <a:r>
              <a:rPr lang="en-US" sz="1400" b="1" u="sng" dirty="0" smtClean="0">
                <a:solidFill>
                  <a:srgbClr val="9109C7"/>
                </a:solidFill>
              </a:rPr>
              <a:t>References:</a:t>
            </a:r>
            <a:r>
              <a:rPr lang="en-US" sz="1400" dirty="0" smtClean="0">
                <a:solidFill>
                  <a:srgbClr val="9109C7"/>
                </a:solidFill>
              </a:rPr>
              <a:t>  </a:t>
            </a:r>
          </a:p>
          <a:p>
            <a:pPr>
              <a:lnSpc>
                <a:spcPct val="80000"/>
              </a:lnSpc>
            </a:pPr>
            <a:r>
              <a:rPr lang="en-US" sz="1400" dirty="0" smtClean="0"/>
              <a:t>Faculty members may provide standard academic letters of recommendation for students in their major programs or in related cases where the faculty member can support a student’s application for advanced study or academic recognition.</a:t>
            </a:r>
          </a:p>
          <a:p>
            <a:pPr eaLnBrk="1" hangingPunct="1">
              <a:lnSpc>
                <a:spcPct val="80000"/>
              </a:lnSpc>
              <a:buFontTx/>
              <a:buNone/>
            </a:pPr>
            <a:endParaRPr lang="en-US" sz="1400" dirty="0" smtClean="0"/>
          </a:p>
          <a:p>
            <a:pPr>
              <a:lnSpc>
                <a:spcPct val="80000"/>
              </a:lnSpc>
            </a:pPr>
            <a:r>
              <a:rPr lang="en-US" sz="1400" dirty="0" smtClean="0"/>
              <a:t>Trinity has a firm policy that prohibits faculty, administrators or staff from serving as employment references for other faculty, administrators or staff without the specific consent of the Director of Human Resources.  Significant claims against you and Trinity can arise from violations of this policy.</a:t>
            </a:r>
          </a:p>
          <a:p>
            <a:pPr eaLnBrk="1" hangingPunct="1">
              <a:lnSpc>
                <a:spcPct val="80000"/>
              </a:lnSpc>
            </a:pPr>
            <a:endParaRPr lang="en-US" sz="1400" dirty="0" smtClean="0"/>
          </a:p>
        </p:txBody>
      </p:sp>
      <p:sp>
        <p:nvSpPr>
          <p:cNvPr id="2" name="Slide Number Placeholder 1"/>
          <p:cNvSpPr>
            <a:spLocks noGrp="1"/>
          </p:cNvSpPr>
          <p:nvPr>
            <p:ph type="sldNum" sz="quarter" idx="12"/>
          </p:nvPr>
        </p:nvSpPr>
        <p:spPr/>
        <p:txBody>
          <a:bodyPr/>
          <a:lstStyle/>
          <a:p>
            <a:fld id="{176B0444-0425-4E97-8B58-0E4DBCAEEF5A}" type="slidenum">
              <a:rPr lang="en-US" smtClean="0"/>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Slide Number Placeholder 4"/>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EF01CFF-1A7D-43F1-B52D-950A6B99A7AC}" type="slidenum">
              <a:rPr lang="en-US"/>
              <a:pPr eaLnBrk="1" hangingPunct="1"/>
              <a:t>27</a:t>
            </a:fld>
            <a:endParaRPr lang="en-US"/>
          </a:p>
        </p:txBody>
      </p:sp>
      <p:pic>
        <p:nvPicPr>
          <p:cNvPr id="2052"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4636"/>
            <a:ext cx="1073727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rot="21388329">
            <a:off x="453502" y="1256086"/>
            <a:ext cx="8698471" cy="757561"/>
          </a:xfrm>
          <a:prstGeom prst="rect">
            <a:avLst/>
          </a:prstGeom>
          <a:noFill/>
        </p:spPr>
        <p:txBody>
          <a:bodyPr wrap="none" rtlCol="0">
            <a:prstTxWarp prst="textFadeRight">
              <a:avLst/>
            </a:prstTxWarp>
            <a:spAutoFit/>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STUDENT SUCCESS IS OUR ONLY BUSINESS!</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99"/>
          </a:solidFill>
          <a:ln>
            <a:noFill/>
          </a:ln>
          <a:scene3d>
            <a:camera prst="orthographicFront">
              <a:rot lat="0" lon="0" rev="0"/>
            </a:camera>
            <a:lightRig rig="glow" dir="t">
              <a:rot lat="0" lon="0" rev="3600000"/>
            </a:lightRig>
          </a:scene3d>
          <a:sp3d>
            <a:bevelT w="114300" prst="hardEdge"/>
          </a:sp3d>
        </p:spPr>
        <p:txBody>
          <a:bodyPr>
            <a:sp3d prstMaterial="softEdge">
              <a:bevelT w="29210" h="16510"/>
              <a:contourClr>
                <a:schemeClr val="accent4">
                  <a:alpha val="95000"/>
                </a:schemeClr>
              </a:contourClr>
            </a:sp3d>
          </a:bodyPr>
          <a:lstStyle/>
          <a:p>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Challenges</a:t>
            </a: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Content Placeholder 2"/>
          <p:cNvSpPr>
            <a:spLocks noGrp="1"/>
          </p:cNvSpPr>
          <p:nvPr>
            <p:ph idx="1"/>
          </p:nvPr>
        </p:nvSpPr>
        <p:spPr>
          <a:xfrm>
            <a:off x="457200" y="1600200"/>
            <a:ext cx="8229600" cy="5105400"/>
          </a:xfrm>
        </p:spPr>
        <p:txBody>
          <a:bodyPr>
            <a:normAutofit fontScale="70000" lnSpcReduction="20000"/>
          </a:bodyPr>
          <a:lstStyle/>
          <a:p>
            <a:pPr marL="0" indent="0">
              <a:buNone/>
            </a:pPr>
            <a:r>
              <a:rPr lang="en-US" b="1" u="sng" dirty="0" smtClean="0"/>
              <a:t>INTERNAL:</a:t>
            </a:r>
          </a:p>
          <a:p>
            <a:r>
              <a:rPr lang="en-US" dirty="0" smtClean="0"/>
              <a:t>Talent searches – more, more timely</a:t>
            </a:r>
          </a:p>
          <a:p>
            <a:r>
              <a:rPr lang="en-US" dirty="0" smtClean="0"/>
              <a:t>NCLEX pass rate – challenge for all</a:t>
            </a:r>
          </a:p>
          <a:p>
            <a:r>
              <a:rPr lang="en-US" dirty="0" smtClean="0"/>
              <a:t>Data tracking graduates – majors</a:t>
            </a:r>
          </a:p>
          <a:p>
            <a:r>
              <a:rPr lang="en-US" dirty="0" smtClean="0"/>
              <a:t>Process re-engineering</a:t>
            </a:r>
          </a:p>
          <a:p>
            <a:r>
              <a:rPr lang="en-US" dirty="0" smtClean="0"/>
              <a:t>Developing proficiency in new deliveries</a:t>
            </a:r>
          </a:p>
          <a:p>
            <a:r>
              <a:rPr lang="en-US" dirty="0" smtClean="0"/>
              <a:t>Innovation and Competitive Drive</a:t>
            </a:r>
          </a:p>
          <a:p>
            <a:pPr marL="0" indent="0">
              <a:buNone/>
            </a:pPr>
            <a:r>
              <a:rPr lang="en-US" b="1" u="sng" dirty="0" smtClean="0"/>
              <a:t>EXTERNAL:</a:t>
            </a:r>
          </a:p>
          <a:p>
            <a:r>
              <a:rPr lang="en-US" dirty="0" smtClean="0"/>
              <a:t>Post-election impacts – “Fiscal Cliff”</a:t>
            </a:r>
          </a:p>
          <a:p>
            <a:r>
              <a:rPr lang="en-US" dirty="0" smtClean="0"/>
              <a:t>Declining demographics for traditional education</a:t>
            </a:r>
          </a:p>
          <a:p>
            <a:r>
              <a:rPr lang="en-US" dirty="0" smtClean="0"/>
              <a:t>Threats to Pell Grants and Federal Aid</a:t>
            </a:r>
          </a:p>
          <a:p>
            <a:r>
              <a:rPr lang="en-US" dirty="0" smtClean="0"/>
              <a:t>D.C. politics</a:t>
            </a:r>
          </a:p>
          <a:p>
            <a:r>
              <a:rPr lang="en-US" dirty="0" smtClean="0"/>
              <a:t>Negative vibes for higher education</a:t>
            </a:r>
          </a:p>
          <a:p>
            <a:r>
              <a:rPr lang="en-US" dirty="0" smtClean="0">
                <a:hlinkClick r:id="rId2"/>
              </a:rPr>
              <a:t>“The Higher Education Bubble”</a:t>
            </a:r>
            <a:endParaRPr lang="en-US" dirty="0"/>
          </a:p>
        </p:txBody>
      </p:sp>
      <p:sp>
        <p:nvSpPr>
          <p:cNvPr id="4" name="Slide Number Placeholder 3"/>
          <p:cNvSpPr>
            <a:spLocks noGrp="1"/>
          </p:cNvSpPr>
          <p:nvPr>
            <p:ph type="sldNum" sz="quarter" idx="12"/>
          </p:nvPr>
        </p:nvSpPr>
        <p:spPr>
          <a:xfrm>
            <a:off x="6553200" y="6356350"/>
            <a:ext cx="2133600" cy="365125"/>
          </a:xfrm>
        </p:spPr>
        <p:txBody>
          <a:bodyPr/>
          <a:lstStyle/>
          <a:p>
            <a:fld id="{176B0444-0425-4E97-8B58-0E4DBCAEEF5A}" type="slidenum">
              <a:rPr lang="en-US" smtClean="0"/>
              <a:t>3</a:t>
            </a:fld>
            <a:endParaRPr lang="en-US"/>
          </a:p>
        </p:txBody>
      </p:sp>
    </p:spTree>
    <p:extLst>
      <p:ext uri="{BB962C8B-B14F-4D97-AF65-F5344CB8AC3E}">
        <p14:creationId xmlns:p14="http://schemas.microsoft.com/office/powerpoint/2010/main" val="26596655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710" y="-86414"/>
            <a:ext cx="9287709" cy="6979049"/>
          </a:xfrm>
          <a:prstGeom prst="rect">
            <a:avLst/>
          </a:prstGeom>
        </p:spPr>
      </p:pic>
      <p:sp>
        <p:nvSpPr>
          <p:cNvPr id="5" name="TextBox 4"/>
          <p:cNvSpPr txBox="1"/>
          <p:nvPr/>
        </p:nvSpPr>
        <p:spPr>
          <a:xfrm>
            <a:off x="6477001" y="3886200"/>
            <a:ext cx="2095582" cy="718066"/>
          </a:xfrm>
          <a:prstGeom prst="rect">
            <a:avLst/>
          </a:prstGeom>
          <a:noFill/>
        </p:spPr>
        <p:txBody>
          <a:bodyPr wrap="none" rtlCol="0">
            <a:prstTxWarp prst="textCanUp">
              <a:avLst/>
            </a:prstTxWarp>
            <a:spAutoFit/>
          </a:bodyPr>
          <a:lstStyle/>
          <a:p>
            <a:r>
              <a:rPr lang="en-US" b="1" cap="all" dirty="0" smtClean="0">
                <a:ln w="9000" cmpd="sng">
                  <a:no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50" endPos="85000" dist="60007" dir="5400000" sy="-100000" algn="bl" rotWithShape="0"/>
                </a:effectLst>
                <a:latin typeface="Comic Sans MS" pitchFamily="66" charset="0"/>
              </a:rPr>
              <a:t>COLLEGE COST</a:t>
            </a:r>
            <a:endParaRPr lang="en-US" b="1" cap="all" dirty="0">
              <a:ln w="9000" cmpd="sng">
                <a:no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50" endPos="85000" dist="60007" dir="5400000" sy="-100000" algn="bl" rotWithShape="0"/>
              </a:effectLst>
              <a:latin typeface="Comic Sans MS" pitchFamily="66" charset="0"/>
            </a:endParaRPr>
          </a:p>
        </p:txBody>
      </p:sp>
      <p:sp>
        <p:nvSpPr>
          <p:cNvPr id="6" name="TextBox 5"/>
          <p:cNvSpPr txBox="1"/>
          <p:nvPr/>
        </p:nvSpPr>
        <p:spPr>
          <a:xfrm>
            <a:off x="5562600" y="5867400"/>
            <a:ext cx="1080104" cy="646331"/>
          </a:xfrm>
          <a:prstGeom prst="rect">
            <a:avLst/>
          </a:prstGeom>
          <a:noFill/>
        </p:spPr>
        <p:txBody>
          <a:bodyPr wrap="none" rtlCol="0" anchor="ctr">
            <a:prstTxWarp prst="textCanDown">
              <a:avLst/>
            </a:prstTxWarp>
            <a:spAutoFit/>
            <a:scene3d>
              <a:camera prst="orthographicFront"/>
              <a:lightRig rig="flat" dir="tl">
                <a:rot lat="0" lon="0" rev="6600000"/>
              </a:lightRig>
            </a:scene3d>
            <a:sp3d extrusionH="25400" contourW="8890">
              <a:bevelT w="38100" h="31750" prst="softRound"/>
              <a:contourClr>
                <a:schemeClr val="accent2">
                  <a:shade val="75000"/>
                </a:schemeClr>
              </a:contourClr>
            </a:sp3d>
          </a:bodyPr>
          <a:lstStyle/>
          <a:p>
            <a:pPr algn="ctr"/>
            <a:r>
              <a:rPr lang="en-US" b="1" dirty="0" smtClean="0">
                <a:ln w="11430">
                  <a:solidFill>
                    <a:schemeClr val="bg1"/>
                  </a:solidFill>
                </a:ln>
                <a:solidFill>
                  <a:srgbClr val="66FF33"/>
                </a:solidFill>
                <a:effectLst>
                  <a:glow rad="139700">
                    <a:schemeClr val="accent2">
                      <a:satMod val="175000"/>
                      <a:alpha val="40000"/>
                    </a:schemeClr>
                  </a:glow>
                  <a:outerShdw blurRad="50800" dist="39000" dir="5460000" algn="tl">
                    <a:srgbClr val="000000">
                      <a:alpha val="38000"/>
                    </a:srgbClr>
                  </a:outerShdw>
                </a:effectLst>
              </a:rPr>
              <a:t>STUDENT</a:t>
            </a:r>
          </a:p>
          <a:p>
            <a:pPr algn="ctr"/>
            <a:r>
              <a:rPr lang="en-US" b="1" dirty="0" smtClean="0">
                <a:ln w="11430">
                  <a:solidFill>
                    <a:schemeClr val="bg1"/>
                  </a:solidFill>
                </a:ln>
                <a:solidFill>
                  <a:srgbClr val="66FF33"/>
                </a:solidFill>
                <a:effectLst>
                  <a:glow rad="139700">
                    <a:schemeClr val="accent2">
                      <a:satMod val="175000"/>
                      <a:alpha val="40000"/>
                    </a:schemeClr>
                  </a:glow>
                  <a:outerShdw blurRad="50800" dist="39000" dir="5460000" algn="tl">
                    <a:srgbClr val="000000">
                      <a:alpha val="38000"/>
                    </a:srgbClr>
                  </a:outerShdw>
                </a:effectLst>
              </a:rPr>
              <a:t>LOANS</a:t>
            </a:r>
            <a:endParaRPr lang="en-US" b="1" dirty="0">
              <a:ln w="11430">
                <a:solidFill>
                  <a:schemeClr val="bg1"/>
                </a:solidFill>
              </a:ln>
              <a:solidFill>
                <a:srgbClr val="66FF33"/>
              </a:solidFill>
              <a:effectLst>
                <a:glow rad="139700">
                  <a:schemeClr val="accent2">
                    <a:satMod val="175000"/>
                    <a:alpha val="40000"/>
                  </a:schemeClr>
                </a:glow>
                <a:outerShdw blurRad="50800" dist="39000" dir="5460000" algn="tl">
                  <a:srgbClr val="000000">
                    <a:alpha val="38000"/>
                  </a:srgbClr>
                </a:outerShdw>
              </a:effectLst>
            </a:endParaRPr>
          </a:p>
        </p:txBody>
      </p:sp>
      <p:sp>
        <p:nvSpPr>
          <p:cNvPr id="7" name="TextBox 6"/>
          <p:cNvSpPr txBox="1"/>
          <p:nvPr/>
        </p:nvSpPr>
        <p:spPr>
          <a:xfrm>
            <a:off x="2971800" y="545812"/>
            <a:ext cx="1528345" cy="584775"/>
          </a:xfrm>
          <a:prstGeom prst="rect">
            <a:avLst/>
          </a:prstGeom>
          <a:noFill/>
        </p:spPr>
        <p:txBody>
          <a:bodyPr wrap="none" rtlCol="0">
            <a:prstTxWarp prst="textCascadeUp">
              <a:avLst/>
            </a:prstTxWarp>
            <a:spAutoFit/>
          </a:bodyPr>
          <a:lstStyle/>
          <a:p>
            <a:r>
              <a:rPr lang="en-US" sz="3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reflection blurRad="6350" stA="60000" endA="900" endPos="58000" dir="5400000" sy="-100000" algn="bl" rotWithShape="0"/>
                </a:effectLst>
              </a:rPr>
              <a:t>SCANDALS</a:t>
            </a:r>
            <a:endParaRPr lang="en-US" sz="32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reflection blurRad="6350" stA="60000" endA="900" endPos="58000" dir="5400000" sy="-100000" algn="bl" rotWithShape="0"/>
              </a:effectLst>
            </a:endParaRPr>
          </a:p>
        </p:txBody>
      </p:sp>
      <p:sp>
        <p:nvSpPr>
          <p:cNvPr id="8" name="TextBox 7"/>
          <p:cNvSpPr txBox="1"/>
          <p:nvPr/>
        </p:nvSpPr>
        <p:spPr>
          <a:xfrm>
            <a:off x="1371600" y="4604266"/>
            <a:ext cx="1295400" cy="503504"/>
          </a:xfrm>
          <a:prstGeom prst="rect">
            <a:avLst/>
          </a:prstGeom>
          <a:noFill/>
        </p:spPr>
        <p:txBody>
          <a:bodyPr wrap="none" rtlCol="0">
            <a:prstTxWarp prst="textStop">
              <a:avLst/>
            </a:prstTxWarp>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b="1" cap="all" dirty="0" smtClean="0">
                <a:ln w="0">
                  <a:solidFill>
                    <a:srgbClr val="00B050"/>
                  </a:solidFill>
                </a:ln>
                <a:solidFill>
                  <a:srgbClr val="00B050"/>
                </a:solidFill>
                <a:effectLst>
                  <a:glow rad="101600">
                    <a:srgbClr val="FFFF99"/>
                  </a:glow>
                  <a:reflection blurRad="6350" stA="55000" endA="50" endPos="85000" dist="60007" dir="5400000" sy="-100000" algn="bl" rotWithShape="0"/>
                </a:effectLst>
              </a:rPr>
              <a:t>ECONOMY</a:t>
            </a:r>
            <a:endParaRPr lang="en-US" b="1" cap="all" dirty="0">
              <a:ln w="0">
                <a:solidFill>
                  <a:srgbClr val="00B050"/>
                </a:solidFill>
              </a:ln>
              <a:solidFill>
                <a:srgbClr val="00B050"/>
              </a:solidFill>
              <a:effectLst>
                <a:glow rad="101600">
                  <a:srgbClr val="FFFF99"/>
                </a:glow>
                <a:reflection blurRad="6350" stA="55000" endA="50" endPos="85000" dist="60007" dir="5400000" sy="-100000" algn="bl" rotWithShape="0"/>
              </a:effectLst>
            </a:endParaRPr>
          </a:p>
        </p:txBody>
      </p:sp>
      <p:sp>
        <p:nvSpPr>
          <p:cNvPr id="11" name="Rectangle 10"/>
          <p:cNvSpPr/>
          <p:nvPr/>
        </p:nvSpPr>
        <p:spPr>
          <a:xfrm>
            <a:off x="5857048" y="838199"/>
            <a:ext cx="1515893" cy="1066801"/>
          </a:xfrm>
          <a:prstGeom prst="rect">
            <a:avLst/>
          </a:prstGeom>
          <a:noFill/>
        </p:spPr>
        <p:txBody>
          <a:bodyPr wrap="square" lIns="91440" tIns="45720" rIns="91440" bIns="45720">
            <a:prstTxWarp prst="textInflateBottom">
              <a:avLst/>
            </a:prstTxWarp>
            <a:spAutoFit/>
            <a:scene3d>
              <a:camera prst="orthographicFront"/>
              <a:lightRig rig="soft" dir="tl">
                <a:rot lat="0" lon="0" rev="0"/>
              </a:lightRig>
            </a:scene3d>
            <a:sp3d extrusionH="57150" contourW="25400" prstMaterial="matte">
              <a:bevelT w="25400" h="55880" prst="divot"/>
              <a:contourClr>
                <a:schemeClr val="accent2">
                  <a:tint val="20000"/>
                </a:schemeClr>
              </a:contourClr>
            </a:sp3d>
          </a:bodyPr>
          <a:lstStyle/>
          <a:p>
            <a:pPr algn="ctr"/>
            <a:r>
              <a:rPr lang="en-US" sz="2800" b="1" cap="none" spc="50" dirty="0" smtClean="0">
                <a:ln w="11430"/>
                <a:gradFill>
                  <a:gsLst>
                    <a:gs pos="25000">
                      <a:schemeClr val="accent2">
                        <a:satMod val="155000"/>
                      </a:schemeClr>
                    </a:gs>
                    <a:gs pos="100000">
                      <a:schemeClr val="accent2">
                        <a:shade val="45000"/>
                        <a:satMod val="165000"/>
                      </a:schemeClr>
                    </a:gs>
                  </a:gsLst>
                  <a:lin ang="5400000"/>
                </a:gradFill>
                <a:effectLst>
                  <a:glow rad="63500">
                    <a:schemeClr val="bg1">
                      <a:lumMod val="95000"/>
                      <a:alpha val="40000"/>
                    </a:schemeClr>
                  </a:glow>
                  <a:outerShdw blurRad="76200" dist="50800" dir="5400000" algn="tl" rotWithShape="0">
                    <a:srgbClr val="000000">
                      <a:alpha val="65000"/>
                    </a:srgbClr>
                  </a:outerShdw>
                  <a:reflection blurRad="6350" stA="60000" endA="900" endPos="60000" dist="29997" dir="5400000" sy="-100000" algn="bl" rotWithShape="0"/>
                </a:effectLst>
              </a:rPr>
              <a:t>JOB </a:t>
            </a:r>
          </a:p>
          <a:p>
            <a:pPr algn="ctr"/>
            <a:r>
              <a:rPr lang="en-US" sz="2800" b="1" cap="none" spc="50" dirty="0" smtClean="0">
                <a:ln w="11430"/>
                <a:gradFill>
                  <a:gsLst>
                    <a:gs pos="25000">
                      <a:schemeClr val="accent2">
                        <a:satMod val="155000"/>
                      </a:schemeClr>
                    </a:gs>
                    <a:gs pos="100000">
                      <a:schemeClr val="accent2">
                        <a:shade val="45000"/>
                        <a:satMod val="165000"/>
                      </a:schemeClr>
                    </a:gs>
                  </a:gsLst>
                  <a:lin ang="5400000"/>
                </a:gradFill>
                <a:effectLst>
                  <a:glow rad="63500">
                    <a:schemeClr val="bg1">
                      <a:lumMod val="95000"/>
                      <a:alpha val="40000"/>
                    </a:schemeClr>
                  </a:glow>
                  <a:outerShdw blurRad="76200" dist="50800" dir="5400000" algn="tl" rotWithShape="0">
                    <a:srgbClr val="000000">
                      <a:alpha val="65000"/>
                    </a:srgbClr>
                  </a:outerShdw>
                  <a:reflection blurRad="6350" stA="60000" endA="900" endPos="60000" dist="29997" dir="5400000" sy="-100000" algn="bl" rotWithShape="0"/>
                </a:effectLst>
              </a:rPr>
              <a:t>MARKET</a:t>
            </a:r>
            <a:endParaRPr lang="en-US" sz="2800" b="1" cap="none" spc="50" dirty="0">
              <a:ln w="11430"/>
              <a:gradFill>
                <a:gsLst>
                  <a:gs pos="25000">
                    <a:schemeClr val="accent2">
                      <a:satMod val="155000"/>
                    </a:schemeClr>
                  </a:gs>
                  <a:gs pos="100000">
                    <a:schemeClr val="accent2">
                      <a:shade val="45000"/>
                      <a:satMod val="165000"/>
                    </a:schemeClr>
                  </a:gs>
                </a:gsLst>
                <a:lin ang="5400000"/>
              </a:gradFill>
              <a:effectLst>
                <a:glow rad="63500">
                  <a:schemeClr val="bg1">
                    <a:lumMod val="95000"/>
                    <a:alpha val="40000"/>
                  </a:schemeClr>
                </a:glow>
                <a:outerShdw blurRad="76200" dist="50800" dir="5400000" algn="tl" rotWithShape="0">
                  <a:srgbClr val="000000">
                    <a:alpha val="65000"/>
                  </a:srgbClr>
                </a:outerShdw>
                <a:reflection blurRad="6350" stA="60000" endA="900" endPos="60000" dist="29997" dir="5400000" sy="-100000" algn="bl" rotWithShape="0"/>
              </a:effectLst>
            </a:endParaRPr>
          </a:p>
        </p:txBody>
      </p:sp>
      <p:sp>
        <p:nvSpPr>
          <p:cNvPr id="13" name="TextBox 12"/>
          <p:cNvSpPr txBox="1"/>
          <p:nvPr/>
        </p:nvSpPr>
        <p:spPr>
          <a:xfrm rot="612832">
            <a:off x="835136" y="549327"/>
            <a:ext cx="1485982" cy="596165"/>
          </a:xfrm>
          <a:prstGeom prst="rect">
            <a:avLst/>
          </a:prstGeom>
          <a:noFill/>
        </p:spPr>
        <p:txBody>
          <a:bodyPr wrap="none" rtlCol="0">
            <a:prstTxWarp prst="textWave2">
              <a:avLst/>
            </a:prstTxWarp>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ACADEMICALLY</a:t>
            </a:r>
          </a:p>
          <a:p>
            <a:pPr algn="ctr"/>
            <a: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ADRIFT</a:t>
            </a:r>
            <a:endPar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4" name="TextBox 13"/>
          <p:cNvSpPr txBox="1"/>
          <p:nvPr/>
        </p:nvSpPr>
        <p:spPr>
          <a:xfrm>
            <a:off x="701687" y="3423892"/>
            <a:ext cx="1742785" cy="369332"/>
          </a:xfrm>
          <a:prstGeom prst="rect">
            <a:avLst/>
          </a:prstGeom>
          <a:noFill/>
        </p:spPr>
        <p:txBody>
          <a:bodyPr wrap="none" rtlCol="0">
            <a:prstTxWarp prst="textDeflate">
              <a:avLst/>
            </a:prstTxWarp>
            <a:spAutoFit/>
          </a:bodyPr>
          <a:lstStyle/>
          <a:p>
            <a:r>
              <a:rPr lang="en-US" dirty="0" smtClean="0">
                <a:ln w="18415" cmpd="sng">
                  <a:solidFill>
                    <a:srgbClr val="FFFFFF"/>
                  </a:solidFill>
                  <a:prstDash val="solid"/>
                </a:ln>
                <a:solidFill>
                  <a:srgbClr val="FFFFFF"/>
                </a:solidFill>
                <a:effectLst>
                  <a:glow rad="101600">
                    <a:schemeClr val="accent5">
                      <a:lumMod val="75000"/>
                      <a:alpha val="60000"/>
                    </a:schemeClr>
                  </a:glow>
                  <a:outerShdw blurRad="63500" dir="3600000" algn="tl" rotWithShape="0">
                    <a:srgbClr val="000000">
                      <a:alpha val="70000"/>
                    </a:srgbClr>
                  </a:outerShdw>
                  <a:reflection blurRad="6350" stA="50000" endA="300" endPos="50000" dist="29997" dir="5400000" sy="-100000" algn="bl" rotWithShape="0"/>
                </a:effectLst>
              </a:rPr>
              <a:t>DEMOGRAPHICS</a:t>
            </a:r>
            <a:endParaRPr lang="en-US" dirty="0">
              <a:ln w="18415" cmpd="sng">
                <a:solidFill>
                  <a:srgbClr val="FFFFFF"/>
                </a:solidFill>
                <a:prstDash val="solid"/>
              </a:ln>
              <a:solidFill>
                <a:srgbClr val="FFFFFF"/>
              </a:solidFill>
              <a:effectLst>
                <a:glow rad="101600">
                  <a:schemeClr val="accent5">
                    <a:lumMod val="75000"/>
                    <a:alpha val="60000"/>
                  </a:schemeClr>
                </a:glow>
                <a:outerShdw blurRad="63500" dir="3600000" algn="tl" rotWithShape="0">
                  <a:srgbClr val="000000">
                    <a:alpha val="70000"/>
                  </a:srgbClr>
                </a:outerShdw>
                <a:reflection blurRad="6350" stA="50000" endA="300" endPos="50000" dist="29997" dir="5400000" sy="-100000" algn="bl" rotWithShape="0"/>
              </a:effectLst>
            </a:endParaRPr>
          </a:p>
        </p:txBody>
      </p:sp>
      <p:sp>
        <p:nvSpPr>
          <p:cNvPr id="15" name="TextBox 14"/>
          <p:cNvSpPr txBox="1"/>
          <p:nvPr/>
        </p:nvSpPr>
        <p:spPr>
          <a:xfrm>
            <a:off x="5254375" y="4066309"/>
            <a:ext cx="884473" cy="369332"/>
          </a:xfrm>
          <a:prstGeom prst="rect">
            <a:avLst/>
          </a:prstGeom>
          <a:noFill/>
        </p:spPr>
        <p:txBody>
          <a:bodyPr wrap="none" rtlCol="0">
            <a:spAutoFit/>
            <a:scene3d>
              <a:camera prst="orthographicFront"/>
              <a:lightRig rig="threePt" dir="t"/>
            </a:scene3d>
            <a:sp3d extrusionH="57150">
              <a:bevelT h="25400" prst="softRound"/>
            </a:sp3d>
          </a:bodyPr>
          <a:lstStyle/>
          <a:p>
            <a:r>
              <a:rPr lang="en-US" b="1" dirty="0" smtClean="0">
                <a:ln w="12700">
                  <a:solidFill>
                    <a:srgbClr val="FFFF00"/>
                  </a:solidFill>
                  <a:prstDash val="solid"/>
                </a:ln>
                <a:solidFill>
                  <a:schemeClr val="bg2">
                    <a:tint val="85000"/>
                    <a:satMod val="155000"/>
                  </a:schemeClr>
                </a:solidFill>
                <a:effectLst>
                  <a:glow rad="101600">
                    <a:schemeClr val="accent4">
                      <a:satMod val="175000"/>
                      <a:alpha val="40000"/>
                    </a:schemeClr>
                  </a:glow>
                  <a:outerShdw blurRad="41275" dist="20320" dir="1800000" algn="tl" rotWithShape="0">
                    <a:srgbClr val="000000">
                      <a:alpha val="40000"/>
                    </a:srgbClr>
                  </a:outerShdw>
                  <a:reflection blurRad="6350" stA="55000" endA="50" endPos="85000" dist="29997" dir="5400000" sy="-100000" algn="bl" rotWithShape="0"/>
                </a:effectLst>
              </a:rPr>
              <a:t>ACCESS</a:t>
            </a:r>
            <a:endParaRPr lang="en-US" b="1" dirty="0">
              <a:ln w="12700">
                <a:solidFill>
                  <a:srgbClr val="FFFF00"/>
                </a:solidFill>
                <a:prstDash val="solid"/>
              </a:ln>
              <a:solidFill>
                <a:schemeClr val="bg2">
                  <a:tint val="85000"/>
                  <a:satMod val="155000"/>
                </a:schemeClr>
              </a:solidFill>
              <a:effectLst>
                <a:glow rad="101600">
                  <a:schemeClr val="accent4">
                    <a:satMod val="175000"/>
                    <a:alpha val="40000"/>
                  </a:schemeClr>
                </a:glow>
                <a:outerShdw blurRad="41275" dist="20320" dir="1800000" algn="tl" rotWithShape="0">
                  <a:srgbClr val="000000">
                    <a:alpha val="40000"/>
                  </a:srgbClr>
                </a:outerShdw>
                <a:reflection blurRad="6350" stA="55000" endA="50" endPos="85000" dist="29997" dir="5400000" sy="-100000" algn="bl" rotWithShape="0"/>
              </a:effectLst>
            </a:endParaRPr>
          </a:p>
        </p:txBody>
      </p:sp>
      <p:sp>
        <p:nvSpPr>
          <p:cNvPr id="16" name="TextBox 15"/>
          <p:cNvSpPr txBox="1"/>
          <p:nvPr/>
        </p:nvSpPr>
        <p:spPr>
          <a:xfrm>
            <a:off x="3917485" y="1727261"/>
            <a:ext cx="1111716" cy="369332"/>
          </a:xfrm>
          <a:prstGeom prst="rect">
            <a:avLst/>
          </a:prstGeom>
          <a:noFill/>
        </p:spPr>
        <p:txBody>
          <a:bodyPr wrap="none" rtlCol="0">
            <a:prstTxWarp prst="textChevronInverted">
              <a:avLst/>
            </a:prstTxWarp>
            <a:spAutoFit/>
          </a:bodyPr>
          <a:lstStyle/>
          <a:p>
            <a:r>
              <a:rPr lang="en-US" b="1" dirty="0" smtClean="0">
                <a:ln w="12700" cmpd="sng">
                  <a:solidFill>
                    <a:schemeClr val="bg1"/>
                  </a:solidFill>
                  <a:prstDash val="solid"/>
                  <a:miter lim="800000"/>
                </a:ln>
                <a:solidFill>
                  <a:schemeClr val="tx1">
                    <a:lumMod val="75000"/>
                    <a:lumOff val="25000"/>
                  </a:schemeClr>
                </a:solidFill>
                <a:effectLst>
                  <a:glow rad="63500">
                    <a:schemeClr val="bg1">
                      <a:alpha val="40000"/>
                    </a:schemeClr>
                  </a:glow>
                  <a:outerShdw blurRad="50800" algn="tl" rotWithShape="0">
                    <a:srgbClr val="000000"/>
                  </a:outerShdw>
                  <a:reflection blurRad="6350" stA="55000" endA="50" endPos="85000" dir="5400000" sy="-100000" algn="bl" rotWithShape="0"/>
                </a:effectLst>
              </a:rPr>
              <a:t>ATHLETICS</a:t>
            </a:r>
            <a:endParaRPr lang="en-US" b="1" dirty="0">
              <a:ln w="12700" cmpd="sng">
                <a:solidFill>
                  <a:schemeClr val="bg1"/>
                </a:solidFill>
                <a:prstDash val="solid"/>
                <a:miter lim="800000"/>
              </a:ln>
              <a:solidFill>
                <a:schemeClr val="tx1">
                  <a:lumMod val="75000"/>
                  <a:lumOff val="25000"/>
                </a:schemeClr>
              </a:solidFill>
              <a:effectLst>
                <a:glow rad="63500">
                  <a:schemeClr val="bg1">
                    <a:alpha val="40000"/>
                  </a:schemeClr>
                </a:glow>
                <a:outerShdw blurRad="50800" algn="tl" rotWithShape="0">
                  <a:srgbClr val="000000"/>
                </a:outerShdw>
                <a:reflection blurRad="6350" stA="55000" endA="50" endPos="85000" dir="5400000" sy="-100000" algn="bl" rotWithShape="0"/>
              </a:effectLst>
            </a:endParaRPr>
          </a:p>
        </p:txBody>
      </p:sp>
      <p:sp>
        <p:nvSpPr>
          <p:cNvPr id="17" name="TextBox 16"/>
          <p:cNvSpPr txBox="1"/>
          <p:nvPr/>
        </p:nvSpPr>
        <p:spPr>
          <a:xfrm rot="20534797">
            <a:off x="3468439" y="2759350"/>
            <a:ext cx="1656355" cy="1516978"/>
          </a:xfrm>
          <a:prstGeom prst="rect">
            <a:avLst/>
          </a:prstGeom>
          <a:noFill/>
        </p:spPr>
        <p:txBody>
          <a:bodyPr wrap="none" rtlCol="0">
            <a:prstTxWarp prst="textCircle">
              <a:avLst>
                <a:gd name="adj" fmla="val 10892117"/>
              </a:avLst>
            </a:prstTxWarp>
            <a:spAutoFit/>
            <a:scene3d>
              <a:camera prst="orthographicFront"/>
              <a:lightRig rig="threePt" dir="t"/>
            </a:scene3d>
            <a:sp3d extrusionH="57150">
              <a:bevelT w="57150" h="38100" prst="artDeco"/>
            </a:sp3d>
          </a:bodyPr>
          <a:lstStyle/>
          <a:p>
            <a:r>
              <a:rPr lang="en-US" sz="2800" dirty="0" smtClean="0">
                <a:ln w="18415" cmpd="sng">
                  <a:solidFill>
                    <a:srgbClr val="FFFFFF"/>
                  </a:solidFill>
                  <a:prstDash val="solid"/>
                </a:ln>
                <a:solidFill>
                  <a:srgbClr val="FFFFFF"/>
                </a:solidFill>
                <a:effectLst>
                  <a:outerShdw blurRad="50800" dist="38100" dir="2700000" algn="tl" rotWithShape="0">
                    <a:prstClr val="black">
                      <a:alpha val="40000"/>
                    </a:prstClr>
                  </a:outerShdw>
                </a:effectLst>
              </a:rPr>
              <a:t>THE HIGHER EDUCATION BUBBLE</a:t>
            </a:r>
            <a:endParaRPr lang="en-US" sz="2800" dirty="0">
              <a:ln w="18415" cmpd="sng">
                <a:solidFill>
                  <a:srgbClr val="FFFFFF"/>
                </a:solidFill>
                <a:prstDash val="solid"/>
              </a:ln>
              <a:solidFill>
                <a:srgbClr val="FFFFFF"/>
              </a:solidFill>
              <a:effectLst>
                <a:outerShdw blurRad="50800" dist="38100" dir="2700000" algn="tl" rotWithShape="0">
                  <a:prstClr val="black">
                    <a:alpha val="40000"/>
                  </a:prstClr>
                </a:outerShdw>
              </a:effectLst>
            </a:endParaRPr>
          </a:p>
        </p:txBody>
      </p:sp>
      <p:sp>
        <p:nvSpPr>
          <p:cNvPr id="2" name="TextBox 1"/>
          <p:cNvSpPr txBox="1"/>
          <p:nvPr/>
        </p:nvSpPr>
        <p:spPr>
          <a:xfrm>
            <a:off x="7524792" y="2096593"/>
            <a:ext cx="1047790" cy="614036"/>
          </a:xfrm>
          <a:prstGeom prst="rect">
            <a:avLst/>
          </a:prstGeom>
          <a:noFill/>
        </p:spPr>
        <p:txBody>
          <a:bodyPr wrap="none" rtlCol="0">
            <a:prstTxWarp prst="textDeflateBottom">
              <a:avLst>
                <a:gd name="adj" fmla="val 36949"/>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2400" b="1" dirty="0" smtClean="0">
                <a:ln w="11430">
                  <a:noFill/>
                </a:ln>
                <a:solidFill>
                  <a:srgbClr val="FF0066"/>
                </a:solidFill>
                <a:effectLst>
                  <a:glow rad="101600">
                    <a:srgbClr val="FFFF99">
                      <a:alpha val="60000"/>
                    </a:srgbClr>
                  </a:glow>
                  <a:outerShdw blurRad="80000" dist="40000" dir="5040000" algn="tl">
                    <a:srgbClr val="000000">
                      <a:alpha val="30000"/>
                    </a:srgbClr>
                  </a:outerShdw>
                  <a:reflection blurRad="6350" stA="60000" endA="900" endPos="60000" dist="60007" dir="5400000" sy="-100000" algn="bl" rotWithShape="0"/>
                </a:effectLst>
              </a:rPr>
              <a:t>MOOCs</a:t>
            </a:r>
            <a:endParaRPr lang="en-US" sz="2400" b="1" dirty="0">
              <a:ln w="11430">
                <a:noFill/>
              </a:ln>
              <a:solidFill>
                <a:srgbClr val="FF0066"/>
              </a:solidFill>
              <a:effectLst>
                <a:glow rad="101600">
                  <a:srgbClr val="FFFF99">
                    <a:alpha val="60000"/>
                  </a:srgbClr>
                </a:glow>
                <a:outerShdw blurRad="80000" dist="40000" dir="5040000" algn="tl">
                  <a:srgbClr val="000000">
                    <a:alpha val="30000"/>
                  </a:srgbClr>
                </a:outerShdw>
                <a:reflection blurRad="6350" stA="60000" endA="900" endPos="60000" dist="60007" dir="5400000" sy="-100000" algn="bl" rotWithShape="0"/>
              </a:effectLst>
            </a:endParaRPr>
          </a:p>
        </p:txBody>
      </p:sp>
      <p:sp>
        <p:nvSpPr>
          <p:cNvPr id="3" name="TextBox 2"/>
          <p:cNvSpPr txBox="1"/>
          <p:nvPr/>
        </p:nvSpPr>
        <p:spPr>
          <a:xfrm>
            <a:off x="2179302" y="2542940"/>
            <a:ext cx="975396" cy="646331"/>
          </a:xfrm>
          <a:prstGeom prst="rect">
            <a:avLst/>
          </a:prstGeom>
          <a:noFill/>
        </p:spPr>
        <p:txBody>
          <a:bodyPr wrap="none" rtlCol="0">
            <a:prstTxWarp prst="textDeflateInflateDeflate">
              <a:avLst/>
            </a:prstTxWarp>
            <a:spAutoFit/>
          </a:bodyPr>
          <a:lstStyle/>
          <a:p>
            <a:pPr algn="ct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reflection blurRad="6350" stA="50000" endA="300" endPos="50000" dist="60007" dir="5400000" sy="-100000" algn="bl" rotWithShape="0"/>
                </a:effectLst>
              </a:rPr>
              <a:t>PELL</a:t>
            </a:r>
          </a:p>
          <a:p>
            <a:pPr algn="ct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reflection blurRad="6350" stA="50000" endA="300" endPos="50000" dist="60007" dir="5400000" sy="-100000" algn="bl" rotWithShape="0"/>
                </a:effectLst>
              </a:rPr>
              <a:t>GRANTS</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reflection blurRad="6350" stA="50000" endA="300" endPos="50000" dist="60007" dir="5400000" sy="-100000" algn="bl" rotWithShape="0"/>
              </a:effectLst>
            </a:endParaRPr>
          </a:p>
        </p:txBody>
      </p:sp>
      <p:sp>
        <p:nvSpPr>
          <p:cNvPr id="9" name="TextBox 8"/>
          <p:cNvSpPr txBox="1"/>
          <p:nvPr/>
        </p:nvSpPr>
        <p:spPr>
          <a:xfrm>
            <a:off x="7449278" y="572733"/>
            <a:ext cx="800220" cy="646331"/>
          </a:xfrm>
          <a:prstGeom prst="rect">
            <a:avLst/>
          </a:prstGeom>
          <a:noFill/>
        </p:spPr>
        <p:txBody>
          <a:bodyPr wrap="none" rtlCol="0">
            <a:prstTxWarp prst="textInflateBottom">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reflection blurRad="6350" stA="55000" endA="50" endPos="85000" dist="60007" dir="5400000" sy="-100000" algn="bl" rotWithShape="0"/>
                </a:effectLst>
              </a:rPr>
              <a:t>GRAD </a:t>
            </a:r>
          </a:p>
          <a:p>
            <a:pPr algn="ct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reflection blurRad="6350" stA="55000" endA="50" endPos="85000" dist="60007" dir="5400000" sy="-100000" algn="bl" rotWithShape="0"/>
                </a:effectLst>
              </a:rPr>
              <a:t>RATES</a:t>
            </a: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reflection blurRad="6350" stA="55000" endA="50" endPos="85000" dist="60007" dir="5400000" sy="-100000" algn="bl" rotWithShape="0"/>
              </a:effectLst>
            </a:endParaRPr>
          </a:p>
        </p:txBody>
      </p:sp>
      <p:sp>
        <p:nvSpPr>
          <p:cNvPr id="10" name="TextBox 9"/>
          <p:cNvSpPr txBox="1"/>
          <p:nvPr/>
        </p:nvSpPr>
        <p:spPr>
          <a:xfrm>
            <a:off x="-20782" y="6430970"/>
            <a:ext cx="731932" cy="461665"/>
          </a:xfrm>
          <a:prstGeom prst="rect">
            <a:avLst/>
          </a:prstGeom>
          <a:noFill/>
        </p:spPr>
        <p:txBody>
          <a:bodyPr wrap="none" rtlCol="0">
            <a:spAutoFit/>
          </a:bodyPr>
          <a:lstStyle/>
          <a:p>
            <a:r>
              <a:rPr lang="en-US" sz="1200" dirty="0" smtClean="0">
                <a:ln w="18415" cmpd="sng">
                  <a:solidFill>
                    <a:srgbClr val="FFFF00"/>
                  </a:solidFill>
                  <a:prstDash val="solid"/>
                </a:ln>
                <a:solidFill>
                  <a:srgbClr val="FFFF00"/>
                </a:solidFill>
                <a:effectLst>
                  <a:outerShdw blurRad="63500" dir="3600000" algn="tl" rotWithShape="0">
                    <a:srgbClr val="000000">
                      <a:alpha val="70000"/>
                    </a:srgbClr>
                  </a:outerShdw>
                </a:effectLst>
              </a:rPr>
              <a:t>AGING</a:t>
            </a:r>
          </a:p>
          <a:p>
            <a:r>
              <a:rPr lang="en-US" sz="1200" dirty="0" smtClean="0">
                <a:ln w="18415" cmpd="sng">
                  <a:solidFill>
                    <a:srgbClr val="FFFF00"/>
                  </a:solidFill>
                  <a:prstDash val="solid"/>
                </a:ln>
                <a:solidFill>
                  <a:srgbClr val="FFFF00"/>
                </a:solidFill>
                <a:effectLst>
                  <a:outerShdw blurRad="63500" dir="3600000" algn="tl" rotWithShape="0">
                    <a:srgbClr val="000000">
                      <a:alpha val="70000"/>
                    </a:srgbClr>
                  </a:outerShdw>
                </a:effectLst>
              </a:rPr>
              <a:t>FACULTY</a:t>
            </a:r>
            <a:endParaRPr lang="en-US" sz="1200" dirty="0">
              <a:ln w="18415" cmpd="sng">
                <a:solidFill>
                  <a:srgbClr val="FFFF00"/>
                </a:solidFill>
                <a:prstDash val="solid"/>
              </a:ln>
              <a:solidFill>
                <a:srgbClr val="FFFF00"/>
              </a:solidFill>
              <a:effectLst>
                <a:outerShdw blurRad="63500" dir="3600000" algn="tl" rotWithShape="0">
                  <a:srgbClr val="000000">
                    <a:alpha val="70000"/>
                  </a:srgbClr>
                </a:outerShdw>
              </a:effectLst>
            </a:endParaRPr>
          </a:p>
        </p:txBody>
      </p:sp>
      <p:sp>
        <p:nvSpPr>
          <p:cNvPr id="12" name="TextBox 11"/>
          <p:cNvSpPr txBox="1"/>
          <p:nvPr/>
        </p:nvSpPr>
        <p:spPr>
          <a:xfrm>
            <a:off x="2667000" y="4123404"/>
            <a:ext cx="674095" cy="369332"/>
          </a:xfrm>
          <a:prstGeom prst="rect">
            <a:avLst/>
          </a:prstGeom>
          <a:noFill/>
        </p:spPr>
        <p:txBody>
          <a:bodyPr wrap="none" rtlCol="0">
            <a:prstTxWarp prst="textCurveDown">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55000" endA="300" endPos="45500" dir="5400000" sy="-100000" algn="bl" rotWithShape="0"/>
                </a:effectLst>
              </a:rPr>
              <a:t>TECH</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55000" endA="300" endPos="45500" dir="5400000" sy="-100000" algn="bl" rotWithShape="0"/>
              </a:effectLst>
            </a:endParaRPr>
          </a:p>
        </p:txBody>
      </p:sp>
      <p:sp>
        <p:nvSpPr>
          <p:cNvPr id="18" name="Slide Number Placeholder 17"/>
          <p:cNvSpPr>
            <a:spLocks noGrp="1"/>
          </p:cNvSpPr>
          <p:nvPr>
            <p:ph type="sldNum" sz="quarter" idx="12"/>
          </p:nvPr>
        </p:nvSpPr>
        <p:spPr/>
        <p:txBody>
          <a:bodyPr/>
          <a:lstStyle/>
          <a:p>
            <a:fld id="{176B0444-0425-4E97-8B58-0E4DBCAEEF5A}" type="slidenum">
              <a:rPr lang="en-US" smtClean="0"/>
              <a:t>4</a:t>
            </a:fld>
            <a:endParaRPr lang="en-US"/>
          </a:p>
        </p:txBody>
      </p:sp>
    </p:spTree>
    <p:extLst>
      <p:ext uri="{BB962C8B-B14F-4D97-AF65-F5344CB8AC3E}">
        <p14:creationId xmlns:p14="http://schemas.microsoft.com/office/powerpoint/2010/main" val="332527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heel(1)">
                                      <p:cBhvr>
                                        <p:cTn id="7" dur="225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1000"/>
                                        <p:tgtEl>
                                          <p:spTgt spid="16"/>
                                        </p:tgtEl>
                                      </p:cBhvr>
                                    </p:animEffect>
                                    <p:anim calcmode="lin" valueType="num">
                                      <p:cBhvr>
                                        <p:cTn id="41" dur="1000" fill="hold"/>
                                        <p:tgtEl>
                                          <p:spTgt spid="16"/>
                                        </p:tgtEl>
                                        <p:attrNameLst>
                                          <p:attrName>ppt_x</p:attrName>
                                        </p:attrNameLst>
                                      </p:cBhvr>
                                      <p:tavLst>
                                        <p:tav tm="0">
                                          <p:val>
                                            <p:strVal val="#ppt_x"/>
                                          </p:val>
                                        </p:tav>
                                        <p:tav tm="100000">
                                          <p:val>
                                            <p:strVal val="#ppt_x"/>
                                          </p:val>
                                        </p:tav>
                                      </p:tavLst>
                                    </p:anim>
                                    <p:anim calcmode="lin" valueType="num">
                                      <p:cBhvr>
                                        <p:cTn id="4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1000"/>
                                        <p:tgtEl>
                                          <p:spTgt spid="3"/>
                                        </p:tgtEl>
                                      </p:cBhvr>
                                    </p:animEffect>
                                    <p:anim calcmode="lin" valueType="num">
                                      <p:cBhvr>
                                        <p:cTn id="48" dur="1000" fill="hold"/>
                                        <p:tgtEl>
                                          <p:spTgt spid="3"/>
                                        </p:tgtEl>
                                        <p:attrNameLst>
                                          <p:attrName>ppt_x</p:attrName>
                                        </p:attrNameLst>
                                      </p:cBhvr>
                                      <p:tavLst>
                                        <p:tav tm="0">
                                          <p:val>
                                            <p:strVal val="#ppt_x"/>
                                          </p:val>
                                        </p:tav>
                                        <p:tav tm="100000">
                                          <p:val>
                                            <p:strVal val="#ppt_x"/>
                                          </p:val>
                                        </p:tav>
                                      </p:tavLst>
                                    </p:anim>
                                    <p:anim calcmode="lin" valueType="num">
                                      <p:cBhvr>
                                        <p:cTn id="4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1000"/>
                                        <p:tgtEl>
                                          <p:spTgt spid="14"/>
                                        </p:tgtEl>
                                      </p:cBhvr>
                                    </p:animEffect>
                                    <p:anim calcmode="lin" valueType="num">
                                      <p:cBhvr>
                                        <p:cTn id="55" dur="1000" fill="hold"/>
                                        <p:tgtEl>
                                          <p:spTgt spid="14"/>
                                        </p:tgtEl>
                                        <p:attrNameLst>
                                          <p:attrName>ppt_x</p:attrName>
                                        </p:attrNameLst>
                                      </p:cBhvr>
                                      <p:tavLst>
                                        <p:tav tm="0">
                                          <p:val>
                                            <p:strVal val="#ppt_x"/>
                                          </p:val>
                                        </p:tav>
                                        <p:tav tm="100000">
                                          <p:val>
                                            <p:strVal val="#ppt_x"/>
                                          </p:val>
                                        </p:tav>
                                      </p:tavLst>
                                    </p:anim>
                                    <p:anim calcmode="lin" valueType="num">
                                      <p:cBhvr>
                                        <p:cTn id="5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fade">
                                      <p:cBhvr>
                                        <p:cTn id="61" dur="1000"/>
                                        <p:tgtEl>
                                          <p:spTgt spid="2"/>
                                        </p:tgtEl>
                                      </p:cBhvr>
                                    </p:animEffect>
                                    <p:anim calcmode="lin" valueType="num">
                                      <p:cBhvr>
                                        <p:cTn id="62" dur="1000" fill="hold"/>
                                        <p:tgtEl>
                                          <p:spTgt spid="2"/>
                                        </p:tgtEl>
                                        <p:attrNameLst>
                                          <p:attrName>ppt_x</p:attrName>
                                        </p:attrNameLst>
                                      </p:cBhvr>
                                      <p:tavLst>
                                        <p:tav tm="0">
                                          <p:val>
                                            <p:strVal val="#ppt_x"/>
                                          </p:val>
                                        </p:tav>
                                        <p:tav tm="100000">
                                          <p:val>
                                            <p:strVal val="#ppt_x"/>
                                          </p:val>
                                        </p:tav>
                                      </p:tavLst>
                                    </p:anim>
                                    <p:anim calcmode="lin" valueType="num">
                                      <p:cBhvr>
                                        <p:cTn id="6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fade">
                                      <p:cBhvr>
                                        <p:cTn id="68" dur="2000"/>
                                        <p:tgtEl>
                                          <p:spTgt spid="13"/>
                                        </p:tgtEl>
                                      </p:cBhvr>
                                    </p:animEffect>
                                    <p:anim calcmode="lin" valueType="num">
                                      <p:cBhvr>
                                        <p:cTn id="69" dur="2000" fill="hold"/>
                                        <p:tgtEl>
                                          <p:spTgt spid="13"/>
                                        </p:tgtEl>
                                        <p:attrNameLst>
                                          <p:attrName>ppt_x</p:attrName>
                                        </p:attrNameLst>
                                      </p:cBhvr>
                                      <p:tavLst>
                                        <p:tav tm="0">
                                          <p:val>
                                            <p:strVal val="#ppt_x"/>
                                          </p:val>
                                        </p:tav>
                                        <p:tav tm="100000">
                                          <p:val>
                                            <p:strVal val="#ppt_x"/>
                                          </p:val>
                                        </p:tav>
                                      </p:tavLst>
                                    </p:anim>
                                    <p:anim calcmode="lin" valueType="num">
                                      <p:cBhvr>
                                        <p:cTn id="70" dur="2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fade">
                                      <p:cBhvr>
                                        <p:cTn id="75" dur="1000"/>
                                        <p:tgtEl>
                                          <p:spTgt spid="8"/>
                                        </p:tgtEl>
                                      </p:cBhvr>
                                    </p:animEffect>
                                    <p:anim calcmode="lin" valueType="num">
                                      <p:cBhvr>
                                        <p:cTn id="76" dur="1000" fill="hold"/>
                                        <p:tgtEl>
                                          <p:spTgt spid="8"/>
                                        </p:tgtEl>
                                        <p:attrNameLst>
                                          <p:attrName>ppt_x</p:attrName>
                                        </p:attrNameLst>
                                      </p:cBhvr>
                                      <p:tavLst>
                                        <p:tav tm="0">
                                          <p:val>
                                            <p:strVal val="#ppt_x"/>
                                          </p:val>
                                        </p:tav>
                                        <p:tav tm="100000">
                                          <p:val>
                                            <p:strVal val="#ppt_x"/>
                                          </p:val>
                                        </p:tav>
                                      </p:tavLst>
                                    </p:anim>
                                    <p:anim calcmode="lin" valueType="num">
                                      <p:cBhvr>
                                        <p:cTn id="7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fade">
                                      <p:cBhvr>
                                        <p:cTn id="82" dur="1000"/>
                                        <p:tgtEl>
                                          <p:spTgt spid="12"/>
                                        </p:tgtEl>
                                      </p:cBhvr>
                                    </p:animEffect>
                                    <p:anim calcmode="lin" valueType="num">
                                      <p:cBhvr>
                                        <p:cTn id="83" dur="1000" fill="hold"/>
                                        <p:tgtEl>
                                          <p:spTgt spid="12"/>
                                        </p:tgtEl>
                                        <p:attrNameLst>
                                          <p:attrName>ppt_x</p:attrName>
                                        </p:attrNameLst>
                                      </p:cBhvr>
                                      <p:tavLst>
                                        <p:tav tm="0">
                                          <p:val>
                                            <p:strVal val="#ppt_x"/>
                                          </p:val>
                                        </p:tav>
                                        <p:tav tm="100000">
                                          <p:val>
                                            <p:strVal val="#ppt_x"/>
                                          </p:val>
                                        </p:tav>
                                      </p:tavLst>
                                    </p:anim>
                                    <p:anim calcmode="lin" valueType="num">
                                      <p:cBhvr>
                                        <p:cTn id="8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grpId="0" nodeType="clickEffect">
                                  <p:stCondLst>
                                    <p:cond delay="0"/>
                                  </p:stCondLst>
                                  <p:childTnLst>
                                    <p:set>
                                      <p:cBhvr>
                                        <p:cTn id="88" dur="1" fill="hold">
                                          <p:stCondLst>
                                            <p:cond delay="0"/>
                                          </p:stCondLst>
                                        </p:cTn>
                                        <p:tgtEl>
                                          <p:spTgt spid="15"/>
                                        </p:tgtEl>
                                        <p:attrNameLst>
                                          <p:attrName>style.visibility</p:attrName>
                                        </p:attrNameLst>
                                      </p:cBhvr>
                                      <p:to>
                                        <p:strVal val="visible"/>
                                      </p:to>
                                    </p:set>
                                    <p:animEffect transition="in" filter="fade">
                                      <p:cBhvr>
                                        <p:cTn id="89" dur="1000"/>
                                        <p:tgtEl>
                                          <p:spTgt spid="15"/>
                                        </p:tgtEl>
                                      </p:cBhvr>
                                    </p:animEffect>
                                    <p:anim calcmode="lin" valueType="num">
                                      <p:cBhvr>
                                        <p:cTn id="90" dur="1000" fill="hold"/>
                                        <p:tgtEl>
                                          <p:spTgt spid="15"/>
                                        </p:tgtEl>
                                        <p:attrNameLst>
                                          <p:attrName>ppt_x</p:attrName>
                                        </p:attrNameLst>
                                      </p:cBhvr>
                                      <p:tavLst>
                                        <p:tav tm="0">
                                          <p:val>
                                            <p:strVal val="#ppt_x"/>
                                          </p:val>
                                        </p:tav>
                                        <p:tav tm="100000">
                                          <p:val>
                                            <p:strVal val="#ppt_x"/>
                                          </p:val>
                                        </p:tav>
                                      </p:tavLst>
                                    </p:anim>
                                    <p:anim calcmode="lin" valueType="num">
                                      <p:cBhvr>
                                        <p:cTn id="9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2" presetClass="entr" presetSubtype="0" fill="hold" grpId="0" nodeType="clickEffect">
                                  <p:stCondLst>
                                    <p:cond delay="0"/>
                                  </p:stCondLst>
                                  <p:childTnLst>
                                    <p:set>
                                      <p:cBhvr>
                                        <p:cTn id="95" dur="1" fill="hold">
                                          <p:stCondLst>
                                            <p:cond delay="0"/>
                                          </p:stCondLst>
                                        </p:cTn>
                                        <p:tgtEl>
                                          <p:spTgt spid="10"/>
                                        </p:tgtEl>
                                        <p:attrNameLst>
                                          <p:attrName>style.visibility</p:attrName>
                                        </p:attrNameLst>
                                      </p:cBhvr>
                                      <p:to>
                                        <p:strVal val="visible"/>
                                      </p:to>
                                    </p:set>
                                    <p:animEffect transition="in" filter="fade">
                                      <p:cBhvr>
                                        <p:cTn id="96" dur="1000"/>
                                        <p:tgtEl>
                                          <p:spTgt spid="10"/>
                                        </p:tgtEl>
                                      </p:cBhvr>
                                    </p:animEffect>
                                    <p:anim calcmode="lin" valueType="num">
                                      <p:cBhvr>
                                        <p:cTn id="97" dur="1000" fill="hold"/>
                                        <p:tgtEl>
                                          <p:spTgt spid="10"/>
                                        </p:tgtEl>
                                        <p:attrNameLst>
                                          <p:attrName>ppt_x</p:attrName>
                                        </p:attrNameLst>
                                      </p:cBhvr>
                                      <p:tavLst>
                                        <p:tav tm="0">
                                          <p:val>
                                            <p:strVal val="#ppt_x"/>
                                          </p:val>
                                        </p:tav>
                                        <p:tav tm="100000">
                                          <p:val>
                                            <p:strVal val="#ppt_x"/>
                                          </p:val>
                                        </p:tav>
                                      </p:tavLst>
                                    </p:anim>
                                    <p:anim calcmode="lin" valueType="num">
                                      <p:cBhvr>
                                        <p:cTn id="9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42" presetClass="entr" presetSubtype="0" fill="hold" grpId="0" nodeType="clickEffect">
                                  <p:stCondLst>
                                    <p:cond delay="0"/>
                                  </p:stCondLst>
                                  <p:childTnLst>
                                    <p:set>
                                      <p:cBhvr>
                                        <p:cTn id="102" dur="1" fill="hold">
                                          <p:stCondLst>
                                            <p:cond delay="0"/>
                                          </p:stCondLst>
                                        </p:cTn>
                                        <p:tgtEl>
                                          <p:spTgt spid="7"/>
                                        </p:tgtEl>
                                        <p:attrNameLst>
                                          <p:attrName>style.visibility</p:attrName>
                                        </p:attrNameLst>
                                      </p:cBhvr>
                                      <p:to>
                                        <p:strVal val="visible"/>
                                      </p:to>
                                    </p:set>
                                    <p:animEffect transition="in" filter="fade">
                                      <p:cBhvr>
                                        <p:cTn id="103" dur="1000"/>
                                        <p:tgtEl>
                                          <p:spTgt spid="7"/>
                                        </p:tgtEl>
                                      </p:cBhvr>
                                    </p:animEffect>
                                    <p:anim calcmode="lin" valueType="num">
                                      <p:cBhvr>
                                        <p:cTn id="104" dur="1000" fill="hold"/>
                                        <p:tgtEl>
                                          <p:spTgt spid="7"/>
                                        </p:tgtEl>
                                        <p:attrNameLst>
                                          <p:attrName>ppt_x</p:attrName>
                                        </p:attrNameLst>
                                      </p:cBhvr>
                                      <p:tavLst>
                                        <p:tav tm="0">
                                          <p:val>
                                            <p:strVal val="#ppt_x"/>
                                          </p:val>
                                        </p:tav>
                                        <p:tav tm="100000">
                                          <p:val>
                                            <p:strVal val="#ppt_x"/>
                                          </p:val>
                                        </p:tav>
                                      </p:tavLst>
                                    </p:anim>
                                    <p:anim calcmode="lin" valueType="num">
                                      <p:cBhvr>
                                        <p:cTn id="10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1" grpId="0"/>
      <p:bldP spid="13" grpId="0"/>
      <p:bldP spid="14" grpId="0"/>
      <p:bldP spid="15" grpId="0"/>
      <p:bldP spid="16" grpId="0"/>
      <p:bldP spid="17" grpId="0"/>
      <p:bldP spid="2" grpId="0"/>
      <p:bldP spid="3" grpId="0"/>
      <p:bldP spid="9" grpId="0"/>
      <p:bldP spid="10"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Higher Education Bubble Poppers</a:t>
            </a:r>
            <a:endParaRPr lang="en-US"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Content Placeholder 2"/>
          <p:cNvSpPr>
            <a:spLocks noGrp="1"/>
          </p:cNvSpPr>
          <p:nvPr>
            <p:ph idx="1"/>
          </p:nvPr>
        </p:nvSpPr>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Risk</a:t>
            </a:r>
          </a:p>
          <a:p>
            <a:r>
              <a:rPr lang="en-US"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Regulation</a:t>
            </a:r>
          </a:p>
          <a:p>
            <a:r>
              <a:rPr lang="en-US"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Resistance</a:t>
            </a:r>
          </a:p>
          <a:p>
            <a:r>
              <a:rPr lang="en-US"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Regression</a:t>
            </a:r>
          </a:p>
          <a:p>
            <a:r>
              <a:rPr lang="en-US"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Revolution</a:t>
            </a:r>
          </a:p>
          <a:p>
            <a:endParaRPr lang="en-US"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0" y="2362200"/>
            <a:ext cx="1543050" cy="1543050"/>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0" y="1246909"/>
            <a:ext cx="952500" cy="952500"/>
          </a:xfrm>
          <a:prstGeom prst="rect">
            <a:avLst/>
          </a:prstGeom>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105400"/>
            <a:ext cx="952500" cy="952500"/>
          </a:xfrm>
          <a:prstGeom prst="rect">
            <a:avLst/>
          </a:prstGeom>
        </p:spPr>
      </p:pic>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1520" y="5119255"/>
            <a:ext cx="952500" cy="952500"/>
          </a:xfrm>
          <a:prstGeom prst="rect">
            <a:avLst/>
          </a:prstGeom>
        </p:spPr>
      </p:pic>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7912" y="4203268"/>
            <a:ext cx="1868487" cy="1868487"/>
          </a:xfrm>
          <a:prstGeom prst="rect">
            <a:avLst/>
          </a:prstGeom>
        </p:spPr>
      </p:pic>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9600" y="1288473"/>
            <a:ext cx="952500" cy="952500"/>
          </a:xfrm>
          <a:prstGeom prst="rect">
            <a:avLst/>
          </a:prstGeom>
        </p:spPr>
      </p:pic>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0650" y="3276600"/>
            <a:ext cx="3086100" cy="3086100"/>
          </a:xfrm>
          <a:prstGeom prst="rect">
            <a:avLst/>
          </a:prstGeom>
        </p:spPr>
      </p:pic>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2700" y="1171575"/>
            <a:ext cx="952500" cy="952500"/>
          </a:xfrm>
          <a:prstGeom prst="rect">
            <a:avLst/>
          </a:prstGeom>
        </p:spPr>
      </p:pic>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399" y="2124075"/>
            <a:ext cx="3238500" cy="1924050"/>
          </a:xfrm>
          <a:prstGeom prst="rect">
            <a:avLst/>
          </a:prstGeom>
        </p:spPr>
      </p:pic>
      <p:sp>
        <p:nvSpPr>
          <p:cNvPr id="5" name="Slide Number Placeholder 4"/>
          <p:cNvSpPr>
            <a:spLocks noGrp="1"/>
          </p:cNvSpPr>
          <p:nvPr>
            <p:ph type="sldNum" sz="quarter" idx="12"/>
          </p:nvPr>
        </p:nvSpPr>
        <p:spPr>
          <a:xfrm>
            <a:off x="6553200" y="6356350"/>
            <a:ext cx="2133600" cy="365125"/>
          </a:xfrm>
        </p:spPr>
        <p:txBody>
          <a:bodyPr/>
          <a:lstStyle/>
          <a:p>
            <a:fld id="{176B0444-0425-4E97-8B58-0E4DBCAEEF5A}" type="slidenum">
              <a:rPr lang="en-US" smtClean="0"/>
              <a:t>5</a:t>
            </a:fld>
            <a:endParaRPr lang="en-US"/>
          </a:p>
        </p:txBody>
      </p:sp>
    </p:spTree>
    <p:extLst>
      <p:ext uri="{BB962C8B-B14F-4D97-AF65-F5344CB8AC3E}">
        <p14:creationId xmlns:p14="http://schemas.microsoft.com/office/powerpoint/2010/main" val="1948422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p:spPr>
        <p:style>
          <a:lnRef idx="2">
            <a:schemeClr val="accent5"/>
          </a:lnRef>
          <a:fillRef idx="1">
            <a:schemeClr val="lt1"/>
          </a:fillRef>
          <a:effectRef idx="0">
            <a:schemeClr val="accent5"/>
          </a:effectRef>
          <a:fontRef idx="minor">
            <a:schemeClr val="dk1"/>
          </a:fontRef>
        </p:style>
        <p:txBody>
          <a:bodyPr>
            <a:normAutofit fontScale="90000"/>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RISK:  HIGHER STAKES, MORE COST</a:t>
            </a:r>
            <a:endParaRPr lang="en-US"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Content Placeholder 2"/>
          <p:cNvSpPr>
            <a:spLocks noGrp="1"/>
          </p:cNvSpPr>
          <p:nvPr>
            <p:ph idx="1"/>
          </p:nvPr>
        </p:nvSpPr>
        <p:spPr>
          <a:xfrm>
            <a:off x="457200" y="1600200"/>
            <a:ext cx="8229600" cy="4953000"/>
          </a:xfrm>
        </p:spPr>
        <p:txBody>
          <a:bodyPr>
            <a:normAutofit fontScale="70000" lnSpcReduction="20000"/>
          </a:bodyPr>
          <a:lstStyle/>
          <a:p>
            <a:r>
              <a:rPr lang="en-US" b="1" dirty="0" smtClean="0">
                <a:solidFill>
                  <a:srgbClr val="0000FF"/>
                </a:solidFill>
              </a:rPr>
              <a:t>TORT LIABILITIES</a:t>
            </a:r>
          </a:p>
          <a:p>
            <a:pPr lvl="2"/>
            <a:r>
              <a:rPr lang="en-US" dirty="0" smtClean="0"/>
              <a:t>Penn State:  consequences for industry</a:t>
            </a:r>
          </a:p>
          <a:p>
            <a:pPr lvl="2"/>
            <a:r>
              <a:rPr lang="en-US" dirty="0" smtClean="0"/>
              <a:t>Colorado Shooter:  UC </a:t>
            </a:r>
            <a:r>
              <a:rPr lang="en-US" dirty="0" err="1" smtClean="0"/>
              <a:t>knowns</a:t>
            </a:r>
            <a:r>
              <a:rPr lang="en-US" dirty="0" smtClean="0"/>
              <a:t>, unknowns</a:t>
            </a:r>
          </a:p>
          <a:p>
            <a:r>
              <a:rPr lang="en-US" b="1" dirty="0" smtClean="0">
                <a:solidFill>
                  <a:srgbClr val="0000FF"/>
                </a:solidFill>
              </a:rPr>
              <a:t>ACADEMIC ERRORS</a:t>
            </a:r>
          </a:p>
          <a:p>
            <a:pPr lvl="2"/>
            <a:r>
              <a:rPr lang="en-US" dirty="0" smtClean="0"/>
              <a:t>Accreditation, e.g., Board of Nursing and NCLEX</a:t>
            </a:r>
          </a:p>
          <a:p>
            <a:pPr lvl="2"/>
            <a:r>
              <a:rPr lang="en-US" dirty="0" smtClean="0"/>
              <a:t>Increasing “failure to educate” litigation</a:t>
            </a:r>
          </a:p>
          <a:p>
            <a:pPr lvl="2"/>
            <a:r>
              <a:rPr lang="en-US" dirty="0" smtClean="0"/>
              <a:t>Graduation Rate focus by regulators</a:t>
            </a:r>
          </a:p>
          <a:p>
            <a:r>
              <a:rPr lang="en-US" b="1" dirty="0" smtClean="0">
                <a:solidFill>
                  <a:srgbClr val="0000FF"/>
                </a:solidFill>
              </a:rPr>
              <a:t>ENROLLMENT DECLINE</a:t>
            </a:r>
          </a:p>
          <a:p>
            <a:pPr lvl="2"/>
            <a:r>
              <a:rPr lang="en-US" dirty="0" smtClean="0"/>
              <a:t>Mismatch with market demand</a:t>
            </a:r>
          </a:p>
          <a:p>
            <a:pPr lvl="2"/>
            <a:r>
              <a:rPr lang="en-US" dirty="0" smtClean="0"/>
              <a:t>New competition</a:t>
            </a:r>
          </a:p>
          <a:p>
            <a:pPr lvl="2"/>
            <a:r>
              <a:rPr lang="en-US" dirty="0" smtClean="0"/>
              <a:t>Reputational breakdown</a:t>
            </a:r>
          </a:p>
          <a:p>
            <a:r>
              <a:rPr lang="en-US" b="1" dirty="0" smtClean="0">
                <a:solidFill>
                  <a:srgbClr val="0000FF"/>
                </a:solidFill>
              </a:rPr>
              <a:t>DISRUPTIVE EXTERNAL EVENTS</a:t>
            </a:r>
          </a:p>
          <a:p>
            <a:pPr lvl="2"/>
            <a:r>
              <a:rPr lang="en-US" dirty="0" smtClean="0"/>
              <a:t>Severe weather impacts</a:t>
            </a:r>
          </a:p>
          <a:p>
            <a:pPr lvl="2"/>
            <a:r>
              <a:rPr lang="en-US" dirty="0" smtClean="0"/>
              <a:t>Terrorism</a:t>
            </a:r>
          </a:p>
          <a:p>
            <a:pPr lvl="2"/>
            <a:r>
              <a:rPr lang="en-US" dirty="0" smtClean="0"/>
              <a:t>Breakdown in city services or utilities</a:t>
            </a:r>
          </a:p>
          <a:p>
            <a:pPr lvl="2"/>
            <a:r>
              <a:rPr lang="en-US" dirty="0" smtClean="0"/>
              <a:t>Disease</a:t>
            </a:r>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a:xfrm>
            <a:off x="6553200" y="6356350"/>
            <a:ext cx="2133600" cy="365125"/>
          </a:xfrm>
        </p:spPr>
        <p:txBody>
          <a:bodyPr/>
          <a:lstStyle/>
          <a:p>
            <a:fld id="{176B0444-0425-4E97-8B58-0E4DBCAEEF5A}" type="slidenum">
              <a:rPr lang="en-US" smtClean="0"/>
              <a:t>6</a:t>
            </a:fld>
            <a:endParaRPr lang="en-US"/>
          </a:p>
        </p:txBody>
      </p:sp>
    </p:spTree>
    <p:extLst>
      <p:ext uri="{BB962C8B-B14F-4D97-AF65-F5344CB8AC3E}">
        <p14:creationId xmlns:p14="http://schemas.microsoft.com/office/powerpoint/2010/main" val="740697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p:spPr>
        <p:style>
          <a:lnRef idx="2">
            <a:schemeClr val="accent5"/>
          </a:lnRef>
          <a:fillRef idx="1">
            <a:schemeClr val="lt1"/>
          </a:fillRef>
          <a:effectRef idx="0">
            <a:schemeClr val="accent5"/>
          </a:effectRef>
          <a:fontRef idx="minor">
            <a:schemeClr val="dk1"/>
          </a:fontRef>
        </p:style>
        <p:txBody>
          <a:bodyPr>
            <a:normAutofit fontScale="90000"/>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REGULATION:  INCREASED BURDENS</a:t>
            </a:r>
            <a:endParaRPr lang="en-US"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Content Placeholder 2"/>
          <p:cNvSpPr>
            <a:spLocks noGrp="1"/>
          </p:cNvSpPr>
          <p:nvPr>
            <p:ph idx="1"/>
          </p:nvPr>
        </p:nvSpPr>
        <p:spPr/>
        <p:txBody>
          <a:bodyPr/>
          <a:lstStyle/>
          <a:p>
            <a:r>
              <a:rPr lang="en-US" b="1" dirty="0" smtClean="0">
                <a:solidFill>
                  <a:srgbClr val="0000FF"/>
                </a:solidFill>
              </a:rPr>
              <a:t>Title IV:  </a:t>
            </a:r>
            <a:r>
              <a:rPr lang="en-US" dirty="0" smtClean="0"/>
              <a:t>increasing volume and complexity, faculty must pay attention to compliance issues in attendance, academic progress, etc.</a:t>
            </a:r>
          </a:p>
          <a:p>
            <a:r>
              <a:rPr lang="en-US" b="1" dirty="0" smtClean="0">
                <a:solidFill>
                  <a:srgbClr val="0000FF"/>
                </a:solidFill>
              </a:rPr>
              <a:t>Title IX: </a:t>
            </a:r>
            <a:r>
              <a:rPr lang="en-US" dirty="0" smtClean="0"/>
              <a:t>sexual assault rules </a:t>
            </a:r>
          </a:p>
          <a:p>
            <a:r>
              <a:rPr lang="en-US" b="1" dirty="0" smtClean="0">
                <a:solidFill>
                  <a:srgbClr val="0000FF"/>
                </a:solidFill>
              </a:rPr>
              <a:t>Cleary Act: </a:t>
            </a:r>
            <a:r>
              <a:rPr lang="en-US" dirty="0" smtClean="0"/>
              <a:t>campus crime compliance</a:t>
            </a:r>
          </a:p>
          <a:p>
            <a:r>
              <a:rPr lang="en-US" dirty="0" smtClean="0"/>
              <a:t>ADA: increased scrutiny for compliance</a:t>
            </a:r>
          </a:p>
          <a:p>
            <a:r>
              <a:rPr lang="en-US" b="1" dirty="0" smtClean="0">
                <a:solidFill>
                  <a:srgbClr val="0000FF"/>
                </a:solidFill>
              </a:rPr>
              <a:t>Discrimination:  </a:t>
            </a:r>
            <a:r>
              <a:rPr lang="en-US" dirty="0" smtClean="0"/>
              <a:t>new areas to consider</a:t>
            </a:r>
          </a:p>
          <a:p>
            <a:endParaRPr lang="en-US" dirty="0"/>
          </a:p>
        </p:txBody>
      </p:sp>
      <p:sp>
        <p:nvSpPr>
          <p:cNvPr id="4" name="Slide Number Placeholder 3"/>
          <p:cNvSpPr>
            <a:spLocks noGrp="1"/>
          </p:cNvSpPr>
          <p:nvPr>
            <p:ph type="sldNum" sz="quarter" idx="12"/>
          </p:nvPr>
        </p:nvSpPr>
        <p:spPr>
          <a:xfrm>
            <a:off x="6553200" y="6356350"/>
            <a:ext cx="2133600" cy="365125"/>
          </a:xfrm>
        </p:spPr>
        <p:txBody>
          <a:bodyPr/>
          <a:lstStyle/>
          <a:p>
            <a:fld id="{176B0444-0425-4E97-8B58-0E4DBCAEEF5A}" type="slidenum">
              <a:rPr lang="en-US" smtClean="0"/>
              <a:t>7</a:t>
            </a:fld>
            <a:endParaRPr lang="en-US"/>
          </a:p>
        </p:txBody>
      </p:sp>
    </p:spTree>
    <p:extLst>
      <p:ext uri="{BB962C8B-B14F-4D97-AF65-F5344CB8AC3E}">
        <p14:creationId xmlns:p14="http://schemas.microsoft.com/office/powerpoint/2010/main" val="24796641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p:spPr>
        <p:style>
          <a:lnRef idx="2">
            <a:schemeClr val="accent5"/>
          </a:lnRef>
          <a:fillRef idx="1">
            <a:schemeClr val="lt1"/>
          </a:fillRef>
          <a:effectRef idx="0">
            <a:schemeClr val="accent5"/>
          </a:effectRef>
          <a:fontRef idx="minor">
            <a:schemeClr val="dk1"/>
          </a:fontRef>
        </p:style>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Resistance:  Consumers</a:t>
            </a:r>
            <a:endParaRPr lang="en-US"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Content Placeholder 2"/>
          <p:cNvSpPr>
            <a:spLocks noGrp="1"/>
          </p:cNvSpPr>
          <p:nvPr>
            <p:ph idx="1"/>
          </p:nvPr>
        </p:nvSpPr>
        <p:spPr/>
        <p:txBody>
          <a:bodyPr/>
          <a:lstStyle/>
          <a:p>
            <a:r>
              <a:rPr lang="en-US" dirty="0" smtClean="0"/>
              <a:t>Consumers increasingly resistant to:</a:t>
            </a:r>
          </a:p>
          <a:p>
            <a:pPr lvl="2"/>
            <a:r>
              <a:rPr lang="en-US" dirty="0" smtClean="0"/>
              <a:t>Tuition price increases</a:t>
            </a:r>
          </a:p>
          <a:p>
            <a:pPr lvl="2"/>
            <a:r>
              <a:rPr lang="en-US" dirty="0" smtClean="0"/>
              <a:t>Academic rules</a:t>
            </a:r>
          </a:p>
          <a:p>
            <a:pPr marL="571500" indent="-457200"/>
            <a:r>
              <a:rPr lang="en-US" dirty="0" smtClean="0"/>
              <a:t>Media, political messages questioning the value of college</a:t>
            </a:r>
          </a:p>
          <a:p>
            <a:pPr marL="571500" indent="-457200"/>
            <a:r>
              <a:rPr lang="en-US" dirty="0" smtClean="0"/>
              <a:t>Consumers increasingly demanding guaranteed outcomes</a:t>
            </a:r>
            <a:endParaRPr lang="en-US" dirty="0"/>
          </a:p>
        </p:txBody>
      </p:sp>
      <p:sp>
        <p:nvSpPr>
          <p:cNvPr id="4" name="Slide Number Placeholder 3"/>
          <p:cNvSpPr>
            <a:spLocks noGrp="1"/>
          </p:cNvSpPr>
          <p:nvPr>
            <p:ph type="sldNum" sz="quarter" idx="12"/>
          </p:nvPr>
        </p:nvSpPr>
        <p:spPr>
          <a:xfrm>
            <a:off x="6553200" y="6356350"/>
            <a:ext cx="2133600" cy="365125"/>
          </a:xfrm>
        </p:spPr>
        <p:txBody>
          <a:bodyPr/>
          <a:lstStyle/>
          <a:p>
            <a:fld id="{176B0444-0425-4E97-8B58-0E4DBCAEEF5A}" type="slidenum">
              <a:rPr lang="en-US" smtClean="0"/>
              <a:t>8</a:t>
            </a:fld>
            <a:endParaRPr lang="en-US"/>
          </a:p>
        </p:txBody>
      </p:sp>
    </p:spTree>
    <p:extLst>
      <p:ext uri="{BB962C8B-B14F-4D97-AF65-F5344CB8AC3E}">
        <p14:creationId xmlns:p14="http://schemas.microsoft.com/office/powerpoint/2010/main" val="3688685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458200" cy="1143000"/>
          </a:xfrm>
          <a:ln/>
        </p:spPr>
        <p:style>
          <a:lnRef idx="2">
            <a:schemeClr val="accent5"/>
          </a:lnRef>
          <a:fillRef idx="1">
            <a:schemeClr val="lt1"/>
          </a:fillRef>
          <a:effectRef idx="0">
            <a:schemeClr val="accent5"/>
          </a:effectRef>
          <a:fontRef idx="minor">
            <a:schemeClr val="dk1"/>
          </a:fontRef>
        </p:style>
        <p:txBody>
          <a:bodyPr>
            <a:normAutofit fontScale="90000"/>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Regression: Institutional Culture</a:t>
            </a:r>
            <a:endParaRPr lang="en-US"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Content Placeholder 2"/>
          <p:cNvSpPr>
            <a:spLocks noGrp="1"/>
          </p:cNvSpPr>
          <p:nvPr>
            <p:ph idx="1"/>
          </p:nvPr>
        </p:nvSpPr>
        <p:spPr/>
        <p:txBody>
          <a:bodyPr>
            <a:normAutofit fontScale="92500" lnSpcReduction="20000"/>
          </a:bodyPr>
          <a:lstStyle/>
          <a:p>
            <a:r>
              <a:rPr lang="en-US" dirty="0" smtClean="0"/>
              <a:t>In the face of so many external threats, risks, resistance and regulation, institutions have a tendency to pull up the drawbridge</a:t>
            </a:r>
          </a:p>
          <a:p>
            <a:r>
              <a:rPr lang="en-US" dirty="0" smtClean="0"/>
              <a:t>Old governance structures inadequate for contemporary compliance, competitive and consumer demands</a:t>
            </a:r>
          </a:p>
          <a:p>
            <a:r>
              <a:rPr lang="en-US" dirty="0" smtClean="0"/>
              <a:t>“Know how” for contemporary context is a sub-text --- change is hard, takes time to learn new methods, cost of training, release time, etc.</a:t>
            </a:r>
          </a:p>
          <a:p>
            <a:r>
              <a:rPr lang="en-US" dirty="0" smtClean="0"/>
              <a:t>Purpose of higher education – battleground with academy v. corporate culture v. political culture</a:t>
            </a:r>
            <a:endParaRPr lang="en-US" dirty="0"/>
          </a:p>
        </p:txBody>
      </p:sp>
      <p:sp>
        <p:nvSpPr>
          <p:cNvPr id="4" name="Slide Number Placeholder 3"/>
          <p:cNvSpPr>
            <a:spLocks noGrp="1"/>
          </p:cNvSpPr>
          <p:nvPr>
            <p:ph type="sldNum" sz="quarter" idx="12"/>
          </p:nvPr>
        </p:nvSpPr>
        <p:spPr>
          <a:xfrm>
            <a:off x="6553200" y="6356350"/>
            <a:ext cx="2133600" cy="365125"/>
          </a:xfrm>
        </p:spPr>
        <p:txBody>
          <a:bodyPr/>
          <a:lstStyle/>
          <a:p>
            <a:fld id="{176B0444-0425-4E97-8B58-0E4DBCAEEF5A}" type="slidenum">
              <a:rPr lang="en-US" smtClean="0"/>
              <a:t>9</a:t>
            </a:fld>
            <a:endParaRPr lang="en-US"/>
          </a:p>
        </p:txBody>
      </p:sp>
    </p:spTree>
    <p:extLst>
      <p:ext uri="{BB962C8B-B14F-4D97-AF65-F5344CB8AC3E}">
        <p14:creationId xmlns:p14="http://schemas.microsoft.com/office/powerpoint/2010/main" val="29357142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926</TotalTime>
  <Words>2134</Words>
  <Application>Microsoft Office PowerPoint</Application>
  <PresentationFormat>On-screen Show (4:3)</PresentationFormat>
  <Paragraphs>310</Paragraphs>
  <Slides>27</Slides>
  <Notes>5</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President’s Report  to the Faculty</vt:lpstr>
      <vt:lpstr>NEWS AND ACCOMPLISHMENTS</vt:lpstr>
      <vt:lpstr>Challenges</vt:lpstr>
      <vt:lpstr>PowerPoint Presentation</vt:lpstr>
      <vt:lpstr>Higher Education Bubble Poppers</vt:lpstr>
      <vt:lpstr>RISK:  HIGHER STAKES, MORE COST</vt:lpstr>
      <vt:lpstr>REGULATION:  INCREASED BURDENS</vt:lpstr>
      <vt:lpstr>Resistance:  Consumers</vt:lpstr>
      <vt:lpstr>Regression: Institutional Culture</vt:lpstr>
      <vt:lpstr>Revolution:  New Competitors</vt:lpstr>
      <vt:lpstr>PowerPoint Presentation</vt:lpstr>
      <vt:lpstr>What Is Trinity’s Response?</vt:lpstr>
      <vt:lpstr>REVOLUTION = INNOVATION</vt:lpstr>
      <vt:lpstr>PowerPoint Presentation</vt:lpstr>
      <vt:lpstr>Strategic Initiatives result in enrollments that support Trinity’s strategic plan.    New Academic Center plan is contingent on having program initiatives fulfilled.</vt:lpstr>
      <vt:lpstr>REGRESSION = INCENTIVES</vt:lpstr>
      <vt:lpstr>RESISTANCE = COMMUNICATION</vt:lpstr>
      <vt:lpstr>REGULATION = COMPLIANCE</vt:lpstr>
      <vt:lpstr>RISK = RISK MANAGEMENT</vt:lpstr>
      <vt:lpstr>Key Academic Risk Areas</vt:lpstr>
      <vt:lpstr>New Academic Honesty Process</vt:lpstr>
      <vt:lpstr>Academic Honesty Review Board</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President’s Report to the Faculty</dc:title>
  <dc:creator>Pat McGuire</dc:creator>
  <cp:lastModifiedBy>Pat McGuire</cp:lastModifiedBy>
  <cp:revision>39</cp:revision>
  <cp:lastPrinted>2012-08-23T22:18:00Z</cp:lastPrinted>
  <dcterms:created xsi:type="dcterms:W3CDTF">2012-08-22T21:29:36Z</dcterms:created>
  <dcterms:modified xsi:type="dcterms:W3CDTF">2012-08-26T20:04:28Z</dcterms:modified>
</cp:coreProperties>
</file>